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0"/>
  </p:notesMasterIdLst>
  <p:sldIdLst>
    <p:sldId id="256" r:id="rId2"/>
    <p:sldId id="322" r:id="rId3"/>
    <p:sldId id="258" r:id="rId4"/>
    <p:sldId id="323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318" r:id="rId18"/>
    <p:sldId id="319" r:id="rId19"/>
    <p:sldId id="272" r:id="rId20"/>
    <p:sldId id="324" r:id="rId21"/>
    <p:sldId id="273" r:id="rId22"/>
    <p:sldId id="274" r:id="rId23"/>
    <p:sldId id="275" r:id="rId24"/>
    <p:sldId id="276" r:id="rId25"/>
    <p:sldId id="277" r:id="rId26"/>
    <p:sldId id="278" r:id="rId27"/>
    <p:sldId id="320" r:id="rId28"/>
    <p:sldId id="279" r:id="rId29"/>
    <p:sldId id="280" r:id="rId30"/>
    <p:sldId id="327" r:id="rId31"/>
    <p:sldId id="329" r:id="rId32"/>
    <p:sldId id="328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3" r:id="rId44"/>
    <p:sldId id="292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4" r:id="rId65"/>
    <p:sldId id="313" r:id="rId66"/>
    <p:sldId id="315" r:id="rId67"/>
    <p:sldId id="326" r:id="rId68"/>
    <p:sldId id="325" r:id="rId69"/>
  </p:sldIdLst>
  <p:sldSz cx="18288000" cy="10287000"/>
  <p:notesSz cx="6858000" cy="9144000"/>
  <p:embeddedFontLst>
    <p:embeddedFont>
      <p:font typeface="Helvetica World" panose="020B0604020202020204" charset="-128"/>
      <p:regular r:id="rId71"/>
    </p:embeddedFont>
    <p:embeddedFont>
      <p:font typeface="Helvetica World Bold" panose="020B0604020202020204" charset="-128"/>
      <p:regular r:id="rId72"/>
    </p:embeddedFont>
    <p:embeddedFont>
      <p:font typeface="Arimo Bold" panose="020B0604020202020204" charset="0"/>
      <p:regular r:id="rId73"/>
    </p:embeddedFont>
    <p:embeddedFont>
      <p:font typeface="Calibri" panose="020F0502020204030204" pitchFamily="34" charset="0"/>
      <p:regular r:id="rId74"/>
      <p:bold r:id="rId75"/>
      <p:italic r:id="rId76"/>
      <p:boldItalic r:id="rId77"/>
    </p:embeddedFont>
    <p:embeddedFont>
      <p:font typeface="Clear Sans" panose="020B0604020202020204" charset="0"/>
      <p:regular r:id="rId78"/>
    </p:embeddedFont>
    <p:embeddedFont>
      <p:font typeface="Clear Sans Bold" panose="020B0604020202020204" charset="0"/>
      <p:regular r:id="rId79"/>
    </p:embeddedFont>
    <p:embeddedFont>
      <p:font typeface="Klein Bold" panose="020B0604020202020204" charset="0"/>
      <p:regular r:id="rId80"/>
    </p:embeddedFont>
    <p:embeddedFont>
      <p:font typeface="Montserrat" panose="00000500000000000000" pitchFamily="2" charset="0"/>
      <p:regular r:id="rId81"/>
      <p:bold r:id="rId82"/>
      <p:italic r:id="rId83"/>
      <p:boldItalic r:id="rId84"/>
    </p:embeddedFont>
    <p:embeddedFont>
      <p:font typeface="Muli" panose="020B0604020202020204" charset="0"/>
      <p:regular r:id="rId85"/>
    </p:embeddedFont>
    <p:embeddedFont>
      <p:font typeface="Muli Bold" panose="020B0604020202020204" charset="0"/>
      <p:regular r:id="rId86"/>
    </p:embeddedFont>
    <p:embeddedFont>
      <p:font typeface="Muli Ultra-Bold" panose="020B0604020202020204" charset="0"/>
      <p:regular r:id="rId8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DB37"/>
    <a:srgbClr val="C9D408"/>
    <a:srgbClr val="EA7125"/>
    <a:srgbClr val="E66418"/>
    <a:srgbClr val="BAE6E1"/>
    <a:srgbClr val="4A5662"/>
    <a:srgbClr val="E8FD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9C7E74-633D-8ACC-8B65-E97B467A8342}" v="4" dt="2023-09-12T04:18:46.974"/>
    <p1510:client id="{06B45B9E-97B4-853E-1C69-862B8AAAEF09}" v="4" dt="2023-09-12T18:34:10.028"/>
    <p1510:client id="{07D2C53A-FC3A-6BD6-AFB0-91A538361F35}" v="84" dt="2023-09-14T09:03:00.995"/>
    <p1510:client id="{0FF31203-E30F-15CA-B28A-DACF0D9FFC89}" v="19" dt="2023-09-30T15:45:32.267"/>
    <p1510:client id="{10153FDD-9F6D-2FBE-2E1C-4D2D7FD46DA4}" v="19" dt="2023-09-14T12:21:35.205"/>
    <p1510:client id="{11D63305-B318-29C5-E022-8E8BC6C4DF1C}" v="455" dt="2023-09-13T05:32:58.088"/>
    <p1510:client id="{22D83D46-617A-48D4-891A-F9FA57D3108B}" v="486" dt="2023-09-10T15:09:11.332"/>
    <p1510:client id="{302CE107-FD53-8EC6-5C5B-F7F0BAB096A9}" v="156" dt="2023-09-10T12:53:44.483"/>
    <p1510:client id="{31601D46-CDB3-A535-F484-7729F3904FD8}" v="4" dt="2023-09-25T19:29:09.928"/>
    <p1510:client id="{4D025EDB-FC8D-8F8C-5385-978417117C22}" v="21" dt="2023-09-14T11:06:39.472"/>
    <p1510:client id="{5243A1C1-6708-AF28-F6E4-1F883EEBA687}" v="96" dt="2023-09-11T19:26:14.878"/>
    <p1510:client id="{53DFCD3C-770A-C461-280B-0B78CA988716}" v="2" dt="2023-09-12T04:04:26.440"/>
    <p1510:client id="{549627BB-9959-C7EB-2583-32D34C849EA1}" v="12" dt="2023-09-14T08:37:10.904"/>
    <p1510:client id="{571A3D0D-1114-6AAB-63DB-201D02213D60}" v="37" dt="2023-10-04T14:20:45.780"/>
    <p1510:client id="{5FCEF9EF-EFE9-10FE-2B06-69D750607736}" v="995" dt="2023-09-11T08:11:57.510"/>
    <p1510:client id="{6ABF6DAA-B3BD-0B1B-8C60-B6D7AB9D733C}" v="122" dt="2023-09-14T18:22:33.039"/>
    <p1510:client id="{77FAF142-55F3-4AAF-8E9F-AB865E5A7DDD}" v="289" dt="2023-09-11T19:37:39.950"/>
    <p1510:client id="{78E5A720-63AE-A0B0-8D04-6314DB84A85C}" v="121" dt="2023-09-12T05:42:07.431"/>
    <p1510:client id="{7D989C2D-42A7-86E1-5161-72CAF910A43D}" v="28" dt="2023-09-14T11:02:50.541"/>
    <p1510:client id="{80C9DBC6-375A-17D1-D55C-59542B3AA38D}" v="2" dt="2023-09-18T02:21:28.037"/>
    <p1510:client id="{826EFD5B-181E-CFDE-83FD-A31D10BAA818}" v="8" dt="2023-09-15T04:27:20.087"/>
    <p1510:client id="{8BA35B5C-1569-49BE-1365-FBE1581131E6}" v="1208" dt="2023-09-10T16:06:41.771"/>
    <p1510:client id="{8CC8F5D4-2FE5-727E-30FB-3EFEB013AA33}" v="95" dt="2023-09-10T23:10:02.202"/>
    <p1510:client id="{9C4B646C-EFD2-60F1-FFD5-5B7E65AD1A0A}" v="5" dt="2023-09-24T13:05:11.517"/>
    <p1510:client id="{9E0DD396-8D19-392E-98B7-71A9FBF6059F}" v="73" dt="2023-10-01T02:55:51.849"/>
    <p1510:client id="{AA40601E-90D1-265E-AB42-9EA01F802A18}" v="20" dt="2023-09-30T14:56:56.041"/>
    <p1510:client id="{AE4A6CCE-3A75-DB61-9501-A7F8FE5EF5E7}" v="6" dt="2023-09-13T05:36:57.597"/>
    <p1510:client id="{B2172720-8B95-E5BB-A0EC-313BE0BD6AF8}" v="11" dt="2023-09-30T04:55:49.735"/>
    <p1510:client id="{BD936CD3-569C-2A4A-94E2-B03F706ABDD9}" v="174" dt="2023-09-18T03:12:31.829"/>
    <p1510:client id="{C6CF9377-A742-598E-4B7A-E23C7AD184D7}" v="75" dt="2023-09-30T02:48:17.820"/>
    <p1510:client id="{DD98E2BD-C767-3F22-12D2-8C701DC9604A}" v="96" dt="2023-09-12T01:46:23.673"/>
    <p1510:client id="{DF359D65-380A-37DC-8813-6811A46470A0}" v="6" dt="2023-09-11T09:59:39.405"/>
    <p1510:client id="{E6827501-E127-0190-77AE-20921E8B9B7B}" v="38" dt="2023-09-18T01:49:13.452"/>
    <p1510:client id="{EEFD7340-B6F1-09C2-0CD5-6F6BBAF1E9D7}" v="11" dt="2023-09-10T15:57:05.025"/>
    <p1510:client id="{F0967A4A-DFE1-F9BB-F017-9AB7ADE26BCA}" v="385" dt="2023-09-25T00:03:37.3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4.fntdata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4.fntdata"/><Relationship Id="rId79" Type="http://schemas.openxmlformats.org/officeDocument/2006/relationships/font" Target="fonts/font9.fntdata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.fntdata"/><Relationship Id="rId80" Type="http://schemas.openxmlformats.org/officeDocument/2006/relationships/font" Target="fonts/font10.fntdata"/><Relationship Id="rId85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5.fntdata"/><Relationship Id="rId83" Type="http://schemas.openxmlformats.org/officeDocument/2006/relationships/font" Target="fonts/font13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font" Target="fonts/font11.fntdata"/><Relationship Id="rId86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font" Target="fonts/font1.fntdata"/><Relationship Id="rId92" Type="http://schemas.microsoft.com/office/2015/10/relationships/revisionInfo" Target="revisionInfo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7.fntdata"/><Relationship Id="rId61" Type="http://schemas.openxmlformats.org/officeDocument/2006/relationships/slide" Target="slides/slide60.xml"/><Relationship Id="rId82" Type="http://schemas.openxmlformats.org/officeDocument/2006/relationships/font" Target="fonts/font12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70DE5-9796-49AD-B8F0-B65924B894DD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3E0652-A3F5-45C0-B681-769307761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092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3E0652-A3F5-45C0-B681-7693077617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414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3E0652-A3F5-45C0-B681-7693077617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733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3E0652-A3F5-45C0-B681-76930776179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94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3E0652-A3F5-45C0-B681-76930776179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090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9518A7-7526-4DB9-BFC9-347A6F6EF538}" type="datetime1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858C297-C180-434E-BCFA-D9F8FE0DBEF0}" type="datetime1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49DDF41-9428-4041-A813-D5EDC2945C44}" type="datetime1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424CF83-6422-4288-AC08-3B4D6F861955}" type="datetime1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A63B669-5C66-46AB-A92A-2BAE992E9A19}" type="datetime1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536963C-E9C7-4D42-81D9-8418BFBB6757}" type="datetime1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CC2950-BC45-4280-A847-A7C9169FFFF9}" type="datetime1">
              <a:rPr lang="en-US" smtClean="0"/>
              <a:t>10/4/2023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7449800" y="971550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7449800" y="971550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B70480F-D89D-4509-A767-805961E76ECF}" type="datetime1">
              <a:rPr lang="en-US" smtClean="0"/>
              <a:t>10/4/2023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8734AA-51B0-4BDF-9550-5256120BB3F9}" type="datetime1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280A868-2FA1-4BC5-802A-3AB6A2C21F34}" type="datetime1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49800" y="9715500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10800000">
            <a:off x="-2971800" y="-6667500"/>
            <a:ext cx="19359160" cy="18023378"/>
            <a:chOff x="0" y="0"/>
            <a:chExt cx="6350000" cy="5911850"/>
          </a:xfrm>
        </p:grpSpPr>
        <p:sp>
          <p:nvSpPr>
            <p:cNvPr id="3" name="Freeform 3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2700">
              <a:solidFill>
                <a:schemeClr val="bg2"/>
              </a:solidFill>
            </a:ln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-10800000">
            <a:off x="-1538091" y="7949168"/>
            <a:ext cx="5133582" cy="4779365"/>
            <a:chOff x="0" y="0"/>
            <a:chExt cx="6350000" cy="5911850"/>
          </a:xfrm>
          <a:solidFill>
            <a:srgbClr val="E66418"/>
          </a:solidFill>
        </p:grpSpPr>
        <p:sp>
          <p:nvSpPr>
            <p:cNvPr id="7" name="Freeform 7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</p:sp>
      </p:grpSp>
      <p:sp>
        <p:nvSpPr>
          <p:cNvPr id="8" name="Freeform 8"/>
          <p:cNvSpPr/>
          <p:nvPr/>
        </p:nvSpPr>
        <p:spPr>
          <a:xfrm>
            <a:off x="1028700" y="322585"/>
            <a:ext cx="1810553" cy="706115"/>
          </a:xfrm>
          <a:custGeom>
            <a:avLst/>
            <a:gdLst/>
            <a:ahLst/>
            <a:cxnLst/>
            <a:rect l="l" t="t" r="r" b="b"/>
            <a:pathLst>
              <a:path w="1810553" h="706115">
                <a:moveTo>
                  <a:pt x="0" y="0"/>
                </a:moveTo>
                <a:lnTo>
                  <a:pt x="1810553" y="0"/>
                </a:lnTo>
                <a:lnTo>
                  <a:pt x="1810553" y="706115"/>
                </a:lnTo>
                <a:lnTo>
                  <a:pt x="0" y="7061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28700" y="3429834"/>
            <a:ext cx="12036836" cy="3334424"/>
            <a:chOff x="0" y="-123891"/>
            <a:chExt cx="16049115" cy="444589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23891"/>
              <a:ext cx="16049115" cy="29770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100"/>
                </a:lnSpc>
              </a:pPr>
              <a:r>
                <a:rPr lang="en-US" sz="6500" spc="-130">
                  <a:solidFill>
                    <a:srgbClr val="E66418"/>
                  </a:solidFill>
                  <a:latin typeface="Muli Ultra-Bold"/>
                </a:rPr>
                <a:t>SCIENCE RESEARCH ACTIVITY SUPPORT SYSTEM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441472"/>
              <a:ext cx="16049115" cy="880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3999">
                  <a:solidFill>
                    <a:srgbClr val="203850"/>
                  </a:solidFill>
                  <a:latin typeface="Muli"/>
                </a:rPr>
                <a:t>Capstone Project - FPT University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486026" y="7879318"/>
            <a:ext cx="6260229" cy="1766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50" spc="-39">
                <a:solidFill>
                  <a:srgbClr val="E98552"/>
                </a:solidFill>
                <a:latin typeface="Muli Ultra-Bold"/>
              </a:rPr>
              <a:t>SUPERVISORS</a:t>
            </a:r>
          </a:p>
          <a:p>
            <a:pPr algn="ctr">
              <a:lnSpc>
                <a:spcPts val="2800"/>
              </a:lnSpc>
            </a:pPr>
            <a:r>
              <a:rPr lang="en-US" sz="2000" spc="-40">
                <a:solidFill>
                  <a:srgbClr val="203850"/>
                </a:solidFill>
                <a:latin typeface="Muli Bold"/>
              </a:rPr>
              <a:t>Kieu Trong Khanh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-40">
                <a:solidFill>
                  <a:srgbClr val="203850"/>
                </a:solidFill>
                <a:latin typeface="Muli Bold"/>
              </a:rPr>
              <a:t>HCMC Campus, FPT University Research Department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endParaRPr lang="en-US" sz="2000" spc="-40">
              <a:solidFill>
                <a:srgbClr val="203850"/>
              </a:solidFill>
              <a:latin typeface="Muli Bold"/>
            </a:endParaRPr>
          </a:p>
          <a:p>
            <a:pPr algn="ctr">
              <a:lnSpc>
                <a:spcPts val="2800"/>
              </a:lnSpc>
              <a:spcBef>
                <a:spcPct val="0"/>
              </a:spcBef>
            </a:pPr>
            <a:endParaRPr lang="en-US" sz="2000" spc="-40">
              <a:solidFill>
                <a:srgbClr val="203850"/>
              </a:solidFill>
              <a:latin typeface="Muli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915400" y="7886938"/>
            <a:ext cx="3890149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spc="-39">
                <a:solidFill>
                  <a:srgbClr val="E98552"/>
                </a:solidFill>
                <a:latin typeface="Muli Ultra-Bold"/>
              </a:rPr>
              <a:t>MEMBERS</a:t>
            </a:r>
          </a:p>
          <a:p>
            <a:pPr algn="ctr">
              <a:lnSpc>
                <a:spcPts val="2800"/>
              </a:lnSpc>
            </a:pPr>
            <a:r>
              <a:rPr lang="en-US" sz="2000" spc="-40">
                <a:solidFill>
                  <a:srgbClr val="203850"/>
                </a:solidFill>
                <a:latin typeface="Muli"/>
              </a:rPr>
              <a:t>Hoang </a:t>
            </a:r>
            <a:r>
              <a:rPr lang="en-US" sz="2000" spc="-40" err="1">
                <a:solidFill>
                  <a:srgbClr val="203850"/>
                </a:solidFill>
                <a:latin typeface="Muli"/>
              </a:rPr>
              <a:t>Thi</a:t>
            </a:r>
            <a:r>
              <a:rPr lang="en-US" sz="2000" spc="-40">
                <a:solidFill>
                  <a:srgbClr val="203850"/>
                </a:solidFill>
                <a:latin typeface="Muli"/>
              </a:rPr>
              <a:t> </a:t>
            </a:r>
            <a:r>
              <a:rPr lang="en-US" sz="2000" spc="-40" err="1">
                <a:solidFill>
                  <a:srgbClr val="203850"/>
                </a:solidFill>
                <a:latin typeface="Muli"/>
              </a:rPr>
              <a:t>Hoai</a:t>
            </a:r>
            <a:r>
              <a:rPr lang="en-US" sz="2000" spc="-40">
                <a:solidFill>
                  <a:srgbClr val="203850"/>
                </a:solidFill>
                <a:latin typeface="Muli"/>
              </a:rPr>
              <a:t> </a:t>
            </a:r>
            <a:r>
              <a:rPr lang="en-US" sz="2000" spc="-40" err="1">
                <a:solidFill>
                  <a:srgbClr val="203850"/>
                </a:solidFill>
                <a:latin typeface="Muli"/>
              </a:rPr>
              <a:t>Thuong</a:t>
            </a:r>
            <a:endParaRPr lang="en-US" sz="2000" spc="-40">
              <a:solidFill>
                <a:srgbClr val="203850"/>
              </a:solidFill>
              <a:latin typeface="Muli"/>
            </a:endParaRPr>
          </a:p>
          <a:p>
            <a:pPr algn="ctr">
              <a:lnSpc>
                <a:spcPts val="2800"/>
              </a:lnSpc>
            </a:pPr>
            <a:r>
              <a:rPr lang="en-US" sz="2000" spc="-40">
                <a:solidFill>
                  <a:srgbClr val="203850"/>
                </a:solidFill>
                <a:latin typeface="Muli"/>
              </a:rPr>
              <a:t>Mai Hoang Duong</a:t>
            </a:r>
          </a:p>
          <a:p>
            <a:pPr algn="ctr">
              <a:lnSpc>
                <a:spcPts val="2800"/>
              </a:lnSpc>
            </a:pPr>
            <a:r>
              <a:rPr lang="en-US" sz="2000" spc="-40">
                <a:solidFill>
                  <a:srgbClr val="203850"/>
                </a:solidFill>
                <a:latin typeface="Muli"/>
              </a:rPr>
              <a:t>Bui The Hien</a:t>
            </a:r>
          </a:p>
          <a:p>
            <a:pPr algn="ctr">
              <a:lnSpc>
                <a:spcPts val="2800"/>
              </a:lnSpc>
            </a:pPr>
            <a:r>
              <a:rPr lang="en-US" sz="2000" spc="-40">
                <a:solidFill>
                  <a:srgbClr val="203850"/>
                </a:solidFill>
                <a:latin typeface="Muli"/>
              </a:rPr>
              <a:t>Nguyen Dang Truong Anh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-40">
                <a:solidFill>
                  <a:srgbClr val="203850"/>
                </a:solidFill>
                <a:latin typeface="Muli Bold"/>
              </a:rPr>
              <a:t>Le </a:t>
            </a:r>
            <a:r>
              <a:rPr lang="en-US" sz="2000" spc="-40" err="1">
                <a:solidFill>
                  <a:srgbClr val="203850"/>
                </a:solidFill>
                <a:latin typeface="Muli Bold"/>
              </a:rPr>
              <a:t>Thi</a:t>
            </a:r>
            <a:r>
              <a:rPr lang="en-US" sz="2000" spc="-40">
                <a:solidFill>
                  <a:srgbClr val="203850"/>
                </a:solidFill>
                <a:latin typeface="Muli Bold"/>
              </a:rPr>
              <a:t> </a:t>
            </a:r>
            <a:r>
              <a:rPr lang="en-US" sz="2000" spc="-40" err="1">
                <a:solidFill>
                  <a:srgbClr val="203850"/>
                </a:solidFill>
                <a:latin typeface="Muli Bold"/>
              </a:rPr>
              <a:t>Quynh</a:t>
            </a:r>
            <a:r>
              <a:rPr lang="en-US" sz="2000" spc="-40">
                <a:solidFill>
                  <a:srgbClr val="203850"/>
                </a:solidFill>
                <a:latin typeface="Muli Bold"/>
              </a:rPr>
              <a:t> </a:t>
            </a:r>
            <a:r>
              <a:rPr lang="en-US" sz="2000" spc="-40" err="1">
                <a:solidFill>
                  <a:srgbClr val="203850"/>
                </a:solidFill>
                <a:latin typeface="Muli Bold"/>
              </a:rPr>
              <a:t>Nhu</a:t>
            </a:r>
            <a:r>
              <a:rPr lang="en-US" sz="2000" spc="-40">
                <a:solidFill>
                  <a:srgbClr val="203850"/>
                </a:solidFill>
                <a:latin typeface="Muli Bold"/>
              </a:rPr>
              <a:t> (Dropout)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14325601" y="1910920"/>
            <a:ext cx="4419600" cy="1022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9100"/>
              </a:lnSpc>
            </a:pPr>
            <a:endParaRPr lang="en-US" spc="-130">
              <a:solidFill>
                <a:schemeClr val="bg2"/>
              </a:solidFill>
              <a:latin typeface="Muli Ultra-Bold"/>
            </a:endParaRPr>
          </a:p>
        </p:txBody>
      </p:sp>
      <p:grpSp>
        <p:nvGrpSpPr>
          <p:cNvPr id="334" name="Group 2"/>
          <p:cNvGrpSpPr>
            <a:grpSpLocks noChangeAspect="1"/>
          </p:cNvGrpSpPr>
          <p:nvPr/>
        </p:nvGrpSpPr>
        <p:grpSpPr>
          <a:xfrm>
            <a:off x="12485706" y="-115445"/>
            <a:ext cx="5855128" cy="5874133"/>
            <a:chOff x="301" y="-84625"/>
            <a:chExt cx="6406236" cy="642703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35" name="Freeform 3"/>
            <p:cNvSpPr/>
            <p:nvPr/>
          </p:nvSpPr>
          <p:spPr>
            <a:xfrm>
              <a:off x="301" y="-84625"/>
              <a:ext cx="6406236" cy="6427030"/>
            </a:xfrm>
            <a:custGeom>
              <a:avLst/>
              <a:gdLst>
                <a:gd name="connsiteX0" fmla="*/ 274890 w 6348429"/>
                <a:gd name="connsiteY0" fmla="*/ 383642 h 5911850"/>
                <a:gd name="connsiteX1" fmla="*/ 108919 w 6348429"/>
                <a:gd name="connsiteY1" fmla="*/ 2192020 h 5911850"/>
                <a:gd name="connsiteX2" fmla="*/ 214329 w 6348429"/>
                <a:gd name="connsiteY2" fmla="*/ 3144520 h 5911850"/>
                <a:gd name="connsiteX3" fmla="*/ 2525729 w 6348429"/>
                <a:gd name="connsiteY3" fmla="*/ 5651500 h 5911850"/>
                <a:gd name="connsiteX4" fmla="*/ 3118819 w 6348429"/>
                <a:gd name="connsiteY4" fmla="*/ 5911850 h 5911850"/>
                <a:gd name="connsiteX5" fmla="*/ 5540709 w 6348429"/>
                <a:gd name="connsiteY5" fmla="*/ 5911850 h 5911850"/>
                <a:gd name="connsiteX6" fmla="*/ 6348429 w 6348429"/>
                <a:gd name="connsiteY6" fmla="*/ 5104130 h 5911850"/>
                <a:gd name="connsiteX7" fmla="*/ 6348429 w 6348429"/>
                <a:gd name="connsiteY7" fmla="*/ 1891030 h 5911850"/>
                <a:gd name="connsiteX8" fmla="*/ 6201109 w 6348429"/>
                <a:gd name="connsiteY8" fmla="*/ 1426210 h 5911850"/>
                <a:gd name="connsiteX9" fmla="*/ 5439109 w 6348429"/>
                <a:gd name="connsiteY9" fmla="*/ 342900 h 5911850"/>
                <a:gd name="connsiteX10" fmla="*/ 4778709 w 6348429"/>
                <a:gd name="connsiteY10" fmla="*/ 0 h 5911850"/>
                <a:gd name="connsiteX11" fmla="*/ 1845009 w 6348429"/>
                <a:gd name="connsiteY11" fmla="*/ 0 h 5911850"/>
                <a:gd name="connsiteX12" fmla="*/ 274890 w 6348429"/>
                <a:gd name="connsiteY12" fmla="*/ 383642 h 5911850"/>
                <a:gd name="connsiteX0" fmla="*/ 274890 w 6348429"/>
                <a:gd name="connsiteY0" fmla="*/ 383642 h 6233970"/>
                <a:gd name="connsiteX1" fmla="*/ 108919 w 6348429"/>
                <a:gd name="connsiteY1" fmla="*/ 2192020 h 6233970"/>
                <a:gd name="connsiteX2" fmla="*/ 214329 w 6348429"/>
                <a:gd name="connsiteY2" fmla="*/ 3144520 h 6233970"/>
                <a:gd name="connsiteX3" fmla="*/ 2525729 w 6348429"/>
                <a:gd name="connsiteY3" fmla="*/ 5651500 h 6233970"/>
                <a:gd name="connsiteX4" fmla="*/ 4198869 w 6348429"/>
                <a:gd name="connsiteY4" fmla="*/ 6233970 h 6233970"/>
                <a:gd name="connsiteX5" fmla="*/ 5540709 w 6348429"/>
                <a:gd name="connsiteY5" fmla="*/ 5911850 h 6233970"/>
                <a:gd name="connsiteX6" fmla="*/ 6348429 w 6348429"/>
                <a:gd name="connsiteY6" fmla="*/ 5104130 h 6233970"/>
                <a:gd name="connsiteX7" fmla="*/ 6348429 w 6348429"/>
                <a:gd name="connsiteY7" fmla="*/ 1891030 h 6233970"/>
                <a:gd name="connsiteX8" fmla="*/ 6201109 w 6348429"/>
                <a:gd name="connsiteY8" fmla="*/ 1426210 h 6233970"/>
                <a:gd name="connsiteX9" fmla="*/ 5439109 w 6348429"/>
                <a:gd name="connsiteY9" fmla="*/ 342900 h 6233970"/>
                <a:gd name="connsiteX10" fmla="*/ 4778709 w 6348429"/>
                <a:gd name="connsiteY10" fmla="*/ 0 h 6233970"/>
                <a:gd name="connsiteX11" fmla="*/ 1845009 w 6348429"/>
                <a:gd name="connsiteY11" fmla="*/ 0 h 6233970"/>
                <a:gd name="connsiteX12" fmla="*/ 274890 w 6348429"/>
                <a:gd name="connsiteY12" fmla="*/ 383642 h 6233970"/>
                <a:gd name="connsiteX0" fmla="*/ 274890 w 6348429"/>
                <a:gd name="connsiteY0" fmla="*/ 383642 h 5911850"/>
                <a:gd name="connsiteX1" fmla="*/ 108919 w 6348429"/>
                <a:gd name="connsiteY1" fmla="*/ 2192020 h 5911850"/>
                <a:gd name="connsiteX2" fmla="*/ 214329 w 6348429"/>
                <a:gd name="connsiteY2" fmla="*/ 3144520 h 5911850"/>
                <a:gd name="connsiteX3" fmla="*/ 2525729 w 6348429"/>
                <a:gd name="connsiteY3" fmla="*/ 5651500 h 5911850"/>
                <a:gd name="connsiteX4" fmla="*/ 4160973 w 6348429"/>
                <a:gd name="connsiteY4" fmla="*/ 5892902 h 5911850"/>
                <a:gd name="connsiteX5" fmla="*/ 5540709 w 6348429"/>
                <a:gd name="connsiteY5" fmla="*/ 5911850 h 5911850"/>
                <a:gd name="connsiteX6" fmla="*/ 6348429 w 6348429"/>
                <a:gd name="connsiteY6" fmla="*/ 5104130 h 5911850"/>
                <a:gd name="connsiteX7" fmla="*/ 6348429 w 6348429"/>
                <a:gd name="connsiteY7" fmla="*/ 1891030 h 5911850"/>
                <a:gd name="connsiteX8" fmla="*/ 6201109 w 6348429"/>
                <a:gd name="connsiteY8" fmla="*/ 1426210 h 5911850"/>
                <a:gd name="connsiteX9" fmla="*/ 5439109 w 6348429"/>
                <a:gd name="connsiteY9" fmla="*/ 342900 h 5911850"/>
                <a:gd name="connsiteX10" fmla="*/ 4778709 w 6348429"/>
                <a:gd name="connsiteY10" fmla="*/ 0 h 5911850"/>
                <a:gd name="connsiteX11" fmla="*/ 1845009 w 6348429"/>
                <a:gd name="connsiteY11" fmla="*/ 0 h 5911850"/>
                <a:gd name="connsiteX12" fmla="*/ 274890 w 6348429"/>
                <a:gd name="connsiteY12" fmla="*/ 383642 h 5911850"/>
                <a:gd name="connsiteX0" fmla="*/ 274890 w 6348429"/>
                <a:gd name="connsiteY0" fmla="*/ 185409 h 5922047"/>
                <a:gd name="connsiteX1" fmla="*/ 108919 w 6348429"/>
                <a:gd name="connsiteY1" fmla="*/ 2202217 h 5922047"/>
                <a:gd name="connsiteX2" fmla="*/ 214329 w 6348429"/>
                <a:gd name="connsiteY2" fmla="*/ 3154717 h 5922047"/>
                <a:gd name="connsiteX3" fmla="*/ 2525729 w 6348429"/>
                <a:gd name="connsiteY3" fmla="*/ 5661697 h 5922047"/>
                <a:gd name="connsiteX4" fmla="*/ 4160973 w 6348429"/>
                <a:gd name="connsiteY4" fmla="*/ 5903099 h 5922047"/>
                <a:gd name="connsiteX5" fmla="*/ 5540709 w 6348429"/>
                <a:gd name="connsiteY5" fmla="*/ 5922047 h 5922047"/>
                <a:gd name="connsiteX6" fmla="*/ 6348429 w 6348429"/>
                <a:gd name="connsiteY6" fmla="*/ 5114327 h 5922047"/>
                <a:gd name="connsiteX7" fmla="*/ 6348429 w 6348429"/>
                <a:gd name="connsiteY7" fmla="*/ 1901227 h 5922047"/>
                <a:gd name="connsiteX8" fmla="*/ 6201109 w 6348429"/>
                <a:gd name="connsiteY8" fmla="*/ 1436407 h 5922047"/>
                <a:gd name="connsiteX9" fmla="*/ 5439109 w 6348429"/>
                <a:gd name="connsiteY9" fmla="*/ 353097 h 5922047"/>
                <a:gd name="connsiteX10" fmla="*/ 4778709 w 6348429"/>
                <a:gd name="connsiteY10" fmla="*/ 10197 h 5922047"/>
                <a:gd name="connsiteX11" fmla="*/ 1845009 w 6348429"/>
                <a:gd name="connsiteY11" fmla="*/ 10197 h 5922047"/>
                <a:gd name="connsiteX12" fmla="*/ 274890 w 6348429"/>
                <a:gd name="connsiteY12" fmla="*/ 185409 h 5922047"/>
                <a:gd name="connsiteX0" fmla="*/ 274890 w 6377047"/>
                <a:gd name="connsiteY0" fmla="*/ 209659 h 5946297"/>
                <a:gd name="connsiteX1" fmla="*/ 108919 w 6377047"/>
                <a:gd name="connsiteY1" fmla="*/ 2226467 h 5946297"/>
                <a:gd name="connsiteX2" fmla="*/ 214329 w 6377047"/>
                <a:gd name="connsiteY2" fmla="*/ 3178967 h 5946297"/>
                <a:gd name="connsiteX3" fmla="*/ 2525729 w 6377047"/>
                <a:gd name="connsiteY3" fmla="*/ 5685947 h 5946297"/>
                <a:gd name="connsiteX4" fmla="*/ 4160973 w 6377047"/>
                <a:gd name="connsiteY4" fmla="*/ 5927349 h 5946297"/>
                <a:gd name="connsiteX5" fmla="*/ 5540709 w 6377047"/>
                <a:gd name="connsiteY5" fmla="*/ 5946297 h 5946297"/>
                <a:gd name="connsiteX6" fmla="*/ 6348429 w 6377047"/>
                <a:gd name="connsiteY6" fmla="*/ 5138577 h 5946297"/>
                <a:gd name="connsiteX7" fmla="*/ 6348429 w 6377047"/>
                <a:gd name="connsiteY7" fmla="*/ 1925477 h 5946297"/>
                <a:gd name="connsiteX8" fmla="*/ 6201109 w 6377047"/>
                <a:gd name="connsiteY8" fmla="*/ 1460657 h 5946297"/>
                <a:gd name="connsiteX9" fmla="*/ 6377047 w 6377047"/>
                <a:gd name="connsiteY9" fmla="*/ 127230 h 5946297"/>
                <a:gd name="connsiteX10" fmla="*/ 4778709 w 6377047"/>
                <a:gd name="connsiteY10" fmla="*/ 34447 h 5946297"/>
                <a:gd name="connsiteX11" fmla="*/ 1845009 w 6377047"/>
                <a:gd name="connsiteY11" fmla="*/ 34447 h 5946297"/>
                <a:gd name="connsiteX12" fmla="*/ 274890 w 6377047"/>
                <a:gd name="connsiteY12" fmla="*/ 209659 h 5946297"/>
                <a:gd name="connsiteX0" fmla="*/ 274890 w 6406236"/>
                <a:gd name="connsiteY0" fmla="*/ 209659 h 5946297"/>
                <a:gd name="connsiteX1" fmla="*/ 108919 w 6406236"/>
                <a:gd name="connsiteY1" fmla="*/ 2226467 h 5946297"/>
                <a:gd name="connsiteX2" fmla="*/ 214329 w 6406236"/>
                <a:gd name="connsiteY2" fmla="*/ 3178967 h 5946297"/>
                <a:gd name="connsiteX3" fmla="*/ 2525729 w 6406236"/>
                <a:gd name="connsiteY3" fmla="*/ 5685947 h 5946297"/>
                <a:gd name="connsiteX4" fmla="*/ 4160973 w 6406236"/>
                <a:gd name="connsiteY4" fmla="*/ 5927349 h 5946297"/>
                <a:gd name="connsiteX5" fmla="*/ 5540709 w 6406236"/>
                <a:gd name="connsiteY5" fmla="*/ 5946297 h 5946297"/>
                <a:gd name="connsiteX6" fmla="*/ 6348429 w 6406236"/>
                <a:gd name="connsiteY6" fmla="*/ 5138577 h 5946297"/>
                <a:gd name="connsiteX7" fmla="*/ 6348429 w 6406236"/>
                <a:gd name="connsiteY7" fmla="*/ 1925477 h 5946297"/>
                <a:gd name="connsiteX8" fmla="*/ 6367854 w 6406236"/>
                <a:gd name="connsiteY8" fmla="*/ 1439814 h 5946297"/>
                <a:gd name="connsiteX9" fmla="*/ 6377047 w 6406236"/>
                <a:gd name="connsiteY9" fmla="*/ 127230 h 5946297"/>
                <a:gd name="connsiteX10" fmla="*/ 4778709 w 6406236"/>
                <a:gd name="connsiteY10" fmla="*/ 34447 h 5946297"/>
                <a:gd name="connsiteX11" fmla="*/ 1845009 w 6406236"/>
                <a:gd name="connsiteY11" fmla="*/ 34447 h 5946297"/>
                <a:gd name="connsiteX12" fmla="*/ 274890 w 6406236"/>
                <a:gd name="connsiteY12" fmla="*/ 209659 h 5946297"/>
                <a:gd name="connsiteX0" fmla="*/ 274890 w 6524941"/>
                <a:gd name="connsiteY0" fmla="*/ 209659 h 6321472"/>
                <a:gd name="connsiteX1" fmla="*/ 108919 w 6524941"/>
                <a:gd name="connsiteY1" fmla="*/ 2226467 h 6321472"/>
                <a:gd name="connsiteX2" fmla="*/ 214329 w 6524941"/>
                <a:gd name="connsiteY2" fmla="*/ 3178967 h 6321472"/>
                <a:gd name="connsiteX3" fmla="*/ 2525729 w 6524941"/>
                <a:gd name="connsiteY3" fmla="*/ 5685947 h 6321472"/>
                <a:gd name="connsiteX4" fmla="*/ 4160973 w 6524941"/>
                <a:gd name="connsiteY4" fmla="*/ 5927349 h 6321472"/>
                <a:gd name="connsiteX5" fmla="*/ 6318851 w 6524941"/>
                <a:gd name="connsiteY5" fmla="*/ 6321472 h 6321472"/>
                <a:gd name="connsiteX6" fmla="*/ 6348429 w 6524941"/>
                <a:gd name="connsiteY6" fmla="*/ 5138577 h 6321472"/>
                <a:gd name="connsiteX7" fmla="*/ 6348429 w 6524941"/>
                <a:gd name="connsiteY7" fmla="*/ 1925477 h 6321472"/>
                <a:gd name="connsiteX8" fmla="*/ 6367854 w 6524941"/>
                <a:gd name="connsiteY8" fmla="*/ 1439814 h 6321472"/>
                <a:gd name="connsiteX9" fmla="*/ 6377047 w 6524941"/>
                <a:gd name="connsiteY9" fmla="*/ 127230 h 6321472"/>
                <a:gd name="connsiteX10" fmla="*/ 4778709 w 6524941"/>
                <a:gd name="connsiteY10" fmla="*/ 34447 h 6321472"/>
                <a:gd name="connsiteX11" fmla="*/ 1845009 w 6524941"/>
                <a:gd name="connsiteY11" fmla="*/ 34447 h 6321472"/>
                <a:gd name="connsiteX12" fmla="*/ 274890 w 6524941"/>
                <a:gd name="connsiteY12" fmla="*/ 209659 h 6321472"/>
                <a:gd name="connsiteX0" fmla="*/ 274890 w 6406236"/>
                <a:gd name="connsiteY0" fmla="*/ 209659 h 6321472"/>
                <a:gd name="connsiteX1" fmla="*/ 108919 w 6406236"/>
                <a:gd name="connsiteY1" fmla="*/ 2226467 h 6321472"/>
                <a:gd name="connsiteX2" fmla="*/ 214329 w 6406236"/>
                <a:gd name="connsiteY2" fmla="*/ 3178967 h 6321472"/>
                <a:gd name="connsiteX3" fmla="*/ 2525729 w 6406236"/>
                <a:gd name="connsiteY3" fmla="*/ 5685947 h 6321472"/>
                <a:gd name="connsiteX4" fmla="*/ 4160973 w 6406236"/>
                <a:gd name="connsiteY4" fmla="*/ 5927349 h 6321472"/>
                <a:gd name="connsiteX5" fmla="*/ 6318851 w 6406236"/>
                <a:gd name="connsiteY5" fmla="*/ 6321472 h 6321472"/>
                <a:gd name="connsiteX6" fmla="*/ 6348429 w 6406236"/>
                <a:gd name="connsiteY6" fmla="*/ 5138577 h 6321472"/>
                <a:gd name="connsiteX7" fmla="*/ 6348429 w 6406236"/>
                <a:gd name="connsiteY7" fmla="*/ 1925477 h 6321472"/>
                <a:gd name="connsiteX8" fmla="*/ 6367854 w 6406236"/>
                <a:gd name="connsiteY8" fmla="*/ 1439814 h 6321472"/>
                <a:gd name="connsiteX9" fmla="*/ 6377047 w 6406236"/>
                <a:gd name="connsiteY9" fmla="*/ 127230 h 6321472"/>
                <a:gd name="connsiteX10" fmla="*/ 4778709 w 6406236"/>
                <a:gd name="connsiteY10" fmla="*/ 34447 h 6321472"/>
                <a:gd name="connsiteX11" fmla="*/ 1845009 w 6406236"/>
                <a:gd name="connsiteY11" fmla="*/ 34447 h 6321472"/>
                <a:gd name="connsiteX12" fmla="*/ 274890 w 6406236"/>
                <a:gd name="connsiteY12" fmla="*/ 209659 h 6321472"/>
                <a:gd name="connsiteX0" fmla="*/ 274890 w 6406236"/>
                <a:gd name="connsiteY0" fmla="*/ 209659 h 6126937"/>
                <a:gd name="connsiteX1" fmla="*/ 108919 w 6406236"/>
                <a:gd name="connsiteY1" fmla="*/ 2226467 h 6126937"/>
                <a:gd name="connsiteX2" fmla="*/ 214329 w 6406236"/>
                <a:gd name="connsiteY2" fmla="*/ 3178967 h 6126937"/>
                <a:gd name="connsiteX3" fmla="*/ 2525729 w 6406236"/>
                <a:gd name="connsiteY3" fmla="*/ 5685947 h 6126937"/>
                <a:gd name="connsiteX4" fmla="*/ 4160973 w 6406236"/>
                <a:gd name="connsiteY4" fmla="*/ 5927349 h 6126937"/>
                <a:gd name="connsiteX5" fmla="*/ 6318852 w 6406236"/>
                <a:gd name="connsiteY5" fmla="*/ 6126937 h 6126937"/>
                <a:gd name="connsiteX6" fmla="*/ 6348429 w 6406236"/>
                <a:gd name="connsiteY6" fmla="*/ 5138577 h 6126937"/>
                <a:gd name="connsiteX7" fmla="*/ 6348429 w 6406236"/>
                <a:gd name="connsiteY7" fmla="*/ 1925477 h 6126937"/>
                <a:gd name="connsiteX8" fmla="*/ 6367854 w 6406236"/>
                <a:gd name="connsiteY8" fmla="*/ 1439814 h 6126937"/>
                <a:gd name="connsiteX9" fmla="*/ 6377047 w 6406236"/>
                <a:gd name="connsiteY9" fmla="*/ 127230 h 6126937"/>
                <a:gd name="connsiteX10" fmla="*/ 4778709 w 6406236"/>
                <a:gd name="connsiteY10" fmla="*/ 34447 h 6126937"/>
                <a:gd name="connsiteX11" fmla="*/ 1845009 w 6406236"/>
                <a:gd name="connsiteY11" fmla="*/ 34447 h 6126937"/>
                <a:gd name="connsiteX12" fmla="*/ 274890 w 6406236"/>
                <a:gd name="connsiteY12" fmla="*/ 209659 h 6126937"/>
                <a:gd name="connsiteX0" fmla="*/ 274890 w 6406236"/>
                <a:gd name="connsiteY0" fmla="*/ 209659 h 6156609"/>
                <a:gd name="connsiteX1" fmla="*/ 108919 w 6406236"/>
                <a:gd name="connsiteY1" fmla="*/ 2226467 h 6156609"/>
                <a:gd name="connsiteX2" fmla="*/ 214329 w 6406236"/>
                <a:gd name="connsiteY2" fmla="*/ 3178967 h 6156609"/>
                <a:gd name="connsiteX3" fmla="*/ 2525729 w 6406236"/>
                <a:gd name="connsiteY3" fmla="*/ 5685947 h 6156609"/>
                <a:gd name="connsiteX4" fmla="*/ 4160973 w 6406236"/>
                <a:gd name="connsiteY4" fmla="*/ 5927349 h 6156609"/>
                <a:gd name="connsiteX5" fmla="*/ 6318852 w 6406236"/>
                <a:gd name="connsiteY5" fmla="*/ 6126937 h 6156609"/>
                <a:gd name="connsiteX6" fmla="*/ 6348429 w 6406236"/>
                <a:gd name="connsiteY6" fmla="*/ 5138577 h 6156609"/>
                <a:gd name="connsiteX7" fmla="*/ 6348429 w 6406236"/>
                <a:gd name="connsiteY7" fmla="*/ 1925477 h 6156609"/>
                <a:gd name="connsiteX8" fmla="*/ 6367854 w 6406236"/>
                <a:gd name="connsiteY8" fmla="*/ 1439814 h 6156609"/>
                <a:gd name="connsiteX9" fmla="*/ 6377047 w 6406236"/>
                <a:gd name="connsiteY9" fmla="*/ 127230 h 6156609"/>
                <a:gd name="connsiteX10" fmla="*/ 4778709 w 6406236"/>
                <a:gd name="connsiteY10" fmla="*/ 34447 h 6156609"/>
                <a:gd name="connsiteX11" fmla="*/ 1845009 w 6406236"/>
                <a:gd name="connsiteY11" fmla="*/ 34447 h 6156609"/>
                <a:gd name="connsiteX12" fmla="*/ 274890 w 6406236"/>
                <a:gd name="connsiteY12" fmla="*/ 209659 h 6156609"/>
                <a:gd name="connsiteX0" fmla="*/ 274890 w 6406236"/>
                <a:gd name="connsiteY0" fmla="*/ 209659 h 6188739"/>
                <a:gd name="connsiteX1" fmla="*/ 108919 w 6406236"/>
                <a:gd name="connsiteY1" fmla="*/ 2226467 h 6188739"/>
                <a:gd name="connsiteX2" fmla="*/ 214329 w 6406236"/>
                <a:gd name="connsiteY2" fmla="*/ 3178967 h 6188739"/>
                <a:gd name="connsiteX3" fmla="*/ 2525729 w 6406236"/>
                <a:gd name="connsiteY3" fmla="*/ 5685947 h 6188739"/>
                <a:gd name="connsiteX4" fmla="*/ 4105392 w 6406236"/>
                <a:gd name="connsiteY4" fmla="*/ 6107989 h 6188739"/>
                <a:gd name="connsiteX5" fmla="*/ 6318852 w 6406236"/>
                <a:gd name="connsiteY5" fmla="*/ 6126937 h 6188739"/>
                <a:gd name="connsiteX6" fmla="*/ 6348429 w 6406236"/>
                <a:gd name="connsiteY6" fmla="*/ 5138577 h 6188739"/>
                <a:gd name="connsiteX7" fmla="*/ 6348429 w 6406236"/>
                <a:gd name="connsiteY7" fmla="*/ 1925477 h 6188739"/>
                <a:gd name="connsiteX8" fmla="*/ 6367854 w 6406236"/>
                <a:gd name="connsiteY8" fmla="*/ 1439814 h 6188739"/>
                <a:gd name="connsiteX9" fmla="*/ 6377047 w 6406236"/>
                <a:gd name="connsiteY9" fmla="*/ 127230 h 6188739"/>
                <a:gd name="connsiteX10" fmla="*/ 4778709 w 6406236"/>
                <a:gd name="connsiteY10" fmla="*/ 34447 h 6188739"/>
                <a:gd name="connsiteX11" fmla="*/ 1845009 w 6406236"/>
                <a:gd name="connsiteY11" fmla="*/ 34447 h 6188739"/>
                <a:gd name="connsiteX12" fmla="*/ 274890 w 6406236"/>
                <a:gd name="connsiteY12" fmla="*/ 209659 h 6188739"/>
                <a:gd name="connsiteX0" fmla="*/ 274890 w 6406236"/>
                <a:gd name="connsiteY0" fmla="*/ 209659 h 6221725"/>
                <a:gd name="connsiteX1" fmla="*/ 108919 w 6406236"/>
                <a:gd name="connsiteY1" fmla="*/ 2226467 h 6221725"/>
                <a:gd name="connsiteX2" fmla="*/ 214329 w 6406236"/>
                <a:gd name="connsiteY2" fmla="*/ 3178967 h 6221725"/>
                <a:gd name="connsiteX3" fmla="*/ 2525729 w 6406236"/>
                <a:gd name="connsiteY3" fmla="*/ 5685947 h 6221725"/>
                <a:gd name="connsiteX4" fmla="*/ 4105392 w 6406236"/>
                <a:gd name="connsiteY4" fmla="*/ 6107989 h 6221725"/>
                <a:gd name="connsiteX5" fmla="*/ 6318852 w 6406236"/>
                <a:gd name="connsiteY5" fmla="*/ 6126937 h 6221725"/>
                <a:gd name="connsiteX6" fmla="*/ 6348429 w 6406236"/>
                <a:gd name="connsiteY6" fmla="*/ 5138577 h 6221725"/>
                <a:gd name="connsiteX7" fmla="*/ 6348429 w 6406236"/>
                <a:gd name="connsiteY7" fmla="*/ 1925477 h 6221725"/>
                <a:gd name="connsiteX8" fmla="*/ 6367854 w 6406236"/>
                <a:gd name="connsiteY8" fmla="*/ 1439814 h 6221725"/>
                <a:gd name="connsiteX9" fmla="*/ 6377047 w 6406236"/>
                <a:gd name="connsiteY9" fmla="*/ 127230 h 6221725"/>
                <a:gd name="connsiteX10" fmla="*/ 4778709 w 6406236"/>
                <a:gd name="connsiteY10" fmla="*/ 34447 h 6221725"/>
                <a:gd name="connsiteX11" fmla="*/ 1845009 w 6406236"/>
                <a:gd name="connsiteY11" fmla="*/ 34447 h 6221725"/>
                <a:gd name="connsiteX12" fmla="*/ 274890 w 6406236"/>
                <a:gd name="connsiteY12" fmla="*/ 209659 h 6221725"/>
                <a:gd name="connsiteX0" fmla="*/ 274890 w 6406236"/>
                <a:gd name="connsiteY0" fmla="*/ 209659 h 6221725"/>
                <a:gd name="connsiteX1" fmla="*/ 108919 w 6406236"/>
                <a:gd name="connsiteY1" fmla="*/ 2226467 h 6221725"/>
                <a:gd name="connsiteX2" fmla="*/ 214329 w 6406236"/>
                <a:gd name="connsiteY2" fmla="*/ 3178967 h 6221725"/>
                <a:gd name="connsiteX3" fmla="*/ 2525729 w 6406236"/>
                <a:gd name="connsiteY3" fmla="*/ 5685947 h 6221725"/>
                <a:gd name="connsiteX4" fmla="*/ 4105392 w 6406236"/>
                <a:gd name="connsiteY4" fmla="*/ 6107989 h 6221725"/>
                <a:gd name="connsiteX5" fmla="*/ 6318852 w 6406236"/>
                <a:gd name="connsiteY5" fmla="*/ 6126937 h 6221725"/>
                <a:gd name="connsiteX6" fmla="*/ 6348429 w 6406236"/>
                <a:gd name="connsiteY6" fmla="*/ 5138577 h 6221725"/>
                <a:gd name="connsiteX7" fmla="*/ 6348429 w 6406236"/>
                <a:gd name="connsiteY7" fmla="*/ 1925477 h 6221725"/>
                <a:gd name="connsiteX8" fmla="*/ 6367854 w 6406236"/>
                <a:gd name="connsiteY8" fmla="*/ 1439814 h 6221725"/>
                <a:gd name="connsiteX9" fmla="*/ 6377047 w 6406236"/>
                <a:gd name="connsiteY9" fmla="*/ 127230 h 6221725"/>
                <a:gd name="connsiteX10" fmla="*/ 4778709 w 6406236"/>
                <a:gd name="connsiteY10" fmla="*/ 34447 h 6221725"/>
                <a:gd name="connsiteX11" fmla="*/ 1845009 w 6406236"/>
                <a:gd name="connsiteY11" fmla="*/ 34447 h 6221725"/>
                <a:gd name="connsiteX12" fmla="*/ 274890 w 6406236"/>
                <a:gd name="connsiteY12" fmla="*/ 209659 h 6221725"/>
                <a:gd name="connsiteX0" fmla="*/ 274890 w 6406236"/>
                <a:gd name="connsiteY0" fmla="*/ 209659 h 6177123"/>
                <a:gd name="connsiteX1" fmla="*/ 108919 w 6406236"/>
                <a:gd name="connsiteY1" fmla="*/ 2226467 h 6177123"/>
                <a:gd name="connsiteX2" fmla="*/ 214329 w 6406236"/>
                <a:gd name="connsiteY2" fmla="*/ 3178967 h 6177123"/>
                <a:gd name="connsiteX3" fmla="*/ 2525729 w 6406236"/>
                <a:gd name="connsiteY3" fmla="*/ 5685947 h 6177123"/>
                <a:gd name="connsiteX4" fmla="*/ 4494462 w 6406236"/>
                <a:gd name="connsiteY4" fmla="*/ 5982931 h 6177123"/>
                <a:gd name="connsiteX5" fmla="*/ 6318852 w 6406236"/>
                <a:gd name="connsiteY5" fmla="*/ 6126937 h 6177123"/>
                <a:gd name="connsiteX6" fmla="*/ 6348429 w 6406236"/>
                <a:gd name="connsiteY6" fmla="*/ 5138577 h 6177123"/>
                <a:gd name="connsiteX7" fmla="*/ 6348429 w 6406236"/>
                <a:gd name="connsiteY7" fmla="*/ 1925477 h 6177123"/>
                <a:gd name="connsiteX8" fmla="*/ 6367854 w 6406236"/>
                <a:gd name="connsiteY8" fmla="*/ 1439814 h 6177123"/>
                <a:gd name="connsiteX9" fmla="*/ 6377047 w 6406236"/>
                <a:gd name="connsiteY9" fmla="*/ 127230 h 6177123"/>
                <a:gd name="connsiteX10" fmla="*/ 4778709 w 6406236"/>
                <a:gd name="connsiteY10" fmla="*/ 34447 h 6177123"/>
                <a:gd name="connsiteX11" fmla="*/ 1845009 w 6406236"/>
                <a:gd name="connsiteY11" fmla="*/ 34447 h 6177123"/>
                <a:gd name="connsiteX12" fmla="*/ 274890 w 6406236"/>
                <a:gd name="connsiteY12" fmla="*/ 209659 h 6177123"/>
                <a:gd name="connsiteX0" fmla="*/ 274890 w 6406236"/>
                <a:gd name="connsiteY0" fmla="*/ 209659 h 6285548"/>
                <a:gd name="connsiteX1" fmla="*/ 108919 w 6406236"/>
                <a:gd name="connsiteY1" fmla="*/ 2226467 h 6285548"/>
                <a:gd name="connsiteX2" fmla="*/ 214329 w 6406236"/>
                <a:gd name="connsiteY2" fmla="*/ 3178967 h 6285548"/>
                <a:gd name="connsiteX3" fmla="*/ 2525729 w 6406236"/>
                <a:gd name="connsiteY3" fmla="*/ 5685947 h 6285548"/>
                <a:gd name="connsiteX4" fmla="*/ 4494462 w 6406236"/>
                <a:gd name="connsiteY4" fmla="*/ 5982931 h 6285548"/>
                <a:gd name="connsiteX5" fmla="*/ 6318852 w 6406236"/>
                <a:gd name="connsiteY5" fmla="*/ 6126937 h 6285548"/>
                <a:gd name="connsiteX6" fmla="*/ 6348429 w 6406236"/>
                <a:gd name="connsiteY6" fmla="*/ 5138577 h 6285548"/>
                <a:gd name="connsiteX7" fmla="*/ 6348429 w 6406236"/>
                <a:gd name="connsiteY7" fmla="*/ 1925477 h 6285548"/>
                <a:gd name="connsiteX8" fmla="*/ 6367854 w 6406236"/>
                <a:gd name="connsiteY8" fmla="*/ 1439814 h 6285548"/>
                <a:gd name="connsiteX9" fmla="*/ 6377047 w 6406236"/>
                <a:gd name="connsiteY9" fmla="*/ 127230 h 6285548"/>
                <a:gd name="connsiteX10" fmla="*/ 4778709 w 6406236"/>
                <a:gd name="connsiteY10" fmla="*/ 34447 h 6285548"/>
                <a:gd name="connsiteX11" fmla="*/ 1845009 w 6406236"/>
                <a:gd name="connsiteY11" fmla="*/ 34447 h 6285548"/>
                <a:gd name="connsiteX12" fmla="*/ 274890 w 6406236"/>
                <a:gd name="connsiteY12" fmla="*/ 209659 h 6285548"/>
                <a:gd name="connsiteX0" fmla="*/ 274890 w 6406236"/>
                <a:gd name="connsiteY0" fmla="*/ 209659 h 6376853"/>
                <a:gd name="connsiteX1" fmla="*/ 108919 w 6406236"/>
                <a:gd name="connsiteY1" fmla="*/ 2226467 h 6376853"/>
                <a:gd name="connsiteX2" fmla="*/ 214329 w 6406236"/>
                <a:gd name="connsiteY2" fmla="*/ 3178967 h 6376853"/>
                <a:gd name="connsiteX3" fmla="*/ 2525729 w 6406236"/>
                <a:gd name="connsiteY3" fmla="*/ 5685947 h 6376853"/>
                <a:gd name="connsiteX4" fmla="*/ 4494462 w 6406236"/>
                <a:gd name="connsiteY4" fmla="*/ 5982931 h 6376853"/>
                <a:gd name="connsiteX5" fmla="*/ 6318853 w 6406236"/>
                <a:gd name="connsiteY5" fmla="*/ 6293682 h 6376853"/>
                <a:gd name="connsiteX6" fmla="*/ 6348429 w 6406236"/>
                <a:gd name="connsiteY6" fmla="*/ 5138577 h 6376853"/>
                <a:gd name="connsiteX7" fmla="*/ 6348429 w 6406236"/>
                <a:gd name="connsiteY7" fmla="*/ 1925477 h 6376853"/>
                <a:gd name="connsiteX8" fmla="*/ 6367854 w 6406236"/>
                <a:gd name="connsiteY8" fmla="*/ 1439814 h 6376853"/>
                <a:gd name="connsiteX9" fmla="*/ 6377047 w 6406236"/>
                <a:gd name="connsiteY9" fmla="*/ 127230 h 6376853"/>
                <a:gd name="connsiteX10" fmla="*/ 4778709 w 6406236"/>
                <a:gd name="connsiteY10" fmla="*/ 34447 h 6376853"/>
                <a:gd name="connsiteX11" fmla="*/ 1845009 w 6406236"/>
                <a:gd name="connsiteY11" fmla="*/ 34447 h 6376853"/>
                <a:gd name="connsiteX12" fmla="*/ 274890 w 6406236"/>
                <a:gd name="connsiteY12" fmla="*/ 209659 h 6376853"/>
                <a:gd name="connsiteX0" fmla="*/ 274890 w 6406236"/>
                <a:gd name="connsiteY0" fmla="*/ 209659 h 6376853"/>
                <a:gd name="connsiteX1" fmla="*/ 108919 w 6406236"/>
                <a:gd name="connsiteY1" fmla="*/ 2226467 h 6376853"/>
                <a:gd name="connsiteX2" fmla="*/ 214329 w 6406236"/>
                <a:gd name="connsiteY2" fmla="*/ 3178967 h 6376853"/>
                <a:gd name="connsiteX3" fmla="*/ 2525729 w 6406236"/>
                <a:gd name="connsiteY3" fmla="*/ 5685947 h 6376853"/>
                <a:gd name="connsiteX4" fmla="*/ 4494462 w 6406236"/>
                <a:gd name="connsiteY4" fmla="*/ 5982931 h 6376853"/>
                <a:gd name="connsiteX5" fmla="*/ 6318853 w 6406236"/>
                <a:gd name="connsiteY5" fmla="*/ 6293682 h 6376853"/>
                <a:gd name="connsiteX6" fmla="*/ 6348429 w 6406236"/>
                <a:gd name="connsiteY6" fmla="*/ 5138577 h 6376853"/>
                <a:gd name="connsiteX7" fmla="*/ 6348429 w 6406236"/>
                <a:gd name="connsiteY7" fmla="*/ 1925477 h 6376853"/>
                <a:gd name="connsiteX8" fmla="*/ 6367854 w 6406236"/>
                <a:gd name="connsiteY8" fmla="*/ 1439814 h 6376853"/>
                <a:gd name="connsiteX9" fmla="*/ 6377047 w 6406236"/>
                <a:gd name="connsiteY9" fmla="*/ 127230 h 6376853"/>
                <a:gd name="connsiteX10" fmla="*/ 4778709 w 6406236"/>
                <a:gd name="connsiteY10" fmla="*/ 34447 h 6376853"/>
                <a:gd name="connsiteX11" fmla="*/ 1845009 w 6406236"/>
                <a:gd name="connsiteY11" fmla="*/ 34447 h 6376853"/>
                <a:gd name="connsiteX12" fmla="*/ 274890 w 6406236"/>
                <a:gd name="connsiteY12" fmla="*/ 209659 h 6376853"/>
                <a:gd name="connsiteX0" fmla="*/ 274890 w 6406236"/>
                <a:gd name="connsiteY0" fmla="*/ 209659 h 6376853"/>
                <a:gd name="connsiteX1" fmla="*/ 108919 w 6406236"/>
                <a:gd name="connsiteY1" fmla="*/ 2226467 h 6376853"/>
                <a:gd name="connsiteX2" fmla="*/ 214329 w 6406236"/>
                <a:gd name="connsiteY2" fmla="*/ 3178967 h 6376853"/>
                <a:gd name="connsiteX3" fmla="*/ 2525729 w 6406236"/>
                <a:gd name="connsiteY3" fmla="*/ 5685947 h 6376853"/>
                <a:gd name="connsiteX4" fmla="*/ 4494462 w 6406236"/>
                <a:gd name="connsiteY4" fmla="*/ 5982931 h 6376853"/>
                <a:gd name="connsiteX5" fmla="*/ 6318853 w 6406236"/>
                <a:gd name="connsiteY5" fmla="*/ 6293682 h 6376853"/>
                <a:gd name="connsiteX6" fmla="*/ 6348429 w 6406236"/>
                <a:gd name="connsiteY6" fmla="*/ 5138577 h 6376853"/>
                <a:gd name="connsiteX7" fmla="*/ 6348429 w 6406236"/>
                <a:gd name="connsiteY7" fmla="*/ 1925477 h 6376853"/>
                <a:gd name="connsiteX8" fmla="*/ 6367854 w 6406236"/>
                <a:gd name="connsiteY8" fmla="*/ 1439814 h 6376853"/>
                <a:gd name="connsiteX9" fmla="*/ 6377047 w 6406236"/>
                <a:gd name="connsiteY9" fmla="*/ 127230 h 6376853"/>
                <a:gd name="connsiteX10" fmla="*/ 4778709 w 6406236"/>
                <a:gd name="connsiteY10" fmla="*/ 34447 h 6376853"/>
                <a:gd name="connsiteX11" fmla="*/ 1845009 w 6406236"/>
                <a:gd name="connsiteY11" fmla="*/ 34447 h 6376853"/>
                <a:gd name="connsiteX12" fmla="*/ 274890 w 6406236"/>
                <a:gd name="connsiteY12" fmla="*/ 209659 h 6376853"/>
                <a:gd name="connsiteX0" fmla="*/ 98183 w 6410169"/>
                <a:gd name="connsiteY0" fmla="*/ 146715 h 6383386"/>
                <a:gd name="connsiteX1" fmla="*/ 112852 w 6410169"/>
                <a:gd name="connsiteY1" fmla="*/ 2233000 h 6383386"/>
                <a:gd name="connsiteX2" fmla="*/ 218262 w 6410169"/>
                <a:gd name="connsiteY2" fmla="*/ 3185500 h 6383386"/>
                <a:gd name="connsiteX3" fmla="*/ 2529662 w 6410169"/>
                <a:gd name="connsiteY3" fmla="*/ 5692480 h 6383386"/>
                <a:gd name="connsiteX4" fmla="*/ 4498395 w 6410169"/>
                <a:gd name="connsiteY4" fmla="*/ 5989464 h 6383386"/>
                <a:gd name="connsiteX5" fmla="*/ 6322786 w 6410169"/>
                <a:gd name="connsiteY5" fmla="*/ 6300215 h 6383386"/>
                <a:gd name="connsiteX6" fmla="*/ 6352362 w 6410169"/>
                <a:gd name="connsiteY6" fmla="*/ 5145110 h 6383386"/>
                <a:gd name="connsiteX7" fmla="*/ 6352362 w 6410169"/>
                <a:gd name="connsiteY7" fmla="*/ 1932010 h 6383386"/>
                <a:gd name="connsiteX8" fmla="*/ 6371787 w 6410169"/>
                <a:gd name="connsiteY8" fmla="*/ 1446347 h 6383386"/>
                <a:gd name="connsiteX9" fmla="*/ 6380980 w 6410169"/>
                <a:gd name="connsiteY9" fmla="*/ 133763 h 6383386"/>
                <a:gd name="connsiteX10" fmla="*/ 4782642 w 6410169"/>
                <a:gd name="connsiteY10" fmla="*/ 40980 h 6383386"/>
                <a:gd name="connsiteX11" fmla="*/ 1848942 w 6410169"/>
                <a:gd name="connsiteY11" fmla="*/ 40980 h 6383386"/>
                <a:gd name="connsiteX12" fmla="*/ 98183 w 6410169"/>
                <a:gd name="connsiteY12" fmla="*/ 146715 h 6383386"/>
                <a:gd name="connsiteX0" fmla="*/ 219309 w 6406236"/>
                <a:gd name="connsiteY0" fmla="*/ 120883 h 6427030"/>
                <a:gd name="connsiteX1" fmla="*/ 108919 w 6406236"/>
                <a:gd name="connsiteY1" fmla="*/ 2276644 h 6427030"/>
                <a:gd name="connsiteX2" fmla="*/ 214329 w 6406236"/>
                <a:gd name="connsiteY2" fmla="*/ 3229144 h 6427030"/>
                <a:gd name="connsiteX3" fmla="*/ 2525729 w 6406236"/>
                <a:gd name="connsiteY3" fmla="*/ 5736124 h 6427030"/>
                <a:gd name="connsiteX4" fmla="*/ 4494462 w 6406236"/>
                <a:gd name="connsiteY4" fmla="*/ 6033108 h 6427030"/>
                <a:gd name="connsiteX5" fmla="*/ 6318853 w 6406236"/>
                <a:gd name="connsiteY5" fmla="*/ 6343859 h 6427030"/>
                <a:gd name="connsiteX6" fmla="*/ 6348429 w 6406236"/>
                <a:gd name="connsiteY6" fmla="*/ 5188754 h 6427030"/>
                <a:gd name="connsiteX7" fmla="*/ 6348429 w 6406236"/>
                <a:gd name="connsiteY7" fmla="*/ 1975654 h 6427030"/>
                <a:gd name="connsiteX8" fmla="*/ 6367854 w 6406236"/>
                <a:gd name="connsiteY8" fmla="*/ 1489991 h 6427030"/>
                <a:gd name="connsiteX9" fmla="*/ 6377047 w 6406236"/>
                <a:gd name="connsiteY9" fmla="*/ 177407 h 6427030"/>
                <a:gd name="connsiteX10" fmla="*/ 4778709 w 6406236"/>
                <a:gd name="connsiteY10" fmla="*/ 84624 h 6427030"/>
                <a:gd name="connsiteX11" fmla="*/ 1845009 w 6406236"/>
                <a:gd name="connsiteY11" fmla="*/ 84624 h 6427030"/>
                <a:gd name="connsiteX12" fmla="*/ 219309 w 6406236"/>
                <a:gd name="connsiteY12" fmla="*/ 120883 h 64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06236" h="6427030">
                  <a:moveTo>
                    <a:pt x="219309" y="120883"/>
                  </a:moveTo>
                  <a:cubicBezTo>
                    <a:pt x="-126554" y="717360"/>
                    <a:pt x="454782" y="1680167"/>
                    <a:pt x="108919" y="2276644"/>
                  </a:cubicBezTo>
                  <a:cubicBezTo>
                    <a:pt x="-68881" y="2582714"/>
                    <a:pt x="-25701" y="2968794"/>
                    <a:pt x="214329" y="3229144"/>
                  </a:cubicBezTo>
                  <a:cubicBezTo>
                    <a:pt x="984796" y="4064804"/>
                    <a:pt x="1741366" y="4969941"/>
                    <a:pt x="2525729" y="5736124"/>
                  </a:cubicBezTo>
                  <a:cubicBezTo>
                    <a:pt x="2997722" y="5985866"/>
                    <a:pt x="4269672" y="5852469"/>
                    <a:pt x="4494462" y="6033108"/>
                  </a:cubicBezTo>
                  <a:cubicBezTo>
                    <a:pt x="6255909" y="6530394"/>
                    <a:pt x="5627351" y="6457971"/>
                    <a:pt x="6318853" y="6343859"/>
                  </a:cubicBezTo>
                  <a:cubicBezTo>
                    <a:pt x="6403343" y="6288278"/>
                    <a:pt x="6348429" y="5634524"/>
                    <a:pt x="6348429" y="5188754"/>
                  </a:cubicBezTo>
                  <a:lnTo>
                    <a:pt x="6348429" y="1975654"/>
                  </a:lnTo>
                  <a:cubicBezTo>
                    <a:pt x="6348429" y="1809284"/>
                    <a:pt x="6464374" y="1625881"/>
                    <a:pt x="6367854" y="1489991"/>
                  </a:cubicBezTo>
                  <a:cubicBezTo>
                    <a:pt x="6370918" y="1052463"/>
                    <a:pt x="6373983" y="614935"/>
                    <a:pt x="6377047" y="177407"/>
                  </a:cubicBezTo>
                  <a:cubicBezTo>
                    <a:pt x="6225917" y="-37223"/>
                    <a:pt x="5041599" y="84624"/>
                    <a:pt x="4778709" y="84624"/>
                  </a:cubicBezTo>
                  <a:lnTo>
                    <a:pt x="1845009" y="84624"/>
                  </a:lnTo>
                  <a:cubicBezTo>
                    <a:pt x="1556719" y="84624"/>
                    <a:pt x="362819" y="-128037"/>
                    <a:pt x="219309" y="120883"/>
                  </a:cubicBezTo>
                  <a:close/>
                </a:path>
              </a:pathLst>
            </a:custGeom>
            <a:grpFill/>
            <a:ln w="12700">
              <a:noFill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3840" y="5932353"/>
            <a:ext cx="17931510" cy="4245195"/>
            <a:chOff x="0" y="0"/>
            <a:chExt cx="4722702" cy="11180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22702" cy="1118076"/>
            </a:xfrm>
            <a:custGeom>
              <a:avLst/>
              <a:gdLst/>
              <a:ahLst/>
              <a:cxnLst/>
              <a:rect l="l" t="t" r="r" b="b"/>
              <a:pathLst>
                <a:path w="4722702" h="1118076">
                  <a:moveTo>
                    <a:pt x="0" y="0"/>
                  </a:moveTo>
                  <a:lnTo>
                    <a:pt x="4722702" y="0"/>
                  </a:lnTo>
                  <a:lnTo>
                    <a:pt x="4722702" y="1118076"/>
                  </a:lnTo>
                  <a:lnTo>
                    <a:pt x="0" y="1118076"/>
                  </a:lnTo>
                  <a:close/>
                </a:path>
              </a:pathLst>
            </a:custGeom>
            <a:solidFill>
              <a:srgbClr val="E8FDD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598335" y="611512"/>
            <a:ext cx="7537014" cy="5025567"/>
            <a:chOff x="0" y="0"/>
            <a:chExt cx="1985057" cy="13236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85057" cy="1323606"/>
            </a:xfrm>
            <a:custGeom>
              <a:avLst/>
              <a:gdLst/>
              <a:ahLst/>
              <a:cxnLst/>
              <a:rect l="l" t="t" r="r" b="b"/>
              <a:pathLst>
                <a:path w="1985057" h="1323606">
                  <a:moveTo>
                    <a:pt x="0" y="0"/>
                  </a:moveTo>
                  <a:lnTo>
                    <a:pt x="1985057" y="0"/>
                  </a:lnTo>
                  <a:lnTo>
                    <a:pt x="1985057" y="1323606"/>
                  </a:lnTo>
                  <a:lnTo>
                    <a:pt x="0" y="1323606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03840" y="3077160"/>
            <a:ext cx="10447631" cy="2550393"/>
            <a:chOff x="0" y="0"/>
            <a:chExt cx="2751639" cy="6717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51639" cy="671709"/>
            </a:xfrm>
            <a:custGeom>
              <a:avLst/>
              <a:gdLst/>
              <a:ahLst/>
              <a:cxnLst/>
              <a:rect l="l" t="t" r="r" b="b"/>
              <a:pathLst>
                <a:path w="2751639" h="671709">
                  <a:moveTo>
                    <a:pt x="0" y="0"/>
                  </a:moveTo>
                  <a:lnTo>
                    <a:pt x="2751639" y="0"/>
                  </a:lnTo>
                  <a:lnTo>
                    <a:pt x="2751639" y="671709"/>
                  </a:lnTo>
                  <a:lnTo>
                    <a:pt x="0" y="671709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290" name="Rectangle: Rounded Corners 289"/>
          <p:cNvSpPr/>
          <p:nvPr/>
        </p:nvSpPr>
        <p:spPr>
          <a:xfrm>
            <a:off x="12420600" y="6134100"/>
            <a:ext cx="5257800" cy="457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203840" y="611512"/>
            <a:ext cx="10223046" cy="2208473"/>
            <a:chOff x="0" y="0"/>
            <a:chExt cx="2692489" cy="58165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692490" cy="581655"/>
            </a:xfrm>
            <a:custGeom>
              <a:avLst/>
              <a:gdLst/>
              <a:ahLst/>
              <a:cxnLst/>
              <a:rect l="l" t="t" r="r" b="b"/>
              <a:pathLst>
                <a:path w="2692490" h="581655">
                  <a:moveTo>
                    <a:pt x="0" y="0"/>
                  </a:moveTo>
                  <a:lnTo>
                    <a:pt x="2692490" y="0"/>
                  </a:lnTo>
                  <a:lnTo>
                    <a:pt x="2692490" y="581655"/>
                  </a:lnTo>
                  <a:lnTo>
                    <a:pt x="0" y="581655"/>
                  </a:lnTo>
                  <a:close/>
                </a:path>
              </a:pathLst>
            </a:custGeom>
            <a:solidFill>
              <a:srgbClr val="D2FE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1212274" y="1725124"/>
            <a:ext cx="1842732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1" name="AutoShape 21"/>
          <p:cNvSpPr/>
          <p:nvPr/>
        </p:nvSpPr>
        <p:spPr>
          <a:xfrm>
            <a:off x="3863338" y="1725124"/>
            <a:ext cx="1269898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2" name="Freeform 22"/>
          <p:cNvSpPr/>
          <p:nvPr/>
        </p:nvSpPr>
        <p:spPr>
          <a:xfrm>
            <a:off x="5133236" y="1032562"/>
            <a:ext cx="1585198" cy="1385125"/>
          </a:xfrm>
          <a:custGeom>
            <a:avLst/>
            <a:gdLst/>
            <a:ahLst/>
            <a:cxnLst/>
            <a:rect l="l" t="t" r="r" b="b"/>
            <a:pathLst>
              <a:path w="1585198" h="1385125">
                <a:moveTo>
                  <a:pt x="0" y="0"/>
                </a:moveTo>
                <a:lnTo>
                  <a:pt x="1585198" y="0"/>
                </a:lnTo>
                <a:lnTo>
                  <a:pt x="1585198" y="1385125"/>
                </a:lnTo>
                <a:lnTo>
                  <a:pt x="0" y="13851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3459172" y="1265519"/>
            <a:ext cx="2348597" cy="347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0"/>
              </a:lnSpc>
            </a:pPr>
            <a:r>
              <a:rPr lang="en-US" sz="1978">
                <a:solidFill>
                  <a:srgbClr val="000000"/>
                </a:solidFill>
                <a:latin typeface="Helvetica World"/>
              </a:rPr>
              <a:t>Notify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3941071" y="1337845"/>
            <a:ext cx="250363" cy="273331"/>
            <a:chOff x="0" y="0"/>
            <a:chExt cx="333817" cy="364441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333817" cy="364441"/>
              <a:chOff x="0" y="0"/>
              <a:chExt cx="812800" cy="887365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8736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7365">
                    <a:moveTo>
                      <a:pt x="406400" y="0"/>
                    </a:moveTo>
                    <a:cubicBezTo>
                      <a:pt x="181951" y="0"/>
                      <a:pt x="0" y="198644"/>
                      <a:pt x="0" y="443683"/>
                    </a:cubicBezTo>
                    <a:cubicBezTo>
                      <a:pt x="0" y="688722"/>
                      <a:pt x="181951" y="887365"/>
                      <a:pt x="406400" y="887365"/>
                    </a:cubicBezTo>
                    <a:cubicBezTo>
                      <a:pt x="630849" y="887365"/>
                      <a:pt x="812800" y="688722"/>
                      <a:pt x="812800" y="443683"/>
                    </a:cubicBezTo>
                    <a:cubicBezTo>
                      <a:pt x="812800" y="198644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121535" y="52924"/>
              <a:ext cx="90746" cy="2395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5"/>
                </a:lnSpc>
              </a:pPr>
              <a:r>
                <a:rPr lang="en-US" sz="989">
                  <a:solidFill>
                    <a:srgbClr val="000000"/>
                  </a:solidFill>
                  <a:latin typeface="Helvetica World Bold"/>
                </a:rPr>
                <a:t>2</a:t>
              </a:r>
            </a:p>
          </p:txBody>
        </p:sp>
      </p:grpSp>
      <p:sp>
        <p:nvSpPr>
          <p:cNvPr id="29" name="AutoShape 29"/>
          <p:cNvSpPr/>
          <p:nvPr/>
        </p:nvSpPr>
        <p:spPr>
          <a:xfrm>
            <a:off x="6718434" y="1725124"/>
            <a:ext cx="1892479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0" name="TextBox 30"/>
          <p:cNvSpPr txBox="1"/>
          <p:nvPr/>
        </p:nvSpPr>
        <p:spPr>
          <a:xfrm>
            <a:off x="7156861" y="1257359"/>
            <a:ext cx="2348597" cy="34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70"/>
              </a:lnSpc>
            </a:pPr>
            <a:r>
              <a:rPr lang="en-US" sz="1978">
                <a:solidFill>
                  <a:srgbClr val="000000"/>
                </a:solidFill>
                <a:latin typeface="Helvetica World"/>
              </a:rPr>
              <a:t>Configure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6736357" y="1329685"/>
            <a:ext cx="250363" cy="273331"/>
            <a:chOff x="0" y="0"/>
            <a:chExt cx="333817" cy="364441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333817" cy="364441"/>
              <a:chOff x="0" y="0"/>
              <a:chExt cx="812800" cy="887365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8736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7365">
                    <a:moveTo>
                      <a:pt x="406400" y="0"/>
                    </a:moveTo>
                    <a:cubicBezTo>
                      <a:pt x="181951" y="0"/>
                      <a:pt x="0" y="198644"/>
                      <a:pt x="0" y="443683"/>
                    </a:cubicBezTo>
                    <a:cubicBezTo>
                      <a:pt x="0" y="688722"/>
                      <a:pt x="181951" y="887365"/>
                      <a:pt x="406400" y="887365"/>
                    </a:cubicBezTo>
                    <a:cubicBezTo>
                      <a:pt x="630849" y="887365"/>
                      <a:pt x="812800" y="688722"/>
                      <a:pt x="812800" y="443683"/>
                    </a:cubicBezTo>
                    <a:cubicBezTo>
                      <a:pt x="812800" y="198644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121535" y="52924"/>
              <a:ext cx="90746" cy="2395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5"/>
                </a:lnSpc>
              </a:pPr>
              <a:r>
                <a:rPr lang="en-US" sz="989">
                  <a:solidFill>
                    <a:srgbClr val="000000"/>
                  </a:solidFill>
                  <a:latin typeface="Helvetica World Bold"/>
                </a:rPr>
                <a:t>3</a:t>
              </a: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7059687" y="1784875"/>
            <a:ext cx="2348597" cy="34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70"/>
              </a:lnSpc>
            </a:pPr>
            <a:r>
              <a:rPr lang="en-US" sz="1978">
                <a:solidFill>
                  <a:srgbClr val="000000"/>
                </a:solidFill>
                <a:latin typeface="Helvetica World"/>
              </a:rPr>
              <a:t>Conference</a:t>
            </a:r>
          </a:p>
        </p:txBody>
      </p:sp>
      <p:sp>
        <p:nvSpPr>
          <p:cNvPr id="43" name="AutoShape 43"/>
          <p:cNvSpPr/>
          <p:nvPr/>
        </p:nvSpPr>
        <p:spPr>
          <a:xfrm flipV="1">
            <a:off x="9446364" y="1732583"/>
            <a:ext cx="2009511" cy="3098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4" name="Group 44"/>
          <p:cNvGrpSpPr/>
          <p:nvPr/>
        </p:nvGrpSpPr>
        <p:grpSpPr>
          <a:xfrm>
            <a:off x="9486408" y="1342803"/>
            <a:ext cx="249498" cy="273045"/>
            <a:chOff x="0" y="0"/>
            <a:chExt cx="332664" cy="364060"/>
          </a:xfrm>
        </p:grpSpPr>
        <p:grpSp>
          <p:nvGrpSpPr>
            <p:cNvPr id="45" name="Group 45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48" name="TextBox 48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4</a:t>
              </a:r>
            </a:p>
          </p:txBody>
        </p:sp>
      </p:grpSp>
      <p:sp>
        <p:nvSpPr>
          <p:cNvPr id="49" name="Freeform 49"/>
          <p:cNvSpPr/>
          <p:nvPr/>
        </p:nvSpPr>
        <p:spPr>
          <a:xfrm>
            <a:off x="11455874" y="1139878"/>
            <a:ext cx="923696" cy="1185410"/>
          </a:xfrm>
          <a:custGeom>
            <a:avLst/>
            <a:gdLst/>
            <a:ahLst/>
            <a:cxnLst/>
            <a:rect l="l" t="t" r="r" b="b"/>
            <a:pathLst>
              <a:path w="923696" h="1185410">
                <a:moveTo>
                  <a:pt x="0" y="0"/>
                </a:moveTo>
                <a:lnTo>
                  <a:pt x="923697" y="0"/>
                </a:lnTo>
                <a:lnTo>
                  <a:pt x="923697" y="1185410"/>
                </a:lnTo>
                <a:lnTo>
                  <a:pt x="0" y="11854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0" name="AutoShape 50"/>
          <p:cNvSpPr/>
          <p:nvPr/>
        </p:nvSpPr>
        <p:spPr>
          <a:xfrm flipV="1">
            <a:off x="12379571" y="1731500"/>
            <a:ext cx="920546" cy="1083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1" name="Group 51"/>
          <p:cNvGrpSpPr/>
          <p:nvPr/>
        </p:nvGrpSpPr>
        <p:grpSpPr>
          <a:xfrm>
            <a:off x="12270228" y="1328730"/>
            <a:ext cx="249498" cy="273045"/>
            <a:chOff x="0" y="0"/>
            <a:chExt cx="332664" cy="364060"/>
          </a:xfrm>
        </p:grpSpPr>
        <p:grpSp>
          <p:nvGrpSpPr>
            <p:cNvPr id="52" name="Group 52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55" name="TextBox 55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5</a:t>
              </a:r>
            </a:p>
          </p:txBody>
        </p:sp>
      </p:grpSp>
      <p:sp>
        <p:nvSpPr>
          <p:cNvPr id="56" name="TextBox 56"/>
          <p:cNvSpPr txBox="1"/>
          <p:nvPr/>
        </p:nvSpPr>
        <p:spPr>
          <a:xfrm>
            <a:off x="12567351" y="1309982"/>
            <a:ext cx="690266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60" name="Freeform 60"/>
          <p:cNvSpPr/>
          <p:nvPr/>
        </p:nvSpPr>
        <p:spPr>
          <a:xfrm>
            <a:off x="14971875" y="4173106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4" y="0"/>
                </a:lnTo>
                <a:lnTo>
                  <a:pt x="1664534" y="1454447"/>
                </a:lnTo>
                <a:lnTo>
                  <a:pt x="0" y="1454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4" name="Freeform 64"/>
          <p:cNvSpPr/>
          <p:nvPr/>
        </p:nvSpPr>
        <p:spPr>
          <a:xfrm>
            <a:off x="163133" y="4274415"/>
            <a:ext cx="973286" cy="1249051"/>
          </a:xfrm>
          <a:custGeom>
            <a:avLst/>
            <a:gdLst/>
            <a:ahLst/>
            <a:cxnLst/>
            <a:rect l="l" t="t" r="r" b="b"/>
            <a:pathLst>
              <a:path w="973286" h="1249051">
                <a:moveTo>
                  <a:pt x="0" y="0"/>
                </a:moveTo>
                <a:lnTo>
                  <a:pt x="973286" y="0"/>
                </a:lnTo>
                <a:lnTo>
                  <a:pt x="973286" y="1249051"/>
                </a:lnTo>
                <a:lnTo>
                  <a:pt x="0" y="12490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5" name="TextBox 65"/>
          <p:cNvSpPr txBox="1"/>
          <p:nvPr/>
        </p:nvSpPr>
        <p:spPr>
          <a:xfrm>
            <a:off x="4340867" y="3842468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66" name="Freeform 66"/>
          <p:cNvSpPr/>
          <p:nvPr/>
        </p:nvSpPr>
        <p:spPr>
          <a:xfrm>
            <a:off x="4433020" y="4173106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4" y="0"/>
                </a:lnTo>
                <a:lnTo>
                  <a:pt x="1664534" y="1454447"/>
                </a:lnTo>
                <a:lnTo>
                  <a:pt x="0" y="1454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7" name="AutoShape 67"/>
          <p:cNvSpPr/>
          <p:nvPr/>
        </p:nvSpPr>
        <p:spPr>
          <a:xfrm flipH="1" flipV="1">
            <a:off x="2941890" y="4891012"/>
            <a:ext cx="1491130" cy="9317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5" name="TextBox 75"/>
          <p:cNvSpPr txBox="1"/>
          <p:nvPr/>
        </p:nvSpPr>
        <p:spPr>
          <a:xfrm>
            <a:off x="14751046" y="3842468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grpSp>
        <p:nvGrpSpPr>
          <p:cNvPr id="76" name="Group 76"/>
          <p:cNvGrpSpPr/>
          <p:nvPr/>
        </p:nvGrpSpPr>
        <p:grpSpPr>
          <a:xfrm>
            <a:off x="3151684" y="4545812"/>
            <a:ext cx="262893" cy="262893"/>
            <a:chOff x="0" y="0"/>
            <a:chExt cx="812800" cy="812800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78" name="TextBox 7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9" name="AutoShape 79"/>
          <p:cNvSpPr/>
          <p:nvPr/>
        </p:nvSpPr>
        <p:spPr>
          <a:xfrm flipH="1" flipV="1">
            <a:off x="6097554" y="4900329"/>
            <a:ext cx="1489692" cy="654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0" name="TextBox 80"/>
          <p:cNvSpPr txBox="1"/>
          <p:nvPr/>
        </p:nvSpPr>
        <p:spPr>
          <a:xfrm>
            <a:off x="6539775" y="4472250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grpSp>
        <p:nvGrpSpPr>
          <p:cNvPr id="81" name="Group 81"/>
          <p:cNvGrpSpPr/>
          <p:nvPr/>
        </p:nvGrpSpPr>
        <p:grpSpPr>
          <a:xfrm>
            <a:off x="6168466" y="4542689"/>
            <a:ext cx="262893" cy="277476"/>
            <a:chOff x="0" y="0"/>
            <a:chExt cx="350524" cy="369968"/>
          </a:xfrm>
        </p:grpSpPr>
        <p:grpSp>
          <p:nvGrpSpPr>
            <p:cNvPr id="82" name="Group 82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83" name="Freeform 83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84" name="TextBox 8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85" name="TextBox 85"/>
            <p:cNvSpPr txBox="1"/>
            <p:nvPr/>
          </p:nvSpPr>
          <p:spPr>
            <a:xfrm>
              <a:off x="0" y="47001"/>
              <a:ext cx="334797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12</a:t>
              </a:r>
            </a:p>
          </p:txBody>
        </p:sp>
      </p:grpSp>
      <p:sp>
        <p:nvSpPr>
          <p:cNvPr id="86" name="AutoShape 86"/>
          <p:cNvSpPr/>
          <p:nvPr/>
        </p:nvSpPr>
        <p:spPr>
          <a:xfrm flipH="1">
            <a:off x="8436034" y="4894036"/>
            <a:ext cx="1762148" cy="1283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7" name="AutoShape 87"/>
          <p:cNvSpPr/>
          <p:nvPr/>
        </p:nvSpPr>
        <p:spPr>
          <a:xfrm flipH="1" flipV="1">
            <a:off x="11356454" y="4894036"/>
            <a:ext cx="1376932" cy="1283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8" name="AutoShape 88"/>
          <p:cNvSpPr/>
          <p:nvPr/>
        </p:nvSpPr>
        <p:spPr>
          <a:xfrm flipH="1">
            <a:off x="13582173" y="4900329"/>
            <a:ext cx="1389701" cy="654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89" name="Group 89"/>
          <p:cNvGrpSpPr/>
          <p:nvPr/>
        </p:nvGrpSpPr>
        <p:grpSpPr>
          <a:xfrm>
            <a:off x="13677423" y="4542689"/>
            <a:ext cx="262893" cy="277476"/>
            <a:chOff x="0" y="0"/>
            <a:chExt cx="350524" cy="369968"/>
          </a:xfrm>
        </p:grpSpPr>
        <p:grpSp>
          <p:nvGrpSpPr>
            <p:cNvPr id="90" name="Group 90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91" name="Freeform 91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92" name="TextBox 9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93" name="TextBox 93"/>
            <p:cNvSpPr txBox="1"/>
            <p:nvPr/>
          </p:nvSpPr>
          <p:spPr>
            <a:xfrm>
              <a:off x="127618" y="47001"/>
              <a:ext cx="95288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9</a:t>
              </a:r>
            </a:p>
          </p:txBody>
        </p:sp>
      </p:grpSp>
      <p:sp>
        <p:nvSpPr>
          <p:cNvPr id="94" name="AutoShape 94"/>
          <p:cNvSpPr/>
          <p:nvPr/>
        </p:nvSpPr>
        <p:spPr>
          <a:xfrm flipH="1">
            <a:off x="1028700" y="4891012"/>
            <a:ext cx="1064402" cy="7929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95" name="Group 95"/>
          <p:cNvGrpSpPr/>
          <p:nvPr/>
        </p:nvGrpSpPr>
        <p:grpSpPr>
          <a:xfrm>
            <a:off x="1022713" y="4529426"/>
            <a:ext cx="262893" cy="262893"/>
            <a:chOff x="0" y="0"/>
            <a:chExt cx="812800" cy="812800"/>
          </a:xfrm>
        </p:grpSpPr>
        <p:sp>
          <p:nvSpPr>
            <p:cNvPr id="96" name="Freeform 9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97" name="TextBox 9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98" name="AutoShape 98"/>
          <p:cNvSpPr/>
          <p:nvPr/>
        </p:nvSpPr>
        <p:spPr>
          <a:xfrm flipH="1">
            <a:off x="2507971" y="5315406"/>
            <a:ext cx="9525" cy="1057539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99" name="Group 99"/>
          <p:cNvGrpSpPr/>
          <p:nvPr/>
        </p:nvGrpSpPr>
        <p:grpSpPr>
          <a:xfrm>
            <a:off x="2611337" y="5627553"/>
            <a:ext cx="263659" cy="277730"/>
            <a:chOff x="0" y="0"/>
            <a:chExt cx="351546" cy="370306"/>
          </a:xfrm>
        </p:grpSpPr>
        <p:grpSp>
          <p:nvGrpSpPr>
            <p:cNvPr id="100" name="Group 100"/>
            <p:cNvGrpSpPr/>
            <p:nvPr/>
          </p:nvGrpSpPr>
          <p:grpSpPr>
            <a:xfrm>
              <a:off x="0" y="0"/>
              <a:ext cx="351546" cy="370306"/>
              <a:chOff x="0" y="0"/>
              <a:chExt cx="812800" cy="856176"/>
            </a:xfrm>
          </p:grpSpPr>
          <p:sp>
            <p:nvSpPr>
              <p:cNvPr id="101" name="Freeform 101"/>
              <p:cNvSpPr/>
              <p:nvPr/>
            </p:nvSpPr>
            <p:spPr>
              <a:xfrm>
                <a:off x="0" y="0"/>
                <a:ext cx="812800" cy="85617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6176">
                    <a:moveTo>
                      <a:pt x="406400" y="0"/>
                    </a:moveTo>
                    <a:cubicBezTo>
                      <a:pt x="181951" y="0"/>
                      <a:pt x="0" y="191662"/>
                      <a:pt x="0" y="428088"/>
                    </a:cubicBezTo>
                    <a:cubicBezTo>
                      <a:pt x="0" y="664514"/>
                      <a:pt x="181951" y="856176"/>
                      <a:pt x="406400" y="856176"/>
                    </a:cubicBezTo>
                    <a:cubicBezTo>
                      <a:pt x="630849" y="856176"/>
                      <a:pt x="812800" y="664514"/>
                      <a:pt x="812800" y="428088"/>
                    </a:cubicBezTo>
                    <a:cubicBezTo>
                      <a:pt x="812800" y="191662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102" name="TextBox 10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03" name="TextBox 103"/>
            <p:cNvSpPr txBox="1"/>
            <p:nvPr/>
          </p:nvSpPr>
          <p:spPr>
            <a:xfrm>
              <a:off x="32771" y="47221"/>
              <a:ext cx="286003" cy="247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8"/>
                </a:lnSpc>
              </a:pPr>
              <a:r>
                <a:rPr lang="en-US" sz="1041">
                  <a:solidFill>
                    <a:srgbClr val="000000"/>
                  </a:solidFill>
                  <a:latin typeface="Helvetica World Bold"/>
                </a:rPr>
                <a:t>15</a:t>
              </a:r>
            </a:p>
          </p:txBody>
        </p:sp>
      </p:grpSp>
      <p:sp>
        <p:nvSpPr>
          <p:cNvPr id="104" name="Freeform 104"/>
          <p:cNvSpPr/>
          <p:nvPr/>
        </p:nvSpPr>
        <p:spPr>
          <a:xfrm>
            <a:off x="1673278" y="6610255"/>
            <a:ext cx="1669387" cy="1458687"/>
          </a:xfrm>
          <a:custGeom>
            <a:avLst/>
            <a:gdLst/>
            <a:ahLst/>
            <a:cxnLst/>
            <a:rect l="l" t="t" r="r" b="b"/>
            <a:pathLst>
              <a:path w="1669387" h="1458687">
                <a:moveTo>
                  <a:pt x="0" y="0"/>
                </a:moveTo>
                <a:lnTo>
                  <a:pt x="1669387" y="0"/>
                </a:lnTo>
                <a:lnTo>
                  <a:pt x="1669387" y="1458687"/>
                </a:lnTo>
                <a:lnTo>
                  <a:pt x="0" y="1458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5" name="AutoShape 105"/>
          <p:cNvSpPr/>
          <p:nvPr/>
        </p:nvSpPr>
        <p:spPr>
          <a:xfrm>
            <a:off x="3342665" y="7339598"/>
            <a:ext cx="192633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06" name="Group 106"/>
          <p:cNvGrpSpPr/>
          <p:nvPr/>
        </p:nvGrpSpPr>
        <p:grpSpPr>
          <a:xfrm>
            <a:off x="3272570" y="6988904"/>
            <a:ext cx="263659" cy="277730"/>
            <a:chOff x="0" y="0"/>
            <a:chExt cx="351546" cy="370306"/>
          </a:xfrm>
        </p:grpSpPr>
        <p:grpSp>
          <p:nvGrpSpPr>
            <p:cNvPr id="107" name="Group 107"/>
            <p:cNvGrpSpPr/>
            <p:nvPr/>
          </p:nvGrpSpPr>
          <p:grpSpPr>
            <a:xfrm>
              <a:off x="0" y="0"/>
              <a:ext cx="351546" cy="370306"/>
              <a:chOff x="0" y="0"/>
              <a:chExt cx="812800" cy="856176"/>
            </a:xfrm>
          </p:grpSpPr>
          <p:sp>
            <p:nvSpPr>
              <p:cNvPr id="108" name="Freeform 108"/>
              <p:cNvSpPr/>
              <p:nvPr/>
            </p:nvSpPr>
            <p:spPr>
              <a:xfrm>
                <a:off x="0" y="0"/>
                <a:ext cx="812800" cy="85617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6176">
                    <a:moveTo>
                      <a:pt x="406400" y="0"/>
                    </a:moveTo>
                    <a:cubicBezTo>
                      <a:pt x="181951" y="0"/>
                      <a:pt x="0" y="191662"/>
                      <a:pt x="0" y="428088"/>
                    </a:cubicBezTo>
                    <a:cubicBezTo>
                      <a:pt x="0" y="664514"/>
                      <a:pt x="181951" y="856176"/>
                      <a:pt x="406400" y="856176"/>
                    </a:cubicBezTo>
                    <a:cubicBezTo>
                      <a:pt x="630849" y="856176"/>
                      <a:pt x="812800" y="664514"/>
                      <a:pt x="812800" y="428088"/>
                    </a:cubicBezTo>
                    <a:cubicBezTo>
                      <a:pt x="812800" y="191662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109" name="TextBox 10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10" name="TextBox 110"/>
            <p:cNvSpPr txBox="1"/>
            <p:nvPr/>
          </p:nvSpPr>
          <p:spPr>
            <a:xfrm>
              <a:off x="32771" y="47221"/>
              <a:ext cx="286003" cy="247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8"/>
                </a:lnSpc>
              </a:pPr>
              <a:r>
                <a:rPr lang="en-US" sz="1041">
                  <a:solidFill>
                    <a:srgbClr val="000000"/>
                  </a:solidFill>
                  <a:latin typeface="Helvetica World Bold"/>
                </a:rPr>
                <a:t>16</a:t>
              </a:r>
            </a:p>
          </p:txBody>
        </p:sp>
      </p:grpSp>
      <p:sp>
        <p:nvSpPr>
          <p:cNvPr id="111" name="TextBox 111"/>
          <p:cNvSpPr txBox="1"/>
          <p:nvPr/>
        </p:nvSpPr>
        <p:spPr>
          <a:xfrm>
            <a:off x="3601616" y="6860860"/>
            <a:ext cx="1793341" cy="420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42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Request </a:t>
            </a:r>
          </a:p>
        </p:txBody>
      </p:sp>
      <p:sp>
        <p:nvSpPr>
          <p:cNvPr id="112" name="Freeform 112"/>
          <p:cNvSpPr/>
          <p:nvPr/>
        </p:nvSpPr>
        <p:spPr>
          <a:xfrm>
            <a:off x="5268998" y="6713252"/>
            <a:ext cx="976124" cy="1252692"/>
          </a:xfrm>
          <a:custGeom>
            <a:avLst/>
            <a:gdLst/>
            <a:ahLst/>
            <a:cxnLst/>
            <a:rect l="l" t="t" r="r" b="b"/>
            <a:pathLst>
              <a:path w="976124" h="1252692">
                <a:moveTo>
                  <a:pt x="0" y="0"/>
                </a:moveTo>
                <a:lnTo>
                  <a:pt x="976124" y="0"/>
                </a:lnTo>
                <a:lnTo>
                  <a:pt x="976124" y="1252692"/>
                </a:lnTo>
                <a:lnTo>
                  <a:pt x="0" y="12526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16" name="Group 116"/>
          <p:cNvGrpSpPr/>
          <p:nvPr/>
        </p:nvGrpSpPr>
        <p:grpSpPr>
          <a:xfrm>
            <a:off x="5928624" y="8095166"/>
            <a:ext cx="263659" cy="277730"/>
            <a:chOff x="0" y="0"/>
            <a:chExt cx="351546" cy="370306"/>
          </a:xfrm>
        </p:grpSpPr>
        <p:grpSp>
          <p:nvGrpSpPr>
            <p:cNvPr id="117" name="Group 117"/>
            <p:cNvGrpSpPr/>
            <p:nvPr/>
          </p:nvGrpSpPr>
          <p:grpSpPr>
            <a:xfrm>
              <a:off x="0" y="0"/>
              <a:ext cx="351546" cy="370306"/>
              <a:chOff x="0" y="0"/>
              <a:chExt cx="812800" cy="856176"/>
            </a:xfrm>
          </p:grpSpPr>
          <p:sp>
            <p:nvSpPr>
              <p:cNvPr id="118" name="Freeform 118"/>
              <p:cNvSpPr/>
              <p:nvPr/>
            </p:nvSpPr>
            <p:spPr>
              <a:xfrm>
                <a:off x="0" y="0"/>
                <a:ext cx="812800" cy="85617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6176">
                    <a:moveTo>
                      <a:pt x="406400" y="0"/>
                    </a:moveTo>
                    <a:cubicBezTo>
                      <a:pt x="181951" y="0"/>
                      <a:pt x="0" y="191662"/>
                      <a:pt x="0" y="428088"/>
                    </a:cubicBezTo>
                    <a:cubicBezTo>
                      <a:pt x="0" y="664514"/>
                      <a:pt x="181951" y="856176"/>
                      <a:pt x="406400" y="856176"/>
                    </a:cubicBezTo>
                    <a:cubicBezTo>
                      <a:pt x="630849" y="856176"/>
                      <a:pt x="812800" y="664514"/>
                      <a:pt x="812800" y="428088"/>
                    </a:cubicBezTo>
                    <a:cubicBezTo>
                      <a:pt x="812800" y="191662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119" name="TextBox 1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20" name="TextBox 120"/>
            <p:cNvSpPr txBox="1"/>
            <p:nvPr/>
          </p:nvSpPr>
          <p:spPr>
            <a:xfrm>
              <a:off x="32771" y="47221"/>
              <a:ext cx="286003" cy="247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8"/>
                </a:lnSpc>
              </a:pPr>
              <a:r>
                <a:rPr lang="en-US" sz="1041">
                  <a:solidFill>
                    <a:srgbClr val="000000"/>
                  </a:solidFill>
                  <a:latin typeface="Helvetica World Bold"/>
                </a:rPr>
                <a:t>18</a:t>
              </a:r>
            </a:p>
          </p:txBody>
        </p:sp>
      </p:grpSp>
      <p:sp>
        <p:nvSpPr>
          <p:cNvPr id="121" name="AutoShape 121"/>
          <p:cNvSpPr/>
          <p:nvPr/>
        </p:nvSpPr>
        <p:spPr>
          <a:xfrm>
            <a:off x="5757060" y="7965944"/>
            <a:ext cx="0" cy="51187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2" name="AutoShape 122"/>
          <p:cNvSpPr/>
          <p:nvPr/>
        </p:nvSpPr>
        <p:spPr>
          <a:xfrm>
            <a:off x="6174361" y="9462406"/>
            <a:ext cx="1394372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23" name="Group 123"/>
          <p:cNvGrpSpPr/>
          <p:nvPr/>
        </p:nvGrpSpPr>
        <p:grpSpPr>
          <a:xfrm>
            <a:off x="6233017" y="9130267"/>
            <a:ext cx="263659" cy="277730"/>
            <a:chOff x="0" y="0"/>
            <a:chExt cx="351546" cy="370306"/>
          </a:xfrm>
        </p:grpSpPr>
        <p:grpSp>
          <p:nvGrpSpPr>
            <p:cNvPr id="124" name="Group 124"/>
            <p:cNvGrpSpPr/>
            <p:nvPr/>
          </p:nvGrpSpPr>
          <p:grpSpPr>
            <a:xfrm>
              <a:off x="0" y="0"/>
              <a:ext cx="351546" cy="370306"/>
              <a:chOff x="0" y="0"/>
              <a:chExt cx="812800" cy="856176"/>
            </a:xfrm>
          </p:grpSpPr>
          <p:sp>
            <p:nvSpPr>
              <p:cNvPr id="125" name="Freeform 125"/>
              <p:cNvSpPr/>
              <p:nvPr/>
            </p:nvSpPr>
            <p:spPr>
              <a:xfrm>
                <a:off x="0" y="0"/>
                <a:ext cx="812800" cy="85617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6176">
                    <a:moveTo>
                      <a:pt x="406400" y="0"/>
                    </a:moveTo>
                    <a:cubicBezTo>
                      <a:pt x="181951" y="0"/>
                      <a:pt x="0" y="191662"/>
                      <a:pt x="0" y="428088"/>
                    </a:cubicBezTo>
                    <a:cubicBezTo>
                      <a:pt x="0" y="664514"/>
                      <a:pt x="181951" y="856176"/>
                      <a:pt x="406400" y="856176"/>
                    </a:cubicBezTo>
                    <a:cubicBezTo>
                      <a:pt x="630849" y="856176"/>
                      <a:pt x="812800" y="664514"/>
                      <a:pt x="812800" y="428088"/>
                    </a:cubicBezTo>
                    <a:cubicBezTo>
                      <a:pt x="812800" y="191662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126" name="TextBox 12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27" name="TextBox 127"/>
            <p:cNvSpPr txBox="1"/>
            <p:nvPr/>
          </p:nvSpPr>
          <p:spPr>
            <a:xfrm>
              <a:off x="32771" y="47221"/>
              <a:ext cx="286003" cy="247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8"/>
                </a:lnSpc>
              </a:pPr>
              <a:r>
                <a:rPr lang="en-US" sz="1041">
                  <a:solidFill>
                    <a:srgbClr val="000000"/>
                  </a:solidFill>
                  <a:latin typeface="Helvetica World Bold"/>
                </a:rPr>
                <a:t>19</a:t>
              </a:r>
            </a:p>
          </p:txBody>
        </p:sp>
      </p:grpSp>
      <p:sp>
        <p:nvSpPr>
          <p:cNvPr id="128" name="Freeform 128"/>
          <p:cNvSpPr/>
          <p:nvPr/>
        </p:nvSpPr>
        <p:spPr>
          <a:xfrm>
            <a:off x="7568734" y="8733063"/>
            <a:ext cx="1669387" cy="1458687"/>
          </a:xfrm>
          <a:custGeom>
            <a:avLst/>
            <a:gdLst/>
            <a:ahLst/>
            <a:cxnLst/>
            <a:rect l="l" t="t" r="r" b="b"/>
            <a:pathLst>
              <a:path w="1669387" h="1458687">
                <a:moveTo>
                  <a:pt x="0" y="0"/>
                </a:moveTo>
                <a:lnTo>
                  <a:pt x="1669386" y="0"/>
                </a:lnTo>
                <a:lnTo>
                  <a:pt x="1669386" y="1458687"/>
                </a:lnTo>
                <a:lnTo>
                  <a:pt x="0" y="1458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9" name="AutoShape 129"/>
          <p:cNvSpPr/>
          <p:nvPr/>
        </p:nvSpPr>
        <p:spPr>
          <a:xfrm flipV="1">
            <a:off x="9238120" y="9452881"/>
            <a:ext cx="2077632" cy="952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0" name="TextBox 130"/>
          <p:cNvSpPr txBox="1"/>
          <p:nvPr/>
        </p:nvSpPr>
        <p:spPr>
          <a:xfrm>
            <a:off x="9258746" y="9471931"/>
            <a:ext cx="2473329" cy="360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for Presentation</a:t>
            </a:r>
          </a:p>
        </p:txBody>
      </p:sp>
      <p:grpSp>
        <p:nvGrpSpPr>
          <p:cNvPr id="131" name="Group 131"/>
          <p:cNvGrpSpPr/>
          <p:nvPr/>
        </p:nvGrpSpPr>
        <p:grpSpPr>
          <a:xfrm>
            <a:off x="9238071" y="9130267"/>
            <a:ext cx="263659" cy="277730"/>
            <a:chOff x="0" y="0"/>
            <a:chExt cx="351546" cy="370306"/>
          </a:xfrm>
        </p:grpSpPr>
        <p:grpSp>
          <p:nvGrpSpPr>
            <p:cNvPr id="132" name="Group 132"/>
            <p:cNvGrpSpPr/>
            <p:nvPr/>
          </p:nvGrpSpPr>
          <p:grpSpPr>
            <a:xfrm>
              <a:off x="0" y="0"/>
              <a:ext cx="351546" cy="370306"/>
              <a:chOff x="0" y="0"/>
              <a:chExt cx="812800" cy="856176"/>
            </a:xfrm>
          </p:grpSpPr>
          <p:sp>
            <p:nvSpPr>
              <p:cNvPr id="133" name="Freeform 133"/>
              <p:cNvSpPr/>
              <p:nvPr/>
            </p:nvSpPr>
            <p:spPr>
              <a:xfrm>
                <a:off x="0" y="0"/>
                <a:ext cx="812800" cy="85617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6176">
                    <a:moveTo>
                      <a:pt x="406400" y="0"/>
                    </a:moveTo>
                    <a:cubicBezTo>
                      <a:pt x="181951" y="0"/>
                      <a:pt x="0" y="191662"/>
                      <a:pt x="0" y="428088"/>
                    </a:cubicBezTo>
                    <a:cubicBezTo>
                      <a:pt x="0" y="664514"/>
                      <a:pt x="181951" y="856176"/>
                      <a:pt x="406400" y="856176"/>
                    </a:cubicBezTo>
                    <a:cubicBezTo>
                      <a:pt x="630849" y="856176"/>
                      <a:pt x="812800" y="664514"/>
                      <a:pt x="812800" y="428088"/>
                    </a:cubicBezTo>
                    <a:cubicBezTo>
                      <a:pt x="812800" y="191662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134" name="TextBox 13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35" name="TextBox 135"/>
            <p:cNvSpPr txBox="1"/>
            <p:nvPr/>
          </p:nvSpPr>
          <p:spPr>
            <a:xfrm>
              <a:off x="32771" y="47221"/>
              <a:ext cx="286003" cy="247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8"/>
                </a:lnSpc>
              </a:pPr>
              <a:r>
                <a:rPr lang="en-US" sz="1041">
                  <a:solidFill>
                    <a:srgbClr val="000000"/>
                  </a:solidFill>
                  <a:latin typeface="Helvetica World Bold"/>
                </a:rPr>
                <a:t>20</a:t>
              </a:r>
            </a:p>
          </p:txBody>
        </p:sp>
      </p:grpSp>
      <p:sp>
        <p:nvSpPr>
          <p:cNvPr id="136" name="Freeform 136"/>
          <p:cNvSpPr/>
          <p:nvPr/>
        </p:nvSpPr>
        <p:spPr>
          <a:xfrm>
            <a:off x="11315752" y="8826535"/>
            <a:ext cx="976124" cy="1252692"/>
          </a:xfrm>
          <a:custGeom>
            <a:avLst/>
            <a:gdLst/>
            <a:ahLst/>
            <a:cxnLst/>
            <a:rect l="l" t="t" r="r" b="b"/>
            <a:pathLst>
              <a:path w="976124" h="1252692">
                <a:moveTo>
                  <a:pt x="0" y="0"/>
                </a:moveTo>
                <a:lnTo>
                  <a:pt x="976124" y="0"/>
                </a:lnTo>
                <a:lnTo>
                  <a:pt x="976124" y="1252692"/>
                </a:lnTo>
                <a:lnTo>
                  <a:pt x="0" y="12526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7" name="AutoShape 137"/>
          <p:cNvSpPr/>
          <p:nvPr/>
        </p:nvSpPr>
        <p:spPr>
          <a:xfrm>
            <a:off x="12291876" y="9452881"/>
            <a:ext cx="180975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38" name="Group 138"/>
          <p:cNvGrpSpPr/>
          <p:nvPr/>
        </p:nvGrpSpPr>
        <p:grpSpPr>
          <a:xfrm>
            <a:off x="12387126" y="9130267"/>
            <a:ext cx="263659" cy="277730"/>
            <a:chOff x="0" y="0"/>
            <a:chExt cx="351546" cy="370306"/>
          </a:xfrm>
        </p:grpSpPr>
        <p:grpSp>
          <p:nvGrpSpPr>
            <p:cNvPr id="139" name="Group 139"/>
            <p:cNvGrpSpPr/>
            <p:nvPr/>
          </p:nvGrpSpPr>
          <p:grpSpPr>
            <a:xfrm>
              <a:off x="0" y="0"/>
              <a:ext cx="351546" cy="370306"/>
              <a:chOff x="0" y="0"/>
              <a:chExt cx="812800" cy="856176"/>
            </a:xfrm>
          </p:grpSpPr>
          <p:sp>
            <p:nvSpPr>
              <p:cNvPr id="140" name="Freeform 140"/>
              <p:cNvSpPr/>
              <p:nvPr/>
            </p:nvSpPr>
            <p:spPr>
              <a:xfrm>
                <a:off x="0" y="0"/>
                <a:ext cx="812800" cy="85617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6176">
                    <a:moveTo>
                      <a:pt x="406400" y="0"/>
                    </a:moveTo>
                    <a:cubicBezTo>
                      <a:pt x="181951" y="0"/>
                      <a:pt x="0" y="191662"/>
                      <a:pt x="0" y="428088"/>
                    </a:cubicBezTo>
                    <a:cubicBezTo>
                      <a:pt x="0" y="664514"/>
                      <a:pt x="181951" y="856176"/>
                      <a:pt x="406400" y="856176"/>
                    </a:cubicBezTo>
                    <a:cubicBezTo>
                      <a:pt x="630849" y="856176"/>
                      <a:pt x="812800" y="664514"/>
                      <a:pt x="812800" y="428088"/>
                    </a:cubicBezTo>
                    <a:cubicBezTo>
                      <a:pt x="812800" y="191662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141" name="TextBox 14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42" name="TextBox 142"/>
            <p:cNvSpPr txBox="1"/>
            <p:nvPr/>
          </p:nvSpPr>
          <p:spPr>
            <a:xfrm>
              <a:off x="32771" y="47221"/>
              <a:ext cx="286003" cy="247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8"/>
                </a:lnSpc>
              </a:pPr>
              <a:r>
                <a:rPr lang="en-US" sz="1041">
                  <a:solidFill>
                    <a:srgbClr val="000000"/>
                  </a:solidFill>
                  <a:latin typeface="Helvetica World Bold"/>
                </a:rPr>
                <a:t>21</a:t>
              </a:r>
            </a:p>
          </p:txBody>
        </p:sp>
      </p:grpSp>
      <p:sp>
        <p:nvSpPr>
          <p:cNvPr id="143" name="TextBox 143"/>
          <p:cNvSpPr txBox="1"/>
          <p:nvPr/>
        </p:nvSpPr>
        <p:spPr>
          <a:xfrm>
            <a:off x="12379571" y="9471931"/>
            <a:ext cx="2473329" cy="360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Presentation</a:t>
            </a:r>
          </a:p>
        </p:txBody>
      </p:sp>
      <p:sp>
        <p:nvSpPr>
          <p:cNvPr id="148" name="AutoShape 148"/>
          <p:cNvSpPr/>
          <p:nvPr/>
        </p:nvSpPr>
        <p:spPr>
          <a:xfrm flipV="1">
            <a:off x="14952888" y="9443356"/>
            <a:ext cx="1635743" cy="952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49" name="Group 149"/>
          <p:cNvGrpSpPr/>
          <p:nvPr/>
        </p:nvGrpSpPr>
        <p:grpSpPr>
          <a:xfrm>
            <a:off x="15019563" y="9130267"/>
            <a:ext cx="263659" cy="277730"/>
            <a:chOff x="0" y="0"/>
            <a:chExt cx="351546" cy="370306"/>
          </a:xfrm>
        </p:grpSpPr>
        <p:grpSp>
          <p:nvGrpSpPr>
            <p:cNvPr id="150" name="Group 150"/>
            <p:cNvGrpSpPr/>
            <p:nvPr/>
          </p:nvGrpSpPr>
          <p:grpSpPr>
            <a:xfrm>
              <a:off x="0" y="0"/>
              <a:ext cx="351546" cy="370306"/>
              <a:chOff x="0" y="0"/>
              <a:chExt cx="812800" cy="856176"/>
            </a:xfrm>
          </p:grpSpPr>
          <p:sp>
            <p:nvSpPr>
              <p:cNvPr id="151" name="Freeform 151"/>
              <p:cNvSpPr/>
              <p:nvPr/>
            </p:nvSpPr>
            <p:spPr>
              <a:xfrm>
                <a:off x="0" y="0"/>
                <a:ext cx="812800" cy="85617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6176">
                    <a:moveTo>
                      <a:pt x="406400" y="0"/>
                    </a:moveTo>
                    <a:cubicBezTo>
                      <a:pt x="181951" y="0"/>
                      <a:pt x="0" y="191662"/>
                      <a:pt x="0" y="428088"/>
                    </a:cubicBezTo>
                    <a:cubicBezTo>
                      <a:pt x="0" y="664514"/>
                      <a:pt x="181951" y="856176"/>
                      <a:pt x="406400" y="856176"/>
                    </a:cubicBezTo>
                    <a:cubicBezTo>
                      <a:pt x="630849" y="856176"/>
                      <a:pt x="812800" y="664514"/>
                      <a:pt x="812800" y="428088"/>
                    </a:cubicBezTo>
                    <a:cubicBezTo>
                      <a:pt x="812800" y="191662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152" name="TextBox 15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53" name="TextBox 153"/>
            <p:cNvSpPr txBox="1"/>
            <p:nvPr/>
          </p:nvSpPr>
          <p:spPr>
            <a:xfrm>
              <a:off x="32771" y="47221"/>
              <a:ext cx="286003" cy="247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8"/>
                </a:lnSpc>
              </a:pPr>
              <a:r>
                <a:rPr lang="en-US" sz="1041">
                  <a:solidFill>
                    <a:srgbClr val="000000"/>
                  </a:solidFill>
                  <a:latin typeface="Helvetica World Bold"/>
                </a:rPr>
                <a:t>22</a:t>
              </a:r>
            </a:p>
          </p:txBody>
        </p:sp>
      </p:grpSp>
      <p:sp>
        <p:nvSpPr>
          <p:cNvPr id="154" name="AutoShape 154"/>
          <p:cNvSpPr/>
          <p:nvPr/>
        </p:nvSpPr>
        <p:spPr>
          <a:xfrm>
            <a:off x="6245122" y="7339598"/>
            <a:ext cx="209328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55" name="TextBox 155"/>
          <p:cNvSpPr txBox="1"/>
          <p:nvPr/>
        </p:nvSpPr>
        <p:spPr>
          <a:xfrm>
            <a:off x="6384504" y="7426735"/>
            <a:ext cx="2020340" cy="360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Camera Ready</a:t>
            </a:r>
          </a:p>
        </p:txBody>
      </p:sp>
      <p:grpSp>
        <p:nvGrpSpPr>
          <p:cNvPr id="156" name="Group 156"/>
          <p:cNvGrpSpPr/>
          <p:nvPr/>
        </p:nvGrpSpPr>
        <p:grpSpPr>
          <a:xfrm>
            <a:off x="6271665" y="6988904"/>
            <a:ext cx="263659" cy="277730"/>
            <a:chOff x="0" y="0"/>
            <a:chExt cx="351546" cy="370306"/>
          </a:xfrm>
        </p:grpSpPr>
        <p:grpSp>
          <p:nvGrpSpPr>
            <p:cNvPr id="157" name="Group 157"/>
            <p:cNvGrpSpPr/>
            <p:nvPr/>
          </p:nvGrpSpPr>
          <p:grpSpPr>
            <a:xfrm>
              <a:off x="0" y="0"/>
              <a:ext cx="351546" cy="370306"/>
              <a:chOff x="0" y="0"/>
              <a:chExt cx="812800" cy="856176"/>
            </a:xfrm>
          </p:grpSpPr>
          <p:sp>
            <p:nvSpPr>
              <p:cNvPr id="158" name="Freeform 158"/>
              <p:cNvSpPr/>
              <p:nvPr/>
            </p:nvSpPr>
            <p:spPr>
              <a:xfrm>
                <a:off x="0" y="0"/>
                <a:ext cx="812800" cy="85617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6176">
                    <a:moveTo>
                      <a:pt x="406400" y="0"/>
                    </a:moveTo>
                    <a:cubicBezTo>
                      <a:pt x="181951" y="0"/>
                      <a:pt x="0" y="191662"/>
                      <a:pt x="0" y="428088"/>
                    </a:cubicBezTo>
                    <a:cubicBezTo>
                      <a:pt x="0" y="664514"/>
                      <a:pt x="181951" y="856176"/>
                      <a:pt x="406400" y="856176"/>
                    </a:cubicBezTo>
                    <a:cubicBezTo>
                      <a:pt x="630849" y="856176"/>
                      <a:pt x="812800" y="664514"/>
                      <a:pt x="812800" y="428088"/>
                    </a:cubicBezTo>
                    <a:cubicBezTo>
                      <a:pt x="812800" y="191662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159" name="TextBox 15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60" name="TextBox 160"/>
            <p:cNvSpPr txBox="1"/>
            <p:nvPr/>
          </p:nvSpPr>
          <p:spPr>
            <a:xfrm>
              <a:off x="32771" y="47221"/>
              <a:ext cx="286003" cy="247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8"/>
                </a:lnSpc>
              </a:pPr>
              <a:r>
                <a:rPr lang="en-US" sz="1041">
                  <a:solidFill>
                    <a:srgbClr val="000000"/>
                  </a:solidFill>
                  <a:latin typeface="Helvetica World Bold"/>
                </a:rPr>
                <a:t>17</a:t>
              </a:r>
            </a:p>
          </p:txBody>
        </p:sp>
      </p:grpSp>
      <p:sp>
        <p:nvSpPr>
          <p:cNvPr id="164" name="TextBox 164"/>
          <p:cNvSpPr txBox="1"/>
          <p:nvPr/>
        </p:nvSpPr>
        <p:spPr>
          <a:xfrm>
            <a:off x="9573460" y="3873332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165" name="TextBox 165"/>
          <p:cNvSpPr txBox="1"/>
          <p:nvPr/>
        </p:nvSpPr>
        <p:spPr>
          <a:xfrm>
            <a:off x="11924709" y="3873332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166" name="TextBox 166"/>
          <p:cNvSpPr txBox="1"/>
          <p:nvPr/>
        </p:nvSpPr>
        <p:spPr>
          <a:xfrm>
            <a:off x="203840" y="202073"/>
            <a:ext cx="5633496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14"/>
              </a:lnSpc>
            </a:pPr>
            <a:r>
              <a:rPr lang="en-US" sz="2178" spc="-43">
                <a:solidFill>
                  <a:srgbClr val="245CA6"/>
                </a:solidFill>
                <a:latin typeface="Muli Bold"/>
              </a:rPr>
              <a:t>INITIALIZE A PLANNED CONFERENCE</a:t>
            </a:r>
          </a:p>
        </p:txBody>
      </p:sp>
      <p:sp>
        <p:nvSpPr>
          <p:cNvPr id="168" name="TextBox 168"/>
          <p:cNvSpPr txBox="1"/>
          <p:nvPr/>
        </p:nvSpPr>
        <p:spPr>
          <a:xfrm>
            <a:off x="4779690" y="761381"/>
            <a:ext cx="2348597" cy="347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0"/>
              </a:lnSpc>
            </a:pPr>
            <a:r>
              <a:rPr lang="en-US" sz="1978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169" name="TextBox 169"/>
          <p:cNvSpPr txBox="1"/>
          <p:nvPr/>
        </p:nvSpPr>
        <p:spPr>
          <a:xfrm>
            <a:off x="-304800" y="753221"/>
            <a:ext cx="2348597" cy="340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0"/>
              </a:lnSpc>
            </a:pPr>
            <a:r>
              <a:rPr lang="en-US" sz="1978">
                <a:solidFill>
                  <a:srgbClr val="000000"/>
                </a:solidFill>
                <a:latin typeface="Helvetica World"/>
              </a:rPr>
              <a:t>Admin</a:t>
            </a:r>
          </a:p>
        </p:txBody>
      </p:sp>
      <p:sp>
        <p:nvSpPr>
          <p:cNvPr id="170" name="TextBox 170"/>
          <p:cNvSpPr txBox="1"/>
          <p:nvPr/>
        </p:nvSpPr>
        <p:spPr>
          <a:xfrm>
            <a:off x="2284873" y="753221"/>
            <a:ext cx="2348597" cy="340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0"/>
              </a:lnSpc>
            </a:pPr>
            <a:r>
              <a:rPr lang="en-US" sz="1978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171" name="TextBox 171"/>
          <p:cNvSpPr txBox="1"/>
          <p:nvPr/>
        </p:nvSpPr>
        <p:spPr>
          <a:xfrm>
            <a:off x="7840780" y="753221"/>
            <a:ext cx="2348597" cy="347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0"/>
              </a:lnSpc>
            </a:pPr>
            <a:r>
              <a:rPr lang="en-US" sz="1978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173" name="TextBox 173"/>
          <p:cNvSpPr txBox="1"/>
          <p:nvPr/>
        </p:nvSpPr>
        <p:spPr>
          <a:xfrm>
            <a:off x="9783531" y="1321951"/>
            <a:ext cx="1966415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Change to [Open</a:t>
            </a:r>
          </a:p>
        </p:txBody>
      </p:sp>
      <p:sp>
        <p:nvSpPr>
          <p:cNvPr id="174" name="TextBox 174"/>
          <p:cNvSpPr txBox="1"/>
          <p:nvPr/>
        </p:nvSpPr>
        <p:spPr>
          <a:xfrm>
            <a:off x="9486408" y="1808319"/>
            <a:ext cx="2340488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for Submission] phase</a:t>
            </a:r>
          </a:p>
        </p:txBody>
      </p:sp>
      <p:sp>
        <p:nvSpPr>
          <p:cNvPr id="175" name="TextBox 175"/>
          <p:cNvSpPr txBox="1"/>
          <p:nvPr/>
        </p:nvSpPr>
        <p:spPr>
          <a:xfrm>
            <a:off x="10731567" y="750177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176" name="TextBox 176"/>
          <p:cNvSpPr txBox="1"/>
          <p:nvPr/>
        </p:nvSpPr>
        <p:spPr>
          <a:xfrm>
            <a:off x="12567351" y="750177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177" name="TextBox 177"/>
          <p:cNvSpPr txBox="1"/>
          <p:nvPr/>
        </p:nvSpPr>
        <p:spPr>
          <a:xfrm>
            <a:off x="1321557" y="3873332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178" name="TextBox 178"/>
          <p:cNvSpPr txBox="1"/>
          <p:nvPr/>
        </p:nvSpPr>
        <p:spPr>
          <a:xfrm>
            <a:off x="73251" y="3873332"/>
            <a:ext cx="1306609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179" name="TextBox 179"/>
          <p:cNvSpPr txBox="1"/>
          <p:nvPr/>
        </p:nvSpPr>
        <p:spPr>
          <a:xfrm>
            <a:off x="6739629" y="3873332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180" name="TextBox 180"/>
          <p:cNvSpPr txBox="1"/>
          <p:nvPr/>
        </p:nvSpPr>
        <p:spPr>
          <a:xfrm>
            <a:off x="3199541" y="4573919"/>
            <a:ext cx="167180" cy="192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13</a:t>
            </a:r>
          </a:p>
        </p:txBody>
      </p:sp>
      <p:sp>
        <p:nvSpPr>
          <p:cNvPr id="181" name="TextBox 181"/>
          <p:cNvSpPr txBox="1"/>
          <p:nvPr/>
        </p:nvSpPr>
        <p:spPr>
          <a:xfrm>
            <a:off x="3593233" y="4472250"/>
            <a:ext cx="839786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Make</a:t>
            </a:r>
          </a:p>
        </p:txBody>
      </p:sp>
      <p:sp>
        <p:nvSpPr>
          <p:cNvPr id="182" name="TextBox 182"/>
          <p:cNvSpPr txBox="1"/>
          <p:nvPr/>
        </p:nvSpPr>
        <p:spPr>
          <a:xfrm>
            <a:off x="3404400" y="4913335"/>
            <a:ext cx="1093887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Decision</a:t>
            </a:r>
          </a:p>
        </p:txBody>
      </p:sp>
      <p:sp>
        <p:nvSpPr>
          <p:cNvPr id="183" name="TextBox 183"/>
          <p:cNvSpPr txBox="1"/>
          <p:nvPr/>
        </p:nvSpPr>
        <p:spPr>
          <a:xfrm>
            <a:off x="8908531" y="4442669"/>
            <a:ext cx="1047714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184" name="TextBox 184"/>
          <p:cNvSpPr txBox="1"/>
          <p:nvPr/>
        </p:nvSpPr>
        <p:spPr>
          <a:xfrm>
            <a:off x="8789822" y="4913335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Reviews</a:t>
            </a:r>
          </a:p>
        </p:txBody>
      </p:sp>
      <p:sp>
        <p:nvSpPr>
          <p:cNvPr id="185" name="TextBox 185"/>
          <p:cNvSpPr txBox="1"/>
          <p:nvPr/>
        </p:nvSpPr>
        <p:spPr>
          <a:xfrm>
            <a:off x="11790796" y="4449435"/>
            <a:ext cx="1076068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sp>
        <p:nvSpPr>
          <p:cNvPr id="186" name="TextBox 186"/>
          <p:cNvSpPr txBox="1"/>
          <p:nvPr/>
        </p:nvSpPr>
        <p:spPr>
          <a:xfrm>
            <a:off x="14026041" y="4407448"/>
            <a:ext cx="1515951" cy="820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95"/>
              </a:lnSpc>
            </a:pPr>
            <a:r>
              <a:rPr lang="en-US" sz="1777">
                <a:solidFill>
                  <a:srgbClr val="000000"/>
                </a:solidFill>
                <a:latin typeface="Helvetica World"/>
              </a:rPr>
              <a:t>Assign</a:t>
            </a:r>
          </a:p>
          <a:p>
            <a:pPr>
              <a:lnSpc>
                <a:spcPts val="3395"/>
              </a:lnSpc>
            </a:pPr>
            <a:r>
              <a:rPr lang="en-US" sz="1777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187" name="TextBox 187"/>
          <p:cNvSpPr txBox="1"/>
          <p:nvPr/>
        </p:nvSpPr>
        <p:spPr>
          <a:xfrm>
            <a:off x="1070570" y="4550241"/>
            <a:ext cx="167180" cy="192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14</a:t>
            </a:r>
          </a:p>
        </p:txBody>
      </p:sp>
      <p:sp>
        <p:nvSpPr>
          <p:cNvPr id="188" name="TextBox 188"/>
          <p:cNvSpPr txBox="1"/>
          <p:nvPr/>
        </p:nvSpPr>
        <p:spPr>
          <a:xfrm>
            <a:off x="1321557" y="4473811"/>
            <a:ext cx="797972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Notify</a:t>
            </a:r>
          </a:p>
        </p:txBody>
      </p:sp>
      <p:sp>
        <p:nvSpPr>
          <p:cNvPr id="189" name="TextBox 189"/>
          <p:cNvSpPr txBox="1"/>
          <p:nvPr/>
        </p:nvSpPr>
        <p:spPr>
          <a:xfrm>
            <a:off x="1321557" y="4915643"/>
            <a:ext cx="7222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Email</a:t>
            </a:r>
          </a:p>
        </p:txBody>
      </p:sp>
      <p:sp>
        <p:nvSpPr>
          <p:cNvPr id="190" name="TextBox 190"/>
          <p:cNvSpPr txBox="1"/>
          <p:nvPr/>
        </p:nvSpPr>
        <p:spPr>
          <a:xfrm>
            <a:off x="2959312" y="5562517"/>
            <a:ext cx="1070748" cy="360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sp>
        <p:nvSpPr>
          <p:cNvPr id="191" name="TextBox 191"/>
          <p:cNvSpPr txBox="1"/>
          <p:nvPr/>
        </p:nvSpPr>
        <p:spPr>
          <a:xfrm>
            <a:off x="1527429" y="6414382"/>
            <a:ext cx="2031657" cy="364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085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192" name="TextBox 192"/>
          <p:cNvSpPr txBox="1"/>
          <p:nvPr/>
        </p:nvSpPr>
        <p:spPr>
          <a:xfrm>
            <a:off x="4520395" y="6429280"/>
            <a:ext cx="2473329" cy="363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193" name="TextBox 193"/>
          <p:cNvSpPr txBox="1"/>
          <p:nvPr/>
        </p:nvSpPr>
        <p:spPr>
          <a:xfrm>
            <a:off x="4524690" y="8525932"/>
            <a:ext cx="2473329" cy="363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194" name="TextBox 194"/>
          <p:cNvSpPr txBox="1"/>
          <p:nvPr/>
        </p:nvSpPr>
        <p:spPr>
          <a:xfrm>
            <a:off x="6339951" y="8023094"/>
            <a:ext cx="2473329" cy="360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Register</a:t>
            </a:r>
          </a:p>
        </p:txBody>
      </p:sp>
      <p:sp>
        <p:nvSpPr>
          <p:cNvPr id="196" name="TextBox 196"/>
          <p:cNvSpPr txBox="1"/>
          <p:nvPr/>
        </p:nvSpPr>
        <p:spPr>
          <a:xfrm>
            <a:off x="7387599" y="8526764"/>
            <a:ext cx="2031657" cy="364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085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197" name="TextBox 197"/>
          <p:cNvSpPr txBox="1"/>
          <p:nvPr/>
        </p:nvSpPr>
        <p:spPr>
          <a:xfrm>
            <a:off x="9619120" y="9058195"/>
            <a:ext cx="1136223" cy="360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Request</a:t>
            </a:r>
          </a:p>
        </p:txBody>
      </p:sp>
      <p:sp>
        <p:nvSpPr>
          <p:cNvPr id="198" name="TextBox 198"/>
          <p:cNvSpPr txBox="1"/>
          <p:nvPr/>
        </p:nvSpPr>
        <p:spPr>
          <a:xfrm>
            <a:off x="10615621" y="8526764"/>
            <a:ext cx="2473329" cy="363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199" name="TextBox 199"/>
          <p:cNvSpPr txBox="1"/>
          <p:nvPr/>
        </p:nvSpPr>
        <p:spPr>
          <a:xfrm>
            <a:off x="12785205" y="9058195"/>
            <a:ext cx="1308573" cy="360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200" name="TextBox 200"/>
          <p:cNvSpPr txBox="1"/>
          <p:nvPr/>
        </p:nvSpPr>
        <p:spPr>
          <a:xfrm>
            <a:off x="13290592" y="8526764"/>
            <a:ext cx="2473329" cy="363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201" name="TextBox 201"/>
          <p:cNvSpPr txBox="1"/>
          <p:nvPr/>
        </p:nvSpPr>
        <p:spPr>
          <a:xfrm>
            <a:off x="15828602" y="8525932"/>
            <a:ext cx="2687998" cy="364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085">
                <a:solidFill>
                  <a:srgbClr val="000000"/>
                </a:solidFill>
                <a:latin typeface="Helvetica World"/>
              </a:rPr>
              <a:t>Admin</a:t>
            </a:r>
          </a:p>
        </p:txBody>
      </p:sp>
      <p:sp>
        <p:nvSpPr>
          <p:cNvPr id="203" name="TextBox 203"/>
          <p:cNvSpPr txBox="1"/>
          <p:nvPr/>
        </p:nvSpPr>
        <p:spPr>
          <a:xfrm>
            <a:off x="7544204" y="6416045"/>
            <a:ext cx="2473329" cy="363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204" name="TextBox 204"/>
          <p:cNvSpPr txBox="1"/>
          <p:nvPr/>
        </p:nvSpPr>
        <p:spPr>
          <a:xfrm>
            <a:off x="6690678" y="6918010"/>
            <a:ext cx="1150102" cy="360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205" name="TextBox 205"/>
          <p:cNvSpPr txBox="1"/>
          <p:nvPr/>
        </p:nvSpPr>
        <p:spPr>
          <a:xfrm>
            <a:off x="3391979" y="7405052"/>
            <a:ext cx="2020340" cy="360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Camera Ready</a:t>
            </a:r>
          </a:p>
        </p:txBody>
      </p:sp>
      <p:sp>
        <p:nvSpPr>
          <p:cNvPr id="207" name="TextBox 207"/>
          <p:cNvSpPr txBox="1"/>
          <p:nvPr/>
        </p:nvSpPr>
        <p:spPr>
          <a:xfrm>
            <a:off x="11498920" y="6208578"/>
            <a:ext cx="6032611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614"/>
              </a:lnSpc>
              <a:spcBef>
                <a:spcPct val="0"/>
              </a:spcBef>
            </a:pPr>
            <a:r>
              <a:rPr lang="en-US" sz="2178" u="none" strike="noStrike" spc="-43">
                <a:solidFill>
                  <a:srgbClr val="0DA696"/>
                </a:solidFill>
                <a:latin typeface="Muli Bold"/>
              </a:rPr>
              <a:t>PREPARE CONFERENCE PROCEEDING</a:t>
            </a:r>
          </a:p>
        </p:txBody>
      </p:sp>
      <p:sp>
        <p:nvSpPr>
          <p:cNvPr id="208" name="TextBox 208"/>
          <p:cNvSpPr txBox="1"/>
          <p:nvPr/>
        </p:nvSpPr>
        <p:spPr>
          <a:xfrm>
            <a:off x="12567351" y="1808319"/>
            <a:ext cx="723241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Paper</a:t>
            </a:r>
          </a:p>
        </p:txBody>
      </p:sp>
      <p:grpSp>
        <p:nvGrpSpPr>
          <p:cNvPr id="209" name="Group 209"/>
          <p:cNvGrpSpPr/>
          <p:nvPr/>
        </p:nvGrpSpPr>
        <p:grpSpPr>
          <a:xfrm>
            <a:off x="14153283" y="1342803"/>
            <a:ext cx="249498" cy="273045"/>
            <a:chOff x="0" y="0"/>
            <a:chExt cx="332664" cy="364060"/>
          </a:xfrm>
        </p:grpSpPr>
        <p:grpSp>
          <p:nvGrpSpPr>
            <p:cNvPr id="210" name="Group 210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211" name="Freeform 211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212" name="TextBox 2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13" name="TextBox 213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6</a:t>
              </a:r>
            </a:p>
          </p:txBody>
        </p:sp>
      </p:grpSp>
      <p:sp>
        <p:nvSpPr>
          <p:cNvPr id="214" name="TextBox 214"/>
          <p:cNvSpPr txBox="1"/>
          <p:nvPr/>
        </p:nvSpPr>
        <p:spPr>
          <a:xfrm>
            <a:off x="14459433" y="1294936"/>
            <a:ext cx="702510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sp>
        <p:nvSpPr>
          <p:cNvPr id="215" name="TextBox 215"/>
          <p:cNvSpPr txBox="1"/>
          <p:nvPr/>
        </p:nvSpPr>
        <p:spPr>
          <a:xfrm>
            <a:off x="17232325" y="1729122"/>
            <a:ext cx="1589075" cy="58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1671">
                <a:solidFill>
                  <a:srgbClr val="000000"/>
                </a:solidFill>
                <a:latin typeface="Helvetica World"/>
              </a:rPr>
              <a:t>Assess Preliminary </a:t>
            </a:r>
          </a:p>
        </p:txBody>
      </p:sp>
      <p:sp>
        <p:nvSpPr>
          <p:cNvPr id="216" name="Freeform 216"/>
          <p:cNvSpPr/>
          <p:nvPr/>
        </p:nvSpPr>
        <p:spPr>
          <a:xfrm>
            <a:off x="15002852" y="997901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5" y="0"/>
                </a:lnTo>
                <a:lnTo>
                  <a:pt x="1664535" y="1454447"/>
                </a:lnTo>
                <a:lnTo>
                  <a:pt x="0" y="1454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17" name="TextBox 217"/>
          <p:cNvSpPr txBox="1"/>
          <p:nvPr/>
        </p:nvSpPr>
        <p:spPr>
          <a:xfrm>
            <a:off x="14868365" y="741329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218" name="AutoShape 218"/>
          <p:cNvSpPr/>
          <p:nvPr/>
        </p:nvSpPr>
        <p:spPr>
          <a:xfrm flipV="1">
            <a:off x="14105658" y="1725124"/>
            <a:ext cx="897194" cy="6376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22" name="Group 222"/>
          <p:cNvGrpSpPr/>
          <p:nvPr/>
        </p:nvGrpSpPr>
        <p:grpSpPr>
          <a:xfrm>
            <a:off x="17241805" y="1371270"/>
            <a:ext cx="262893" cy="277476"/>
            <a:chOff x="0" y="0"/>
            <a:chExt cx="350524" cy="369968"/>
          </a:xfrm>
        </p:grpSpPr>
        <p:grpSp>
          <p:nvGrpSpPr>
            <p:cNvPr id="223" name="Group 223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224" name="Freeform 224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225" name="TextBox 2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26" name="TextBox 226"/>
            <p:cNvSpPr txBox="1"/>
            <p:nvPr/>
          </p:nvSpPr>
          <p:spPr>
            <a:xfrm>
              <a:off x="127618" y="47001"/>
              <a:ext cx="95288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7</a:t>
              </a:r>
            </a:p>
          </p:txBody>
        </p:sp>
      </p:grpSp>
      <p:sp>
        <p:nvSpPr>
          <p:cNvPr id="229" name="TextBox 229"/>
          <p:cNvSpPr txBox="1"/>
          <p:nvPr/>
        </p:nvSpPr>
        <p:spPr>
          <a:xfrm>
            <a:off x="17146569" y="4463863"/>
            <a:ext cx="1589075" cy="307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80"/>
              </a:lnSpc>
            </a:pPr>
            <a:r>
              <a:rPr lang="en-US" sz="1771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grpSp>
        <p:nvGrpSpPr>
          <p:cNvPr id="230" name="Group 230"/>
          <p:cNvGrpSpPr/>
          <p:nvPr/>
        </p:nvGrpSpPr>
        <p:grpSpPr>
          <a:xfrm>
            <a:off x="17241805" y="4110187"/>
            <a:ext cx="262893" cy="277476"/>
            <a:chOff x="0" y="0"/>
            <a:chExt cx="350524" cy="369968"/>
          </a:xfrm>
        </p:grpSpPr>
        <p:grpSp>
          <p:nvGrpSpPr>
            <p:cNvPr id="231" name="Group 231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232" name="Freeform 232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233" name="TextBox 23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34" name="TextBox 234"/>
            <p:cNvSpPr txBox="1"/>
            <p:nvPr/>
          </p:nvSpPr>
          <p:spPr>
            <a:xfrm>
              <a:off x="127618" y="47001"/>
              <a:ext cx="95288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8</a:t>
              </a:r>
            </a:p>
          </p:txBody>
        </p:sp>
      </p:grpSp>
      <p:sp>
        <p:nvSpPr>
          <p:cNvPr id="235" name="TextBox 235"/>
          <p:cNvSpPr txBox="1"/>
          <p:nvPr/>
        </p:nvSpPr>
        <p:spPr>
          <a:xfrm>
            <a:off x="15947512" y="2679796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236" name="Group 236"/>
          <p:cNvGrpSpPr/>
          <p:nvPr/>
        </p:nvGrpSpPr>
        <p:grpSpPr>
          <a:xfrm>
            <a:off x="11432654" y="4524462"/>
            <a:ext cx="262893" cy="277476"/>
            <a:chOff x="0" y="0"/>
            <a:chExt cx="350524" cy="369968"/>
          </a:xfrm>
        </p:grpSpPr>
        <p:grpSp>
          <p:nvGrpSpPr>
            <p:cNvPr id="237" name="Group 237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238" name="Freeform 238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239" name="TextBox 23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240" name="TextBox 240"/>
            <p:cNvSpPr txBox="1"/>
            <p:nvPr/>
          </p:nvSpPr>
          <p:spPr>
            <a:xfrm>
              <a:off x="0" y="47001"/>
              <a:ext cx="334797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10</a:t>
              </a:r>
            </a:p>
          </p:txBody>
        </p:sp>
      </p:grpSp>
      <p:grpSp>
        <p:nvGrpSpPr>
          <p:cNvPr id="241" name="Group 241"/>
          <p:cNvGrpSpPr/>
          <p:nvPr/>
        </p:nvGrpSpPr>
        <p:grpSpPr>
          <a:xfrm>
            <a:off x="8526929" y="4507378"/>
            <a:ext cx="262893" cy="277476"/>
            <a:chOff x="0" y="0"/>
            <a:chExt cx="350524" cy="369968"/>
          </a:xfrm>
        </p:grpSpPr>
        <p:grpSp>
          <p:nvGrpSpPr>
            <p:cNvPr id="242" name="Group 242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243" name="Freeform 243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244" name="TextBox 24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245" name="TextBox 245"/>
            <p:cNvSpPr txBox="1"/>
            <p:nvPr/>
          </p:nvSpPr>
          <p:spPr>
            <a:xfrm>
              <a:off x="0" y="47001"/>
              <a:ext cx="334797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11</a:t>
              </a:r>
            </a:p>
          </p:txBody>
        </p:sp>
      </p:grpSp>
      <p:sp>
        <p:nvSpPr>
          <p:cNvPr id="246" name="Slide Number Placeholder 2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47" name="Freeform 2"/>
          <p:cNvSpPr/>
          <p:nvPr/>
        </p:nvSpPr>
        <p:spPr>
          <a:xfrm>
            <a:off x="297180" y="1257300"/>
            <a:ext cx="1074420" cy="762000"/>
          </a:xfrm>
          <a:custGeom>
            <a:avLst/>
            <a:gdLst/>
            <a:ahLst/>
            <a:cxnLst/>
            <a:rect l="l" t="t" r="r" b="b"/>
            <a:pathLst>
              <a:path w="5493245" h="4119934">
                <a:moveTo>
                  <a:pt x="0" y="0"/>
                </a:moveTo>
                <a:lnTo>
                  <a:pt x="5493246" y="0"/>
                </a:lnTo>
                <a:lnTo>
                  <a:pt x="5493246" y="4119934"/>
                </a:lnTo>
                <a:lnTo>
                  <a:pt x="0" y="4119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248" name="Group 247"/>
          <p:cNvGrpSpPr/>
          <p:nvPr/>
        </p:nvGrpSpPr>
        <p:grpSpPr>
          <a:xfrm>
            <a:off x="3124200" y="1388918"/>
            <a:ext cx="685800" cy="630382"/>
            <a:chOff x="3124200" y="1388918"/>
            <a:chExt cx="685800" cy="630382"/>
          </a:xfrm>
        </p:grpSpPr>
        <p:sp>
          <p:nvSpPr>
            <p:cNvPr id="249" name="Rectangle: Rounded Corners 248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251" name="Group 250"/>
          <p:cNvGrpSpPr/>
          <p:nvPr/>
        </p:nvGrpSpPr>
        <p:grpSpPr>
          <a:xfrm>
            <a:off x="8686800" y="1409700"/>
            <a:ext cx="685800" cy="630382"/>
            <a:chOff x="3124200" y="1388918"/>
            <a:chExt cx="685800" cy="630382"/>
          </a:xfrm>
        </p:grpSpPr>
        <p:sp>
          <p:nvSpPr>
            <p:cNvPr id="252" name="Rectangle: Rounded Corners 251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254" name="Group 253"/>
          <p:cNvGrpSpPr/>
          <p:nvPr/>
        </p:nvGrpSpPr>
        <p:grpSpPr>
          <a:xfrm>
            <a:off x="13487400" y="1409700"/>
            <a:ext cx="685800" cy="630382"/>
            <a:chOff x="3124200" y="1388918"/>
            <a:chExt cx="685800" cy="630382"/>
          </a:xfrm>
        </p:grpSpPr>
        <p:sp>
          <p:nvSpPr>
            <p:cNvPr id="255" name="Rectangle: Rounded Corners 254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257" name="Group 256"/>
          <p:cNvGrpSpPr/>
          <p:nvPr/>
        </p:nvGrpSpPr>
        <p:grpSpPr>
          <a:xfrm>
            <a:off x="12801600" y="4610100"/>
            <a:ext cx="685800" cy="630382"/>
            <a:chOff x="3124200" y="1388918"/>
            <a:chExt cx="685800" cy="630382"/>
          </a:xfrm>
        </p:grpSpPr>
        <p:sp>
          <p:nvSpPr>
            <p:cNvPr id="258" name="Rectangle: Rounded Corners 257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260" name="Group 259"/>
          <p:cNvGrpSpPr/>
          <p:nvPr/>
        </p:nvGrpSpPr>
        <p:grpSpPr>
          <a:xfrm>
            <a:off x="16764000" y="3086100"/>
            <a:ext cx="685800" cy="630382"/>
            <a:chOff x="3124200" y="1388918"/>
            <a:chExt cx="685800" cy="630382"/>
          </a:xfrm>
        </p:grpSpPr>
        <p:sp>
          <p:nvSpPr>
            <p:cNvPr id="261" name="Rectangle: Rounded Corners 260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263" name="Group 262"/>
          <p:cNvGrpSpPr/>
          <p:nvPr/>
        </p:nvGrpSpPr>
        <p:grpSpPr>
          <a:xfrm>
            <a:off x="7620000" y="4610100"/>
            <a:ext cx="685800" cy="630382"/>
            <a:chOff x="3124200" y="1388918"/>
            <a:chExt cx="685800" cy="630382"/>
          </a:xfrm>
        </p:grpSpPr>
        <p:sp>
          <p:nvSpPr>
            <p:cNvPr id="264" name="Rectangle: Rounded Corners 263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266" name="Group 265"/>
          <p:cNvGrpSpPr/>
          <p:nvPr/>
        </p:nvGrpSpPr>
        <p:grpSpPr>
          <a:xfrm>
            <a:off x="2209800" y="4533900"/>
            <a:ext cx="685800" cy="630382"/>
            <a:chOff x="3124200" y="1388918"/>
            <a:chExt cx="685800" cy="630382"/>
          </a:xfrm>
        </p:grpSpPr>
        <p:sp>
          <p:nvSpPr>
            <p:cNvPr id="267" name="Rectangle: Rounded Corners 266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269" name="Group 268"/>
          <p:cNvGrpSpPr/>
          <p:nvPr/>
        </p:nvGrpSpPr>
        <p:grpSpPr>
          <a:xfrm>
            <a:off x="8458200" y="6972300"/>
            <a:ext cx="685800" cy="630382"/>
            <a:chOff x="3124200" y="1388918"/>
            <a:chExt cx="685800" cy="630382"/>
          </a:xfrm>
        </p:grpSpPr>
        <p:sp>
          <p:nvSpPr>
            <p:cNvPr id="270" name="Rectangle: Rounded Corners 269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272" name="Group 271"/>
          <p:cNvGrpSpPr/>
          <p:nvPr/>
        </p:nvGrpSpPr>
        <p:grpSpPr>
          <a:xfrm>
            <a:off x="5410200" y="9105900"/>
            <a:ext cx="685800" cy="630382"/>
            <a:chOff x="3124200" y="1388918"/>
            <a:chExt cx="685800" cy="630382"/>
          </a:xfrm>
        </p:grpSpPr>
        <p:sp>
          <p:nvSpPr>
            <p:cNvPr id="273" name="Rectangle: Rounded Corners 272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275" name="Group 274"/>
          <p:cNvGrpSpPr/>
          <p:nvPr/>
        </p:nvGrpSpPr>
        <p:grpSpPr>
          <a:xfrm>
            <a:off x="14173200" y="9105900"/>
            <a:ext cx="685800" cy="630382"/>
            <a:chOff x="3124200" y="1388918"/>
            <a:chExt cx="685800" cy="630382"/>
          </a:xfrm>
        </p:grpSpPr>
        <p:sp>
          <p:nvSpPr>
            <p:cNvPr id="276" name="Rectangle: Rounded Corners 275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278" name="Freeform 2"/>
          <p:cNvSpPr/>
          <p:nvPr/>
        </p:nvSpPr>
        <p:spPr>
          <a:xfrm>
            <a:off x="16687800" y="9029700"/>
            <a:ext cx="1074420" cy="762000"/>
          </a:xfrm>
          <a:custGeom>
            <a:avLst/>
            <a:gdLst/>
            <a:ahLst/>
            <a:cxnLst/>
            <a:rect l="l" t="t" r="r" b="b"/>
            <a:pathLst>
              <a:path w="5493245" h="4119934">
                <a:moveTo>
                  <a:pt x="0" y="0"/>
                </a:moveTo>
                <a:lnTo>
                  <a:pt x="5493246" y="0"/>
                </a:lnTo>
                <a:lnTo>
                  <a:pt x="5493246" y="4119934"/>
                </a:lnTo>
                <a:lnTo>
                  <a:pt x="0" y="4119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cxnSp>
        <p:nvCxnSpPr>
          <p:cNvPr id="279" name="Connector: Elbow 278"/>
          <p:cNvCxnSpPr/>
          <p:nvPr/>
        </p:nvCxnSpPr>
        <p:spPr>
          <a:xfrm rot="16200000" flipH="1">
            <a:off x="16410605" y="1991695"/>
            <a:ext cx="1041496" cy="334706"/>
          </a:xfrm>
          <a:prstGeom prst="bentConnector3">
            <a:avLst>
              <a:gd name="adj1" fmla="val -52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Connector: Elbow 279"/>
          <p:cNvCxnSpPr/>
          <p:nvPr/>
        </p:nvCxnSpPr>
        <p:spPr>
          <a:xfrm rot="5400000">
            <a:off x="16230600" y="4076700"/>
            <a:ext cx="1143000" cy="533400"/>
          </a:xfrm>
          <a:prstGeom prst="bentConnector3">
            <a:avLst>
              <a:gd name="adj1" fmla="val 10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1" name="Group 16"/>
          <p:cNvGrpSpPr/>
          <p:nvPr/>
        </p:nvGrpSpPr>
        <p:grpSpPr>
          <a:xfrm>
            <a:off x="1524000" y="1288769"/>
            <a:ext cx="275399" cy="273331"/>
            <a:chOff x="0" y="0"/>
            <a:chExt cx="333817" cy="364441"/>
          </a:xfrm>
        </p:grpSpPr>
        <p:grpSp>
          <p:nvGrpSpPr>
            <p:cNvPr id="282" name="Group 17"/>
            <p:cNvGrpSpPr/>
            <p:nvPr/>
          </p:nvGrpSpPr>
          <p:grpSpPr>
            <a:xfrm>
              <a:off x="0" y="0"/>
              <a:ext cx="333817" cy="364441"/>
              <a:chOff x="0" y="-1"/>
              <a:chExt cx="812800" cy="887366"/>
            </a:xfrm>
          </p:grpSpPr>
          <p:sp>
            <p:nvSpPr>
              <p:cNvPr id="284" name="Freeform 18"/>
              <p:cNvSpPr/>
              <p:nvPr/>
            </p:nvSpPr>
            <p:spPr>
              <a:xfrm>
                <a:off x="0" y="-1"/>
                <a:ext cx="812800" cy="8873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7365">
                    <a:moveTo>
                      <a:pt x="406400" y="0"/>
                    </a:moveTo>
                    <a:cubicBezTo>
                      <a:pt x="181951" y="0"/>
                      <a:pt x="0" y="198644"/>
                      <a:pt x="0" y="443683"/>
                    </a:cubicBezTo>
                    <a:cubicBezTo>
                      <a:pt x="0" y="688722"/>
                      <a:pt x="181951" y="887365"/>
                      <a:pt x="406400" y="887365"/>
                    </a:cubicBezTo>
                    <a:cubicBezTo>
                      <a:pt x="630849" y="887365"/>
                      <a:pt x="812800" y="688722"/>
                      <a:pt x="812800" y="443683"/>
                    </a:cubicBezTo>
                    <a:cubicBezTo>
                      <a:pt x="812800" y="198644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285" name="TextBox 1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83" name="TextBox 20"/>
            <p:cNvSpPr txBox="1"/>
            <p:nvPr/>
          </p:nvSpPr>
          <p:spPr>
            <a:xfrm>
              <a:off x="121535" y="65256"/>
              <a:ext cx="90745" cy="2395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5"/>
                </a:lnSpc>
              </a:pPr>
              <a:r>
                <a:rPr lang="en-US" sz="989">
                  <a:solidFill>
                    <a:srgbClr val="000000"/>
                  </a:solidFill>
                  <a:latin typeface="Helvetica World Bold"/>
                </a:rPr>
                <a:t>1</a:t>
              </a:r>
            </a:p>
          </p:txBody>
        </p:sp>
      </p:grpSp>
      <p:sp>
        <p:nvSpPr>
          <p:cNvPr id="286" name="TextBox 174"/>
          <p:cNvSpPr txBox="1"/>
          <p:nvPr/>
        </p:nvSpPr>
        <p:spPr>
          <a:xfrm>
            <a:off x="1912343" y="1265519"/>
            <a:ext cx="2583457" cy="340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70"/>
              </a:lnSpc>
            </a:pPr>
            <a:r>
              <a:rPr lang="en-US" sz="1978">
                <a:solidFill>
                  <a:srgbClr val="000000"/>
                </a:solidFill>
                <a:latin typeface="Helvetica World"/>
              </a:rPr>
              <a:t>Create </a:t>
            </a:r>
          </a:p>
        </p:txBody>
      </p:sp>
      <p:sp>
        <p:nvSpPr>
          <p:cNvPr id="287" name="TextBox 179"/>
          <p:cNvSpPr txBox="1"/>
          <p:nvPr/>
        </p:nvSpPr>
        <p:spPr>
          <a:xfrm>
            <a:off x="1823656" y="1821303"/>
            <a:ext cx="1481354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0"/>
              </a:lnSpc>
              <a:spcBef>
                <a:spcPct val="0"/>
              </a:spcBef>
            </a:pPr>
            <a:r>
              <a:rPr lang="en-US" sz="1975" spc="-39">
                <a:solidFill>
                  <a:srgbClr val="000000"/>
                </a:solidFill>
                <a:latin typeface="Helvetica World"/>
              </a:rPr>
              <a:t>Conference</a:t>
            </a:r>
          </a:p>
        </p:txBody>
      </p:sp>
      <p:pic>
        <p:nvPicPr>
          <p:cNvPr id="288" name="Picture 28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4739" y="4305300"/>
            <a:ext cx="1012861" cy="990600"/>
          </a:xfrm>
          <a:prstGeom prst="rect">
            <a:avLst/>
          </a:prstGeom>
        </p:spPr>
      </p:pic>
      <p:sp>
        <p:nvSpPr>
          <p:cNvPr id="289" name="TextBox 219"/>
          <p:cNvSpPr txBox="1"/>
          <p:nvPr/>
        </p:nvSpPr>
        <p:spPr>
          <a:xfrm>
            <a:off x="10591800" y="202073"/>
            <a:ext cx="7499850" cy="333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2614"/>
              </a:lnSpc>
              <a:spcBef>
                <a:spcPct val="0"/>
              </a:spcBef>
            </a:pPr>
            <a:r>
              <a:rPr lang="en-US" sz="2178" u="none" strike="noStrike" spc="-43">
                <a:solidFill>
                  <a:srgbClr val="C48200"/>
                </a:solidFill>
                <a:latin typeface="Muli Bold"/>
              </a:rPr>
              <a:t>MONITOR AND MANAGE CONFERENCE SUBMISSIONS</a:t>
            </a:r>
          </a:p>
        </p:txBody>
      </p:sp>
      <p:sp>
        <p:nvSpPr>
          <p:cNvPr id="291" name="TextBox 208"/>
          <p:cNvSpPr txBox="1"/>
          <p:nvPr/>
        </p:nvSpPr>
        <p:spPr>
          <a:xfrm>
            <a:off x="6559904" y="9058195"/>
            <a:ext cx="1136295" cy="345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sp>
        <p:nvSpPr>
          <p:cNvPr id="293" name="TextBox 208"/>
          <p:cNvSpPr txBox="1"/>
          <p:nvPr/>
        </p:nvSpPr>
        <p:spPr>
          <a:xfrm>
            <a:off x="15392400" y="9029700"/>
            <a:ext cx="1136295" cy="345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Produce</a:t>
            </a:r>
          </a:p>
        </p:txBody>
      </p:sp>
      <p:sp>
        <p:nvSpPr>
          <p:cNvPr id="294" name="TextBox 137"/>
          <p:cNvSpPr txBox="1"/>
          <p:nvPr/>
        </p:nvSpPr>
        <p:spPr>
          <a:xfrm>
            <a:off x="15385696" y="9458405"/>
            <a:ext cx="2473329" cy="345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542925"/>
            <a:ext cx="1244691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900" spc="-78">
                <a:solidFill>
                  <a:srgbClr val="E66418"/>
                </a:solidFill>
                <a:latin typeface="Muli Bold"/>
              </a:rPr>
              <a:t>Simulator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491584"/>
            <a:ext cx="13754100" cy="59831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40" b="1" u="sng"/>
              <a:t>Important note: </a:t>
            </a:r>
            <a:endParaRPr lang="en-US" sz="3240" u="sng"/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3240"/>
              <a:t>This module is </a:t>
            </a:r>
            <a:r>
              <a:rPr lang="en-US" sz="3240" b="1"/>
              <a:t>exclusively designed for simulation purposes</a:t>
            </a:r>
            <a:r>
              <a:rPr lang="en-US" sz="3240"/>
              <a:t> during demos and system presentations. It is </a:t>
            </a:r>
            <a:r>
              <a:rPr lang="en-US" sz="3240" b="1">
                <a:solidFill>
                  <a:srgbClr val="FF0000"/>
                </a:solidFill>
              </a:rPr>
              <a:t>NOT integrated </a:t>
            </a:r>
            <a:r>
              <a:rPr lang="en-US" sz="3240"/>
              <a:t>into </a:t>
            </a:r>
            <a:r>
              <a:rPr lang="en-US" sz="3240" b="1"/>
              <a:t>actual systems</a:t>
            </a:r>
            <a:r>
              <a:rPr lang="en-US" sz="3240"/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40"/>
              <a:t>The Simulator module comprises two primary functions: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3240"/>
              <a:t>It </a:t>
            </a:r>
            <a:r>
              <a:rPr lang="en-US" sz="3240" b="1"/>
              <a:t>fine-tunes real-time system simulations</a:t>
            </a:r>
            <a:r>
              <a:rPr lang="en-US" sz="3240"/>
              <a:t> to mimic the progression of conference stages into the future.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3240"/>
              <a:t>It includes sequential scripts that simulate</a:t>
            </a:r>
            <a:r>
              <a:rPr lang="en-US" sz="3240" b="1"/>
              <a:t> input data for sequential system activities</a:t>
            </a:r>
            <a:r>
              <a:rPr lang="en-US" sz="3240"/>
              <a:t>, synchronized with the conference's progress.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8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9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10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482746" y="2058703"/>
            <a:ext cx="8536779" cy="1928303"/>
            <a:chOff x="0" y="0"/>
            <a:chExt cx="2518707" cy="568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18707" cy="568930"/>
            </a:xfrm>
            <a:custGeom>
              <a:avLst/>
              <a:gdLst/>
              <a:ahLst/>
              <a:cxnLst/>
              <a:rect l="l" t="t" r="r" b="b"/>
              <a:pathLst>
                <a:path w="2518707" h="568930">
                  <a:moveTo>
                    <a:pt x="0" y="0"/>
                  </a:moveTo>
                  <a:lnTo>
                    <a:pt x="2518707" y="0"/>
                  </a:lnTo>
                  <a:lnTo>
                    <a:pt x="2518707" y="568930"/>
                  </a:lnTo>
                  <a:lnTo>
                    <a:pt x="0" y="568930"/>
                  </a:lnTo>
                  <a:close/>
                </a:path>
              </a:pathLst>
            </a:custGeom>
            <a:solidFill>
              <a:srgbClr val="D2FE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56" name="Freeform 2"/>
          <p:cNvSpPr/>
          <p:nvPr/>
        </p:nvSpPr>
        <p:spPr>
          <a:xfrm>
            <a:off x="1524000" y="2727960"/>
            <a:ext cx="769620" cy="586740"/>
          </a:xfrm>
          <a:custGeom>
            <a:avLst/>
            <a:gdLst/>
            <a:ahLst/>
            <a:cxnLst/>
            <a:rect l="l" t="t" r="r" b="b"/>
            <a:pathLst>
              <a:path w="5493245" h="4119934">
                <a:moveTo>
                  <a:pt x="0" y="0"/>
                </a:moveTo>
                <a:lnTo>
                  <a:pt x="5493246" y="0"/>
                </a:lnTo>
                <a:lnTo>
                  <a:pt x="5493246" y="4119934"/>
                </a:lnTo>
                <a:lnTo>
                  <a:pt x="0" y="4119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627195" y="2131079"/>
            <a:ext cx="3206392" cy="1685868"/>
            <a:chOff x="0" y="0"/>
            <a:chExt cx="844482" cy="44401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44482" cy="444015"/>
            </a:xfrm>
            <a:custGeom>
              <a:avLst/>
              <a:gdLst/>
              <a:ahLst/>
              <a:cxnLst/>
              <a:rect l="l" t="t" r="r" b="b"/>
              <a:pathLst>
                <a:path w="844482" h="444015">
                  <a:moveTo>
                    <a:pt x="0" y="0"/>
                  </a:moveTo>
                  <a:lnTo>
                    <a:pt x="844482" y="0"/>
                  </a:lnTo>
                  <a:lnTo>
                    <a:pt x="844482" y="444015"/>
                  </a:lnTo>
                  <a:lnTo>
                    <a:pt x="0" y="4440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0000"/>
              </a:solidFill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2" name="Freeform 2"/>
          <p:cNvSpPr/>
          <p:nvPr/>
        </p:nvSpPr>
        <p:spPr>
          <a:xfrm>
            <a:off x="1482746" y="4434681"/>
            <a:ext cx="5493245" cy="4119934"/>
          </a:xfrm>
          <a:custGeom>
            <a:avLst/>
            <a:gdLst/>
            <a:ahLst/>
            <a:cxnLst/>
            <a:rect l="l" t="t" r="r" b="b"/>
            <a:pathLst>
              <a:path w="5493245" h="4119934">
                <a:moveTo>
                  <a:pt x="0" y="0"/>
                </a:moveTo>
                <a:lnTo>
                  <a:pt x="5493246" y="0"/>
                </a:lnTo>
                <a:lnTo>
                  <a:pt x="5493246" y="4119934"/>
                </a:lnTo>
                <a:lnTo>
                  <a:pt x="0" y="4119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529323"/>
            <a:ext cx="10325100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40"/>
              </a:lnSpc>
            </a:pPr>
            <a:r>
              <a:rPr lang="en-US" sz="5700" spc="-114">
                <a:solidFill>
                  <a:srgbClr val="E66418"/>
                </a:solidFill>
                <a:latin typeface="Muli Bold"/>
              </a:rPr>
              <a:t>[Admin] Create Conference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663981" y="4618062"/>
            <a:ext cx="9404819" cy="2385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7520" lvl="1" indent="-238760" algn="just">
              <a:lnSpc>
                <a:spcPts val="3099"/>
              </a:lnSpc>
              <a:buFont typeface="Arial"/>
              <a:buChar char="•"/>
            </a:pPr>
            <a:r>
              <a:rPr lang="en-US" sz="2800" b="1">
                <a:solidFill>
                  <a:srgbClr val="000000"/>
                </a:solidFill>
                <a:ea typeface="+mn-lt"/>
                <a:cs typeface="+mn-lt"/>
              </a:rPr>
              <a:t>Admin receives the conference plan and uses the information on it to create a new conference to ensure its authenticity.</a:t>
            </a:r>
          </a:p>
          <a:p>
            <a:pPr marL="238760" lvl="1" algn="just">
              <a:lnSpc>
                <a:spcPts val="3099"/>
              </a:lnSpc>
            </a:pPr>
            <a:endParaRPr lang="en-US" sz="2800" b="1">
              <a:solidFill>
                <a:srgbClr val="000000"/>
              </a:solidFill>
              <a:ea typeface="Helvetica World"/>
              <a:cs typeface="Helvetica World"/>
            </a:endParaRPr>
          </a:p>
          <a:p>
            <a:pPr marL="477520" lvl="1" indent="-238760" algn="just">
              <a:lnSpc>
                <a:spcPts val="3099"/>
              </a:lnSpc>
              <a:buFont typeface="Arial"/>
              <a:buChar char="•"/>
            </a:pPr>
            <a:r>
              <a:rPr lang="en-US" sz="2800" b="1">
                <a:solidFill>
                  <a:srgbClr val="000000"/>
                </a:solidFill>
                <a:ea typeface="+mn-lt"/>
                <a:cs typeface="+mn-lt"/>
              </a:rPr>
              <a:t>Admin can create a conference website once the conference is created.</a:t>
            </a:r>
          </a:p>
        </p:txBody>
      </p:sp>
      <p:sp>
        <p:nvSpPr>
          <p:cNvPr id="12" name="AutoShape 12"/>
          <p:cNvSpPr/>
          <p:nvPr/>
        </p:nvSpPr>
        <p:spPr>
          <a:xfrm>
            <a:off x="2382943" y="3052789"/>
            <a:ext cx="1644948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3" name="Group 13"/>
          <p:cNvGrpSpPr/>
          <p:nvPr/>
        </p:nvGrpSpPr>
        <p:grpSpPr>
          <a:xfrm>
            <a:off x="2352776" y="2707077"/>
            <a:ext cx="223491" cy="243994"/>
            <a:chOff x="0" y="0"/>
            <a:chExt cx="297988" cy="325325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97988" cy="325325"/>
              <a:chOff x="0" y="0"/>
              <a:chExt cx="812800" cy="88736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8736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7365">
                    <a:moveTo>
                      <a:pt x="406400" y="0"/>
                    </a:moveTo>
                    <a:cubicBezTo>
                      <a:pt x="181951" y="0"/>
                      <a:pt x="0" y="198644"/>
                      <a:pt x="0" y="443683"/>
                    </a:cubicBezTo>
                    <a:cubicBezTo>
                      <a:pt x="0" y="688722"/>
                      <a:pt x="181951" y="887365"/>
                      <a:pt x="406400" y="887365"/>
                    </a:cubicBezTo>
                    <a:cubicBezTo>
                      <a:pt x="630849" y="887365"/>
                      <a:pt x="812800" y="688722"/>
                      <a:pt x="812800" y="443683"/>
                    </a:cubicBezTo>
                    <a:cubicBezTo>
                      <a:pt x="812800" y="198644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108491" y="45199"/>
              <a:ext cx="81007" cy="215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36"/>
                </a:lnSpc>
              </a:pPr>
              <a:r>
                <a:rPr lang="en-US" sz="883">
                  <a:solidFill>
                    <a:srgbClr val="000000"/>
                  </a:solidFill>
                  <a:latin typeface="Helvetica World Bold"/>
                </a:rPr>
                <a:t>1</a:t>
              </a:r>
            </a:p>
          </p:txBody>
        </p:sp>
      </p:grpSp>
      <p:sp>
        <p:nvSpPr>
          <p:cNvPr id="18" name="AutoShape 18"/>
          <p:cNvSpPr/>
          <p:nvPr/>
        </p:nvSpPr>
        <p:spPr>
          <a:xfrm>
            <a:off x="4749464" y="3052789"/>
            <a:ext cx="1133597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9" name="Freeform 19"/>
          <p:cNvSpPr/>
          <p:nvPr/>
        </p:nvSpPr>
        <p:spPr>
          <a:xfrm>
            <a:off x="5883062" y="2434561"/>
            <a:ext cx="1415056" cy="1236457"/>
          </a:xfrm>
          <a:custGeom>
            <a:avLst/>
            <a:gdLst/>
            <a:ahLst/>
            <a:cxnLst/>
            <a:rect l="l" t="t" r="r" b="b"/>
            <a:pathLst>
              <a:path w="1415056" h="1236457">
                <a:moveTo>
                  <a:pt x="0" y="0"/>
                </a:moveTo>
                <a:lnTo>
                  <a:pt x="1415056" y="0"/>
                </a:lnTo>
                <a:lnTo>
                  <a:pt x="1415056" y="1236457"/>
                </a:lnTo>
                <a:lnTo>
                  <a:pt x="0" y="12364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4388678" y="2646928"/>
            <a:ext cx="2096518" cy="30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Notify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4818854" y="2707077"/>
            <a:ext cx="223491" cy="243994"/>
            <a:chOff x="0" y="0"/>
            <a:chExt cx="297988" cy="325325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297988" cy="325325"/>
              <a:chOff x="0" y="0"/>
              <a:chExt cx="812800" cy="887365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8736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7365">
                    <a:moveTo>
                      <a:pt x="406400" y="0"/>
                    </a:moveTo>
                    <a:cubicBezTo>
                      <a:pt x="181951" y="0"/>
                      <a:pt x="0" y="198644"/>
                      <a:pt x="0" y="443683"/>
                    </a:cubicBezTo>
                    <a:cubicBezTo>
                      <a:pt x="0" y="688722"/>
                      <a:pt x="181951" y="887365"/>
                      <a:pt x="406400" y="887365"/>
                    </a:cubicBezTo>
                    <a:cubicBezTo>
                      <a:pt x="630849" y="887365"/>
                      <a:pt x="812800" y="688722"/>
                      <a:pt x="812800" y="443683"/>
                    </a:cubicBezTo>
                    <a:cubicBezTo>
                      <a:pt x="812800" y="198644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108491" y="45199"/>
              <a:ext cx="81007" cy="215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36"/>
                </a:lnSpc>
              </a:pPr>
              <a:r>
                <a:rPr lang="en-US" sz="883">
                  <a:solidFill>
                    <a:srgbClr val="000000"/>
                  </a:solidFill>
                  <a:latin typeface="Helvetica World Bold"/>
                </a:rPr>
                <a:t>2</a:t>
              </a:r>
            </a:p>
          </p:txBody>
        </p:sp>
      </p:grpSp>
      <p:sp>
        <p:nvSpPr>
          <p:cNvPr id="26" name="AutoShape 26"/>
          <p:cNvSpPr/>
          <p:nvPr/>
        </p:nvSpPr>
        <p:spPr>
          <a:xfrm>
            <a:off x="7298118" y="3052789"/>
            <a:ext cx="1689356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7" name="TextBox 27"/>
          <p:cNvSpPr txBox="1"/>
          <p:nvPr/>
        </p:nvSpPr>
        <p:spPr>
          <a:xfrm>
            <a:off x="7689487" y="2639643"/>
            <a:ext cx="2096518" cy="303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Configure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7314117" y="2699793"/>
            <a:ext cx="223491" cy="243994"/>
            <a:chOff x="0" y="0"/>
            <a:chExt cx="297988" cy="325325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297988" cy="325325"/>
              <a:chOff x="0" y="0"/>
              <a:chExt cx="812800" cy="887365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8736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7365">
                    <a:moveTo>
                      <a:pt x="406400" y="0"/>
                    </a:moveTo>
                    <a:cubicBezTo>
                      <a:pt x="181951" y="0"/>
                      <a:pt x="0" y="198644"/>
                      <a:pt x="0" y="443683"/>
                    </a:cubicBezTo>
                    <a:cubicBezTo>
                      <a:pt x="0" y="688722"/>
                      <a:pt x="181951" y="887365"/>
                      <a:pt x="406400" y="887365"/>
                    </a:cubicBezTo>
                    <a:cubicBezTo>
                      <a:pt x="630849" y="887365"/>
                      <a:pt x="812800" y="688722"/>
                      <a:pt x="812800" y="443683"/>
                    </a:cubicBezTo>
                    <a:cubicBezTo>
                      <a:pt x="812800" y="198644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108491" y="45199"/>
              <a:ext cx="81007" cy="215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36"/>
                </a:lnSpc>
              </a:pPr>
              <a:r>
                <a:rPr lang="en-US" sz="883">
                  <a:solidFill>
                    <a:srgbClr val="000000"/>
                  </a:solidFill>
                  <a:latin typeface="Helvetica World Bold"/>
                </a:rPr>
                <a:t>3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7602743" y="3110540"/>
            <a:ext cx="2096518" cy="303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Conference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82746" y="1692188"/>
            <a:ext cx="5028843" cy="298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4"/>
              </a:lnSpc>
            </a:pPr>
            <a:r>
              <a:rPr lang="en-US" sz="1945" spc="-38">
                <a:solidFill>
                  <a:srgbClr val="245CA6"/>
                </a:solidFill>
                <a:latin typeface="Muli Bold"/>
              </a:rPr>
              <a:t>INITIALIZE A PLANNED CONFERENCE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737069" y="2646928"/>
            <a:ext cx="2096518" cy="299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Create 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567463" y="2196900"/>
            <a:ext cx="2096518" cy="30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28700" y="2189616"/>
            <a:ext cx="2096518" cy="299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Admin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3340419" y="2189616"/>
            <a:ext cx="2096518" cy="299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8342882" y="2189616"/>
            <a:ext cx="2096518" cy="30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613182" y="3137622"/>
            <a:ext cx="1202143" cy="273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16"/>
              </a:lnSpc>
              <a:spcBef>
                <a:spcPct val="0"/>
              </a:spcBef>
            </a:pPr>
            <a:r>
              <a:rPr lang="en-US" sz="1763" spc="-35">
                <a:solidFill>
                  <a:srgbClr val="000000"/>
                </a:solidFill>
                <a:latin typeface="Helvetica World"/>
              </a:rPr>
              <a:t>Conference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11034694" y="2131079"/>
            <a:ext cx="4967306" cy="624566"/>
            <a:chOff x="0" y="0"/>
            <a:chExt cx="5479339" cy="832755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50" name="TextBox 50"/>
            <p:cNvSpPr txBox="1"/>
            <p:nvPr/>
          </p:nvSpPr>
          <p:spPr>
            <a:xfrm>
              <a:off x="543294" y="249569"/>
              <a:ext cx="4392751" cy="343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Input Conference Plan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1034694" y="3148640"/>
            <a:ext cx="4967306" cy="624566"/>
            <a:chOff x="0" y="0"/>
            <a:chExt cx="5479339" cy="832755"/>
          </a:xfrm>
        </p:grpSpPr>
        <p:grpSp>
          <p:nvGrpSpPr>
            <p:cNvPr id="52" name="Group 52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54" name="TextBox 54"/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Configure Conference Preferences</a:t>
              </a:r>
            </a:p>
          </p:txBody>
        </p:sp>
      </p:grp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57" name="Group 56"/>
          <p:cNvGrpSpPr/>
          <p:nvPr/>
        </p:nvGrpSpPr>
        <p:grpSpPr>
          <a:xfrm>
            <a:off x="4038600" y="2705100"/>
            <a:ext cx="685800" cy="630382"/>
            <a:chOff x="3124200" y="1388918"/>
            <a:chExt cx="685800" cy="630382"/>
          </a:xfrm>
        </p:grpSpPr>
        <p:sp>
          <p:nvSpPr>
            <p:cNvPr id="58" name="Rectangle: Rounded Corners 57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60" name="Group 59"/>
          <p:cNvGrpSpPr/>
          <p:nvPr/>
        </p:nvGrpSpPr>
        <p:grpSpPr>
          <a:xfrm>
            <a:off x="9067800" y="2705100"/>
            <a:ext cx="685800" cy="630382"/>
            <a:chOff x="3124200" y="1388918"/>
            <a:chExt cx="685800" cy="630382"/>
          </a:xfrm>
        </p:grpSpPr>
        <p:sp>
          <p:nvSpPr>
            <p:cNvPr id="61" name="Rectangle: Rounded Corners 60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66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67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68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4468480" y="5137366"/>
            <a:ext cx="2460912" cy="311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0"/>
              </a:lnSpc>
            </a:pPr>
            <a:r>
              <a:rPr lang="en-US" sz="1623" spc="-32">
                <a:solidFill>
                  <a:srgbClr val="FFFFFF"/>
                </a:solidFill>
                <a:latin typeface="Muli Bold"/>
              </a:rPr>
              <a:t>CREATE CONFERENCE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12291" y="5165941"/>
            <a:ext cx="2968231" cy="993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5"/>
              </a:lnSpc>
              <a:spcBef>
                <a:spcPct val="0"/>
              </a:spcBef>
            </a:pPr>
            <a:r>
              <a:rPr lang="en-US" sz="1761">
                <a:solidFill>
                  <a:srgbClr val="000000"/>
                </a:solidFill>
                <a:latin typeface="Helvetica World Bold"/>
              </a:rPr>
              <a:t>FPTU HCM Student Research Competition 2023 (FU HCM SRC 2023)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87392" y="1734309"/>
            <a:ext cx="13560001" cy="6277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3395" lvl="1" indent="-246380">
              <a:lnSpc>
                <a:spcPts val="4482"/>
              </a:lnSpc>
              <a:buFont typeface="Arial"/>
              <a:buChar char="•"/>
            </a:pPr>
            <a:r>
              <a:rPr lang="en-US" sz="2250">
                <a:solidFill>
                  <a:srgbClr val="000000"/>
                </a:solidFill>
                <a:latin typeface="Helvetica World"/>
              </a:rPr>
              <a:t>From Oct 5, 2023 to Dec 24, 2023.</a:t>
            </a:r>
            <a:endParaRPr lang="en-US" sz="2250">
              <a:solidFill>
                <a:srgbClr val="000000"/>
              </a:solidFill>
              <a:latin typeface="Helvetica World"/>
              <a:ea typeface="Helvetica World"/>
              <a:cs typeface="Helvetica World"/>
            </a:endParaRPr>
          </a:p>
          <a:p>
            <a:pPr marL="493395" lvl="1" indent="-246380">
              <a:lnSpc>
                <a:spcPts val="4482"/>
              </a:lnSpc>
              <a:buFont typeface="Arial"/>
              <a:buChar char="•"/>
            </a:pPr>
            <a:r>
              <a:rPr lang="en-US" sz="2250">
                <a:solidFill>
                  <a:srgbClr val="000000"/>
                </a:solidFill>
                <a:latin typeface="Helvetica World"/>
              </a:rPr>
              <a:t>At FPT University, Ho Chi Minh Campus, Vietnam</a:t>
            </a:r>
            <a:endParaRPr lang="en-US" sz="2250">
              <a:solidFill>
                <a:srgbClr val="000000"/>
              </a:solidFill>
              <a:latin typeface="Helvetica World"/>
              <a:ea typeface="Helvetica World"/>
              <a:cs typeface="Helvetica World"/>
            </a:endParaRPr>
          </a:p>
          <a:p>
            <a:pPr marL="493395" lvl="1" indent="-246380">
              <a:lnSpc>
                <a:spcPts val="4482"/>
              </a:lnSpc>
              <a:buFont typeface="Arial"/>
              <a:buChar char="•"/>
            </a:pPr>
            <a:r>
              <a:rPr lang="en-US" sz="2250">
                <a:solidFill>
                  <a:srgbClr val="000000"/>
                </a:solidFill>
                <a:latin typeface="Helvetica World"/>
              </a:rPr>
              <a:t>With 4 tracks:</a:t>
            </a:r>
            <a:endParaRPr lang="en-US" sz="2250">
              <a:solidFill>
                <a:srgbClr val="000000"/>
              </a:solidFill>
              <a:latin typeface="Helvetica World"/>
              <a:ea typeface="Helvetica World"/>
              <a:cs typeface="Helvetica World"/>
            </a:endParaRPr>
          </a:p>
          <a:p>
            <a:pPr marL="987425" lvl="2" indent="-328930">
              <a:lnSpc>
                <a:spcPts val="4482"/>
              </a:lnSpc>
              <a:buFont typeface="Arial"/>
              <a:buChar char="⚬"/>
            </a:pPr>
            <a:r>
              <a:rPr lang="en-US" sz="2250">
                <a:solidFill>
                  <a:srgbClr val="000000"/>
                </a:solidFill>
                <a:latin typeface="Helvetica World"/>
              </a:rPr>
              <a:t>Information Technology</a:t>
            </a:r>
            <a:endParaRPr lang="en-US" sz="2250">
              <a:solidFill>
                <a:srgbClr val="000000"/>
              </a:solidFill>
              <a:latin typeface="Helvetica World"/>
              <a:ea typeface="Helvetica World"/>
              <a:cs typeface="Helvetica World"/>
            </a:endParaRPr>
          </a:p>
          <a:p>
            <a:pPr marL="987425" lvl="2" indent="-328930">
              <a:lnSpc>
                <a:spcPts val="4482"/>
              </a:lnSpc>
              <a:buFont typeface="Arial"/>
              <a:buChar char="⚬"/>
            </a:pPr>
            <a:r>
              <a:rPr lang="en-US" sz="2250">
                <a:solidFill>
                  <a:srgbClr val="000000"/>
                </a:solidFill>
                <a:latin typeface="Helvetica World"/>
              </a:rPr>
              <a:t>Business Administration</a:t>
            </a:r>
            <a:endParaRPr lang="en-US" sz="2250">
              <a:solidFill>
                <a:srgbClr val="000000"/>
              </a:solidFill>
              <a:latin typeface="Helvetica World"/>
              <a:ea typeface="Helvetica World"/>
              <a:cs typeface="Helvetica World"/>
            </a:endParaRPr>
          </a:p>
          <a:p>
            <a:pPr marL="987425" lvl="2" indent="-328930">
              <a:lnSpc>
                <a:spcPts val="4482"/>
              </a:lnSpc>
              <a:buFont typeface="Arial"/>
              <a:buChar char="⚬"/>
            </a:pPr>
            <a:r>
              <a:rPr lang="en-US" sz="2250">
                <a:solidFill>
                  <a:srgbClr val="000000"/>
                </a:solidFill>
                <a:latin typeface="Helvetica World"/>
              </a:rPr>
              <a:t>Linguistics</a:t>
            </a:r>
            <a:endParaRPr lang="en-US" sz="2250">
              <a:solidFill>
                <a:srgbClr val="000000"/>
              </a:solidFill>
              <a:latin typeface="Helvetica World"/>
              <a:ea typeface="Helvetica World"/>
              <a:cs typeface="Helvetica World"/>
            </a:endParaRPr>
          </a:p>
          <a:p>
            <a:pPr marL="987425" lvl="2" indent="-328930">
              <a:lnSpc>
                <a:spcPts val="4482"/>
              </a:lnSpc>
              <a:buFont typeface="Arial"/>
              <a:buChar char="⚬"/>
            </a:pPr>
            <a:r>
              <a:rPr lang="en-US" sz="2250">
                <a:solidFill>
                  <a:srgbClr val="000000"/>
                </a:solidFill>
                <a:latin typeface="Helvetica World"/>
              </a:rPr>
              <a:t>Graphic Design - Multimedia Communications</a:t>
            </a:r>
            <a:endParaRPr lang="en-US" sz="2250">
              <a:solidFill>
                <a:srgbClr val="000000"/>
              </a:solidFill>
              <a:latin typeface="Helvetica World"/>
              <a:ea typeface="Helvetica World"/>
              <a:cs typeface="Helvetica World"/>
            </a:endParaRPr>
          </a:p>
          <a:p>
            <a:pPr marL="493395" lvl="1" indent="-246380">
              <a:lnSpc>
                <a:spcPts val="4482"/>
              </a:lnSpc>
              <a:buFont typeface="Arial"/>
              <a:buChar char="•"/>
            </a:pPr>
            <a:r>
              <a:rPr lang="en-US" sz="2250">
                <a:solidFill>
                  <a:srgbClr val="000000"/>
                </a:solidFill>
                <a:latin typeface="Helvetica World"/>
              </a:rPr>
              <a:t>Conference Program Committee</a:t>
            </a:r>
            <a:endParaRPr lang="en-US" sz="2250">
              <a:solidFill>
                <a:srgbClr val="000000"/>
              </a:solidFill>
              <a:latin typeface="Helvetica World"/>
              <a:ea typeface="Helvetica World"/>
              <a:cs typeface="Helvetica World"/>
            </a:endParaRPr>
          </a:p>
          <a:p>
            <a:pPr marL="987425" lvl="2" indent="-328930">
              <a:lnSpc>
                <a:spcPts val="4482"/>
              </a:lnSpc>
              <a:buFont typeface="Arial"/>
              <a:buChar char="⚬"/>
            </a:pPr>
            <a:r>
              <a:rPr lang="en-US" sz="2250">
                <a:solidFill>
                  <a:srgbClr val="000000"/>
                </a:solidFill>
                <a:latin typeface="Helvetica World"/>
              </a:rPr>
              <a:t>Mr. Tran Tuan Anh: Chair</a:t>
            </a:r>
            <a:endParaRPr lang="en-US" sz="2250">
              <a:solidFill>
                <a:srgbClr val="000000"/>
              </a:solidFill>
              <a:latin typeface="Helvetica World"/>
              <a:ea typeface="Helvetica World"/>
              <a:cs typeface="Helvetica World"/>
            </a:endParaRPr>
          </a:p>
          <a:p>
            <a:pPr marL="987425" lvl="2" indent="-328930">
              <a:lnSpc>
                <a:spcPts val="4482"/>
              </a:lnSpc>
              <a:buFont typeface="Arial"/>
              <a:buChar char="⚬"/>
            </a:pPr>
            <a:r>
              <a:rPr lang="en-US" sz="2250">
                <a:solidFill>
                  <a:srgbClr val="000000"/>
                </a:solidFill>
                <a:latin typeface="Helvetica World"/>
              </a:rPr>
              <a:t>Dr. Dang Ngoc Minh Duc: Chair</a:t>
            </a:r>
            <a:endParaRPr lang="en-US" sz="2250">
              <a:solidFill>
                <a:srgbClr val="000000"/>
              </a:solidFill>
              <a:latin typeface="Helvetica World"/>
              <a:ea typeface="Helvetica World"/>
              <a:cs typeface="Helvetica World"/>
            </a:endParaRPr>
          </a:p>
          <a:p>
            <a:pPr>
              <a:lnSpc>
                <a:spcPts val="4482"/>
              </a:lnSpc>
            </a:pPr>
            <a:endParaRPr lang="en-US" sz="2287">
              <a:solidFill>
                <a:srgbClr val="000000"/>
              </a:solidFill>
              <a:latin typeface="Helvetica Wor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57200" y="447675"/>
            <a:ext cx="12927044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spc="-100">
                <a:solidFill>
                  <a:srgbClr val="E66418"/>
                </a:solidFill>
                <a:latin typeface="Muli Bold"/>
              </a:rPr>
              <a:t>Create Conference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53" y="1789422"/>
            <a:ext cx="3109047" cy="3022445"/>
          </a:xfrm>
          <a:prstGeom prst="rect">
            <a:avLst/>
          </a:prstGeom>
        </p:spPr>
      </p:pic>
      <p:sp>
        <p:nvSpPr>
          <p:cNvPr id="13" name="Thought Bubble: Cloud 12"/>
          <p:cNvSpPr/>
          <p:nvPr/>
        </p:nvSpPr>
        <p:spPr>
          <a:xfrm>
            <a:off x="13716000" y="1104900"/>
            <a:ext cx="3886200" cy="2179320"/>
          </a:xfrm>
          <a:prstGeom prst="cloudCallou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E66418"/>
                </a:solidFill>
                <a:latin typeface="Arimo Bold"/>
              </a:rPr>
              <a:t>DEMO 1.1</a:t>
            </a: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15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16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6340378" y="4787940"/>
            <a:ext cx="9310700" cy="2175341"/>
            <a:chOff x="0" y="0"/>
            <a:chExt cx="2127583" cy="10761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27583" cy="1076198"/>
            </a:xfrm>
            <a:custGeom>
              <a:avLst/>
              <a:gdLst/>
              <a:ahLst/>
              <a:cxnLst/>
              <a:rect l="l" t="t" r="r" b="b"/>
              <a:pathLst>
                <a:path w="2127583" h="1076198">
                  <a:moveTo>
                    <a:pt x="0" y="0"/>
                  </a:moveTo>
                  <a:lnTo>
                    <a:pt x="2127583" y="0"/>
                  </a:lnTo>
                  <a:lnTo>
                    <a:pt x="2127583" y="1076198"/>
                  </a:lnTo>
                  <a:lnTo>
                    <a:pt x="0" y="1076198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E98552"/>
              </a:solidFill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530878" y="5148865"/>
            <a:ext cx="8194445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-60">
                <a:solidFill>
                  <a:srgbClr val="000000"/>
                </a:solidFill>
                <a:latin typeface="Muli Bold"/>
              </a:rPr>
              <a:t>Run scripts: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40378" y="5604041"/>
            <a:ext cx="9128222" cy="140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295" lvl="1" indent="-290830">
              <a:lnSpc>
                <a:spcPts val="5912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Clear Sans"/>
              </a:rPr>
              <a:t>Set up website for the [SRC] conference</a:t>
            </a:r>
            <a:endParaRPr lang="en-US" sz="2650">
              <a:solidFill>
                <a:srgbClr val="000000"/>
              </a:solidFill>
              <a:latin typeface="Clear Sans"/>
              <a:cs typeface="Clear Sans"/>
            </a:endParaRPr>
          </a:p>
          <a:p>
            <a:pPr marL="291465" lvl="1">
              <a:lnSpc>
                <a:spcPts val="5912"/>
              </a:lnSpc>
            </a:pPr>
            <a:endParaRPr lang="en-US" sz="2650">
              <a:solidFill>
                <a:srgbClr val="000000"/>
              </a:solidFill>
              <a:latin typeface="Clear Sans"/>
              <a:cs typeface="Clear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57200" y="447675"/>
            <a:ext cx="12927044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spc="-100">
                <a:solidFill>
                  <a:srgbClr val="E66418"/>
                </a:solidFill>
                <a:latin typeface="Muli Bold"/>
              </a:rPr>
              <a:t>Flow 1: Initialize a Planned Conference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476500"/>
            <a:ext cx="4800600" cy="4596653"/>
          </a:xfrm>
          <a:prstGeom prst="rect">
            <a:avLst/>
          </a:prstGeom>
        </p:spPr>
      </p:pic>
      <p:sp>
        <p:nvSpPr>
          <p:cNvPr id="25" name="Thought Bubble: Cloud 24"/>
          <p:cNvSpPr/>
          <p:nvPr/>
        </p:nvSpPr>
        <p:spPr>
          <a:xfrm>
            <a:off x="13716000" y="1104900"/>
            <a:ext cx="3886200" cy="2179320"/>
          </a:xfrm>
          <a:prstGeom prst="cloudCallou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E66418"/>
                </a:solidFill>
                <a:latin typeface="Arimo Bold"/>
              </a:rPr>
              <a:t>DEMO 1.1</a:t>
            </a:r>
          </a:p>
        </p:txBody>
      </p:sp>
      <p:grpSp>
        <p:nvGrpSpPr>
          <p:cNvPr id="26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27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28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3" name="Group 47"/>
          <p:cNvGrpSpPr/>
          <p:nvPr/>
        </p:nvGrpSpPr>
        <p:grpSpPr>
          <a:xfrm>
            <a:off x="6400800" y="2552700"/>
            <a:ext cx="4967306" cy="624566"/>
            <a:chOff x="0" y="0"/>
            <a:chExt cx="5479339" cy="832755"/>
          </a:xfrm>
        </p:grpSpPr>
        <p:grpSp>
          <p:nvGrpSpPr>
            <p:cNvPr id="44" name="Group 48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46" name="Freeform 49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45" name="TextBox 50"/>
            <p:cNvSpPr txBox="1"/>
            <p:nvPr/>
          </p:nvSpPr>
          <p:spPr>
            <a:xfrm>
              <a:off x="543294" y="249569"/>
              <a:ext cx="4392751" cy="343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Input Conference Plan</a:t>
              </a:r>
            </a:p>
          </p:txBody>
        </p:sp>
      </p:grpSp>
      <p:grpSp>
        <p:nvGrpSpPr>
          <p:cNvPr id="47" name="Group 51"/>
          <p:cNvGrpSpPr/>
          <p:nvPr/>
        </p:nvGrpSpPr>
        <p:grpSpPr>
          <a:xfrm>
            <a:off x="6400800" y="3570261"/>
            <a:ext cx="4967306" cy="624566"/>
            <a:chOff x="0" y="0"/>
            <a:chExt cx="5479339" cy="832755"/>
          </a:xfrm>
        </p:grpSpPr>
        <p:grpSp>
          <p:nvGrpSpPr>
            <p:cNvPr id="48" name="Group 52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50" name="Freeform 53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49" name="TextBox 54"/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Configure Conference Preferences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468480" y="6332928"/>
            <a:ext cx="2460912" cy="311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0"/>
              </a:lnSpc>
            </a:pPr>
            <a:r>
              <a:rPr lang="en-US" sz="1623" spc="-32">
                <a:solidFill>
                  <a:srgbClr val="FFFFFF"/>
                </a:solidFill>
                <a:latin typeface="Muli Bold"/>
              </a:rPr>
              <a:t>CREATE CONFERENCE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616612" y="3872400"/>
            <a:ext cx="11756732" cy="5440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7990" lvl="1" indent="-213995">
              <a:lnSpc>
                <a:spcPts val="3886"/>
              </a:lnSpc>
              <a:buFont typeface="Arial"/>
              <a:buChar char="•"/>
            </a:pPr>
            <a:r>
              <a:rPr lang="en-US" sz="1950">
                <a:solidFill>
                  <a:srgbClr val="A6A3A3"/>
                </a:solidFill>
                <a:latin typeface="Helvetica World"/>
              </a:rPr>
              <a:t>From Oct 5, 2023 to Dec 24, 2023.</a:t>
            </a:r>
            <a:endParaRPr lang="en-US" sz="1950">
              <a:solidFill>
                <a:srgbClr val="A6A3A3"/>
              </a:solidFill>
              <a:latin typeface="Helvetica World"/>
              <a:ea typeface="Helvetica World"/>
              <a:cs typeface="Helvetica World"/>
            </a:endParaRPr>
          </a:p>
          <a:p>
            <a:pPr marL="427990" lvl="1" indent="-213995">
              <a:lnSpc>
                <a:spcPts val="3886"/>
              </a:lnSpc>
              <a:buFont typeface="Arial"/>
              <a:buChar char="•"/>
            </a:pPr>
            <a:r>
              <a:rPr lang="en-US" sz="1950">
                <a:solidFill>
                  <a:srgbClr val="A6A3A3"/>
                </a:solidFill>
                <a:latin typeface="Helvetica World"/>
              </a:rPr>
              <a:t>At  FPT University, Ho Chi Minh Campus, Vietnam</a:t>
            </a:r>
            <a:endParaRPr lang="en-US" sz="1950">
              <a:solidFill>
                <a:srgbClr val="A6A3A3"/>
              </a:solidFill>
              <a:latin typeface="Helvetica World"/>
              <a:ea typeface="Helvetica World"/>
              <a:cs typeface="Helvetica World"/>
            </a:endParaRPr>
          </a:p>
          <a:p>
            <a:pPr marL="427990" lvl="1" indent="-213995">
              <a:lnSpc>
                <a:spcPts val="3886"/>
              </a:lnSpc>
              <a:buFont typeface="Arial"/>
              <a:buChar char="•"/>
            </a:pPr>
            <a:r>
              <a:rPr lang="en-US" sz="1950">
                <a:solidFill>
                  <a:srgbClr val="A6A3A3"/>
                </a:solidFill>
                <a:latin typeface="Helvetica World"/>
              </a:rPr>
              <a:t>With 4 tracks:</a:t>
            </a:r>
            <a:endParaRPr lang="en-US" sz="1950">
              <a:solidFill>
                <a:srgbClr val="A6A3A3"/>
              </a:solidFill>
              <a:latin typeface="Helvetica World"/>
              <a:ea typeface="Helvetica World"/>
              <a:cs typeface="Helvetica World"/>
            </a:endParaRPr>
          </a:p>
          <a:p>
            <a:pPr marL="855980" lvl="2" indent="-285115">
              <a:lnSpc>
                <a:spcPts val="3886"/>
              </a:lnSpc>
              <a:buFont typeface="Arial"/>
              <a:buChar char="⚬"/>
            </a:pPr>
            <a:r>
              <a:rPr lang="en-US" sz="1950">
                <a:solidFill>
                  <a:srgbClr val="A6A3A3"/>
                </a:solidFill>
                <a:latin typeface="Helvetica World"/>
              </a:rPr>
              <a:t>Information Technology</a:t>
            </a:r>
            <a:endParaRPr lang="en-US" sz="1950">
              <a:solidFill>
                <a:srgbClr val="A6A3A3"/>
              </a:solidFill>
              <a:latin typeface="Helvetica World"/>
              <a:ea typeface="Helvetica World"/>
              <a:cs typeface="Helvetica World"/>
            </a:endParaRPr>
          </a:p>
          <a:p>
            <a:pPr marL="855980" lvl="2" indent="-285115">
              <a:lnSpc>
                <a:spcPts val="3886"/>
              </a:lnSpc>
              <a:buFont typeface="Arial"/>
              <a:buChar char="⚬"/>
            </a:pPr>
            <a:r>
              <a:rPr lang="en-US" sz="1950">
                <a:solidFill>
                  <a:srgbClr val="A6A3A3"/>
                </a:solidFill>
                <a:latin typeface="Helvetica World"/>
              </a:rPr>
              <a:t>Business Administration</a:t>
            </a:r>
            <a:endParaRPr lang="en-US" sz="1950">
              <a:solidFill>
                <a:srgbClr val="A6A3A3"/>
              </a:solidFill>
              <a:latin typeface="Helvetica World"/>
              <a:ea typeface="Helvetica World"/>
              <a:cs typeface="Helvetica World"/>
            </a:endParaRPr>
          </a:p>
          <a:p>
            <a:pPr marL="855980" lvl="2" indent="-285115">
              <a:lnSpc>
                <a:spcPts val="3886"/>
              </a:lnSpc>
              <a:buFont typeface="Arial"/>
              <a:buChar char="⚬"/>
            </a:pPr>
            <a:r>
              <a:rPr lang="en-US" sz="1950">
                <a:solidFill>
                  <a:srgbClr val="A6A3A3"/>
                </a:solidFill>
                <a:latin typeface="Helvetica World"/>
              </a:rPr>
              <a:t>Linguistics</a:t>
            </a:r>
            <a:endParaRPr lang="en-US" sz="1950">
              <a:solidFill>
                <a:srgbClr val="A6A3A3"/>
              </a:solidFill>
              <a:latin typeface="Helvetica World"/>
              <a:ea typeface="Helvetica World"/>
              <a:cs typeface="Helvetica World"/>
            </a:endParaRPr>
          </a:p>
          <a:p>
            <a:pPr marL="855980" lvl="2" indent="-285115">
              <a:lnSpc>
                <a:spcPts val="3886"/>
              </a:lnSpc>
              <a:buFont typeface="Arial"/>
              <a:buChar char="⚬"/>
            </a:pPr>
            <a:r>
              <a:rPr lang="en-US" sz="1950">
                <a:solidFill>
                  <a:srgbClr val="A6A3A3"/>
                </a:solidFill>
                <a:latin typeface="Helvetica World"/>
              </a:rPr>
              <a:t>Graphic Design - Multimedia Communications</a:t>
            </a:r>
            <a:endParaRPr lang="en-US" sz="1950">
              <a:solidFill>
                <a:srgbClr val="A6A3A3"/>
              </a:solidFill>
              <a:latin typeface="Helvetica World"/>
              <a:ea typeface="Helvetica World"/>
              <a:cs typeface="Helvetica World"/>
            </a:endParaRPr>
          </a:p>
          <a:p>
            <a:pPr marL="427990" lvl="1" indent="-213995">
              <a:lnSpc>
                <a:spcPts val="3886"/>
              </a:lnSpc>
              <a:buFont typeface="Arial"/>
              <a:buChar char="•"/>
            </a:pPr>
            <a:r>
              <a:rPr lang="en-US" sz="1950">
                <a:solidFill>
                  <a:srgbClr val="A6A3A3"/>
                </a:solidFill>
                <a:latin typeface="Helvetica World"/>
              </a:rPr>
              <a:t>Conference Program Committee</a:t>
            </a:r>
            <a:endParaRPr lang="en-US" sz="1950">
              <a:solidFill>
                <a:srgbClr val="A6A3A3"/>
              </a:solidFill>
              <a:latin typeface="Helvetica World"/>
              <a:ea typeface="Helvetica World"/>
              <a:cs typeface="Helvetica World"/>
            </a:endParaRPr>
          </a:p>
          <a:p>
            <a:pPr marL="855980" lvl="2" indent="-285115">
              <a:lnSpc>
                <a:spcPts val="3886"/>
              </a:lnSpc>
              <a:buFont typeface="Arial"/>
              <a:buChar char="⚬"/>
            </a:pPr>
            <a:r>
              <a:rPr lang="en-US" sz="1950">
                <a:solidFill>
                  <a:srgbClr val="A6A3A3"/>
                </a:solidFill>
                <a:latin typeface="Helvetica World"/>
              </a:rPr>
              <a:t>Mr. Tran Tuan Anh: Chair</a:t>
            </a:r>
            <a:endParaRPr lang="en-US" sz="1950">
              <a:solidFill>
                <a:srgbClr val="A6A3A3"/>
              </a:solidFill>
              <a:latin typeface="Helvetica World"/>
              <a:ea typeface="Helvetica World"/>
              <a:cs typeface="Helvetica World"/>
            </a:endParaRPr>
          </a:p>
          <a:p>
            <a:pPr marL="855980" lvl="2" indent="-285115">
              <a:lnSpc>
                <a:spcPts val="3886"/>
              </a:lnSpc>
              <a:buFont typeface="Arial"/>
              <a:buChar char="⚬"/>
            </a:pPr>
            <a:r>
              <a:rPr lang="en-US" sz="1950">
                <a:solidFill>
                  <a:srgbClr val="4724E3"/>
                </a:solidFill>
                <a:latin typeface="Helvetica World"/>
              </a:rPr>
              <a:t>Dr. Dang Ngoc Minh Duc: Chair</a:t>
            </a:r>
            <a:endParaRPr lang="en-US" sz="1950">
              <a:solidFill>
                <a:srgbClr val="4724E3"/>
              </a:solidFill>
              <a:latin typeface="Helvetica World"/>
              <a:ea typeface="Helvetica World"/>
              <a:cs typeface="Helvetica World"/>
            </a:endParaRPr>
          </a:p>
          <a:p>
            <a:pPr>
              <a:lnSpc>
                <a:spcPts val="3886"/>
              </a:lnSpc>
            </a:pPr>
            <a:endParaRPr lang="en-US" sz="1982">
              <a:solidFill>
                <a:srgbClr val="4724E3"/>
              </a:solidFill>
              <a:latin typeface="Helvetica Wor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1570866" y="6961567"/>
            <a:ext cx="6129536" cy="3086100"/>
            <a:chOff x="0" y="0"/>
            <a:chExt cx="1614363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14363" cy="812800"/>
            </a:xfrm>
            <a:custGeom>
              <a:avLst/>
              <a:gdLst/>
              <a:ahLst/>
              <a:cxnLst/>
              <a:rect l="l" t="t" r="r" b="b"/>
              <a:pathLst>
                <a:path w="1614363" h="812800">
                  <a:moveTo>
                    <a:pt x="1614363" y="406400"/>
                  </a:moveTo>
                  <a:lnTo>
                    <a:pt x="1207963" y="0"/>
                  </a:lnTo>
                  <a:lnTo>
                    <a:pt x="1207963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207963" y="609600"/>
                  </a:lnTo>
                  <a:lnTo>
                    <a:pt x="1207963" y="812800"/>
                  </a:lnTo>
                  <a:lnTo>
                    <a:pt x="1614363" y="406400"/>
                  </a:lnTo>
                  <a:close/>
                </a:path>
              </a:pathLst>
            </a:custGeom>
            <a:solidFill>
              <a:srgbClr val="26226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163380"/>
              <a:ext cx="1407877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r>
                <a:rPr lang="en-US" sz="2000">
                  <a:solidFill>
                    <a:srgbClr val="FFFFFF"/>
                  </a:solidFill>
                  <a:latin typeface="Helvetica World"/>
                </a:rPr>
                <a:t>Upon creating the conference, the chairmen are notified and take necessary action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15370" y="7284982"/>
            <a:ext cx="2968231" cy="993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5"/>
              </a:lnSpc>
              <a:spcBef>
                <a:spcPct val="0"/>
              </a:spcBef>
            </a:pPr>
            <a:r>
              <a:rPr lang="en-US" sz="1761">
                <a:solidFill>
                  <a:srgbClr val="000000"/>
                </a:solidFill>
                <a:latin typeface="Helvetica World Bold"/>
              </a:rPr>
              <a:t>FPTU HCM Student Research Competition 2023 (FU HCM SRC 2023)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7200" y="447675"/>
            <a:ext cx="145542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spc="-100">
                <a:solidFill>
                  <a:srgbClr val="E66418"/>
                </a:solidFill>
                <a:latin typeface="Muli Bold"/>
              </a:rPr>
              <a:t>Embrace PC Chairs' Tasks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57013" y="1770526"/>
            <a:ext cx="8536779" cy="1928303"/>
            <a:chOff x="0" y="0"/>
            <a:chExt cx="2518707" cy="56893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18707" cy="568930"/>
            </a:xfrm>
            <a:custGeom>
              <a:avLst/>
              <a:gdLst/>
              <a:ahLst/>
              <a:cxnLst/>
              <a:rect l="l" t="t" r="r" b="b"/>
              <a:pathLst>
                <a:path w="2518707" h="568930">
                  <a:moveTo>
                    <a:pt x="0" y="0"/>
                  </a:moveTo>
                  <a:lnTo>
                    <a:pt x="2518707" y="0"/>
                  </a:lnTo>
                  <a:lnTo>
                    <a:pt x="2518707" y="568930"/>
                  </a:lnTo>
                  <a:lnTo>
                    <a:pt x="0" y="568930"/>
                  </a:lnTo>
                  <a:close/>
                </a:path>
              </a:pathLst>
            </a:custGeom>
            <a:solidFill>
              <a:srgbClr val="D2FE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427692" y="1842903"/>
            <a:ext cx="3444692" cy="1685868"/>
            <a:chOff x="0" y="0"/>
            <a:chExt cx="907244" cy="44401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07244" cy="444015"/>
            </a:xfrm>
            <a:custGeom>
              <a:avLst/>
              <a:gdLst/>
              <a:ahLst/>
              <a:cxnLst/>
              <a:rect l="l" t="t" r="r" b="b"/>
              <a:pathLst>
                <a:path w="907244" h="444015">
                  <a:moveTo>
                    <a:pt x="0" y="0"/>
                  </a:moveTo>
                  <a:lnTo>
                    <a:pt x="907244" y="0"/>
                  </a:lnTo>
                  <a:lnTo>
                    <a:pt x="907244" y="444015"/>
                  </a:lnTo>
                  <a:lnTo>
                    <a:pt x="0" y="4440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0000"/>
              </a:solidFill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>
            <a:off x="4323731" y="2772956"/>
            <a:ext cx="1133597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4" name="Freeform 24"/>
          <p:cNvSpPr/>
          <p:nvPr/>
        </p:nvSpPr>
        <p:spPr>
          <a:xfrm>
            <a:off x="5457329" y="2146384"/>
            <a:ext cx="1415056" cy="1236457"/>
          </a:xfrm>
          <a:custGeom>
            <a:avLst/>
            <a:gdLst/>
            <a:ahLst/>
            <a:cxnLst/>
            <a:rect l="l" t="t" r="r" b="b"/>
            <a:pathLst>
              <a:path w="1415056" h="1236457">
                <a:moveTo>
                  <a:pt x="0" y="0"/>
                </a:moveTo>
                <a:lnTo>
                  <a:pt x="1415056" y="0"/>
                </a:lnTo>
                <a:lnTo>
                  <a:pt x="1415056" y="1236457"/>
                </a:lnTo>
                <a:lnTo>
                  <a:pt x="0" y="123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3962945" y="2399410"/>
            <a:ext cx="2096518" cy="30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Notify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4393121" y="2426011"/>
            <a:ext cx="223491" cy="243994"/>
            <a:chOff x="0" y="0"/>
            <a:chExt cx="297988" cy="325325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297988" cy="325325"/>
              <a:chOff x="0" y="0"/>
              <a:chExt cx="812800" cy="88736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8736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7365">
                    <a:moveTo>
                      <a:pt x="406400" y="0"/>
                    </a:moveTo>
                    <a:cubicBezTo>
                      <a:pt x="181951" y="0"/>
                      <a:pt x="0" y="198644"/>
                      <a:pt x="0" y="443683"/>
                    </a:cubicBezTo>
                    <a:cubicBezTo>
                      <a:pt x="0" y="688722"/>
                      <a:pt x="181951" y="887365"/>
                      <a:pt x="406400" y="887365"/>
                    </a:cubicBezTo>
                    <a:cubicBezTo>
                      <a:pt x="630849" y="887365"/>
                      <a:pt x="812800" y="688722"/>
                      <a:pt x="812800" y="443683"/>
                    </a:cubicBezTo>
                    <a:cubicBezTo>
                      <a:pt x="812800" y="198644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108491" y="67319"/>
              <a:ext cx="81007" cy="215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36"/>
                </a:lnSpc>
              </a:pPr>
              <a:r>
                <a:rPr lang="en-US" sz="883">
                  <a:solidFill>
                    <a:srgbClr val="000000"/>
                  </a:solidFill>
                  <a:latin typeface="Helvetica World Bold"/>
                </a:rPr>
                <a:t>2</a:t>
              </a:r>
            </a:p>
          </p:txBody>
        </p:sp>
      </p:grpSp>
      <p:sp>
        <p:nvSpPr>
          <p:cNvPr id="31" name="AutoShape 31"/>
          <p:cNvSpPr/>
          <p:nvPr/>
        </p:nvSpPr>
        <p:spPr>
          <a:xfrm>
            <a:off x="6872385" y="2764613"/>
            <a:ext cx="1689356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TextBox 32"/>
          <p:cNvSpPr txBox="1"/>
          <p:nvPr/>
        </p:nvSpPr>
        <p:spPr>
          <a:xfrm>
            <a:off x="7263754" y="2402065"/>
            <a:ext cx="2096518" cy="303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Configure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6888384" y="2431585"/>
            <a:ext cx="223491" cy="243994"/>
            <a:chOff x="0" y="0"/>
            <a:chExt cx="297988" cy="325325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297988" cy="325325"/>
              <a:chOff x="0" y="0"/>
              <a:chExt cx="812800" cy="887365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8736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7365">
                    <a:moveTo>
                      <a:pt x="406400" y="0"/>
                    </a:moveTo>
                    <a:cubicBezTo>
                      <a:pt x="181951" y="0"/>
                      <a:pt x="0" y="198644"/>
                      <a:pt x="0" y="443683"/>
                    </a:cubicBezTo>
                    <a:cubicBezTo>
                      <a:pt x="0" y="688722"/>
                      <a:pt x="181951" y="887365"/>
                      <a:pt x="406400" y="887365"/>
                    </a:cubicBezTo>
                    <a:cubicBezTo>
                      <a:pt x="630849" y="887365"/>
                      <a:pt x="812800" y="688722"/>
                      <a:pt x="812800" y="443683"/>
                    </a:cubicBezTo>
                    <a:cubicBezTo>
                      <a:pt x="812800" y="198644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108491" y="59887"/>
              <a:ext cx="81007" cy="215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36"/>
                </a:lnSpc>
              </a:pPr>
              <a:r>
                <a:rPr lang="en-US" sz="883">
                  <a:solidFill>
                    <a:srgbClr val="000000"/>
                  </a:solidFill>
                  <a:latin typeface="Helvetica World Bold"/>
                </a:rPr>
                <a:t>3</a:t>
              </a: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7177010" y="2818579"/>
            <a:ext cx="2096518" cy="303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Conference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057013" y="1404011"/>
            <a:ext cx="5028843" cy="298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4"/>
              </a:lnSpc>
            </a:pPr>
            <a:r>
              <a:rPr lang="en-US" sz="1945" spc="-38">
                <a:solidFill>
                  <a:srgbClr val="245CA6"/>
                </a:solidFill>
                <a:latin typeface="Muli Bold"/>
              </a:rPr>
              <a:t>INITIALIZE A PLANNED CONFERENCE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5141730" y="1908723"/>
            <a:ext cx="2096518" cy="30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02967" y="1901439"/>
            <a:ext cx="2096518" cy="299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Admin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2914686" y="1901439"/>
            <a:ext cx="2096518" cy="299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7874268" y="1901439"/>
            <a:ext cx="2096518" cy="30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52" name="Slide Number Placeholder 5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3" name="Freeform 2"/>
          <p:cNvSpPr/>
          <p:nvPr/>
        </p:nvSpPr>
        <p:spPr>
          <a:xfrm>
            <a:off x="1143000" y="2478578"/>
            <a:ext cx="769620" cy="586740"/>
          </a:xfrm>
          <a:custGeom>
            <a:avLst/>
            <a:gdLst/>
            <a:ahLst/>
            <a:cxnLst/>
            <a:rect l="l" t="t" r="r" b="b"/>
            <a:pathLst>
              <a:path w="5493245" h="4119934">
                <a:moveTo>
                  <a:pt x="0" y="0"/>
                </a:moveTo>
                <a:lnTo>
                  <a:pt x="5493246" y="0"/>
                </a:lnTo>
                <a:lnTo>
                  <a:pt x="5493246" y="4119934"/>
                </a:lnTo>
                <a:lnTo>
                  <a:pt x="0" y="41199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4" name="Group 53"/>
          <p:cNvGrpSpPr/>
          <p:nvPr/>
        </p:nvGrpSpPr>
        <p:grpSpPr>
          <a:xfrm>
            <a:off x="3581400" y="2455718"/>
            <a:ext cx="685800" cy="630382"/>
            <a:chOff x="3124200" y="1388918"/>
            <a:chExt cx="685800" cy="630382"/>
          </a:xfrm>
        </p:grpSpPr>
        <p:sp>
          <p:nvSpPr>
            <p:cNvPr id="55" name="Rectangle: Rounded Corners 54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57" name="Group 56"/>
          <p:cNvGrpSpPr/>
          <p:nvPr/>
        </p:nvGrpSpPr>
        <p:grpSpPr>
          <a:xfrm>
            <a:off x="8610600" y="2455718"/>
            <a:ext cx="685800" cy="630382"/>
            <a:chOff x="3124200" y="1388918"/>
            <a:chExt cx="685800" cy="630382"/>
          </a:xfrm>
        </p:grpSpPr>
        <p:sp>
          <p:nvSpPr>
            <p:cNvPr id="58" name="Rectangle: Rounded Corners 57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61" name="Group 13"/>
          <p:cNvGrpSpPr/>
          <p:nvPr/>
        </p:nvGrpSpPr>
        <p:grpSpPr>
          <a:xfrm>
            <a:off x="1981200" y="2430703"/>
            <a:ext cx="223491" cy="243994"/>
            <a:chOff x="0" y="0"/>
            <a:chExt cx="297988" cy="325325"/>
          </a:xfrm>
        </p:grpSpPr>
        <p:grpSp>
          <p:nvGrpSpPr>
            <p:cNvPr id="62" name="Group 14"/>
            <p:cNvGrpSpPr/>
            <p:nvPr/>
          </p:nvGrpSpPr>
          <p:grpSpPr>
            <a:xfrm>
              <a:off x="0" y="0"/>
              <a:ext cx="297988" cy="325325"/>
              <a:chOff x="0" y="0"/>
              <a:chExt cx="812800" cy="887365"/>
            </a:xfrm>
          </p:grpSpPr>
          <p:sp>
            <p:nvSpPr>
              <p:cNvPr id="64" name="Freeform 15"/>
              <p:cNvSpPr/>
              <p:nvPr/>
            </p:nvSpPr>
            <p:spPr>
              <a:xfrm>
                <a:off x="0" y="0"/>
                <a:ext cx="812800" cy="88736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7365">
                    <a:moveTo>
                      <a:pt x="406400" y="0"/>
                    </a:moveTo>
                    <a:cubicBezTo>
                      <a:pt x="181951" y="0"/>
                      <a:pt x="0" y="198644"/>
                      <a:pt x="0" y="443683"/>
                    </a:cubicBezTo>
                    <a:cubicBezTo>
                      <a:pt x="0" y="688722"/>
                      <a:pt x="181951" y="887365"/>
                      <a:pt x="406400" y="887365"/>
                    </a:cubicBezTo>
                    <a:cubicBezTo>
                      <a:pt x="630849" y="887365"/>
                      <a:pt x="812800" y="688722"/>
                      <a:pt x="812800" y="443683"/>
                    </a:cubicBezTo>
                    <a:cubicBezTo>
                      <a:pt x="812800" y="198644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65" name="TextBox 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63" name="TextBox 17"/>
            <p:cNvSpPr txBox="1"/>
            <p:nvPr/>
          </p:nvSpPr>
          <p:spPr>
            <a:xfrm>
              <a:off x="108491" y="61063"/>
              <a:ext cx="81007" cy="215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36"/>
                </a:lnSpc>
              </a:pPr>
              <a:r>
                <a:rPr lang="en-US" sz="883">
                  <a:solidFill>
                    <a:srgbClr val="000000"/>
                  </a:solidFill>
                  <a:latin typeface="Helvetica World Bold"/>
                </a:rPr>
                <a:t>1</a:t>
              </a:r>
            </a:p>
          </p:txBody>
        </p:sp>
      </p:grpSp>
      <p:sp>
        <p:nvSpPr>
          <p:cNvPr id="66" name="TextBox 41"/>
          <p:cNvSpPr txBox="1"/>
          <p:nvPr/>
        </p:nvSpPr>
        <p:spPr>
          <a:xfrm>
            <a:off x="2289293" y="2403035"/>
            <a:ext cx="2096518" cy="299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Create </a:t>
            </a:r>
          </a:p>
        </p:txBody>
      </p:sp>
      <p:sp>
        <p:nvSpPr>
          <p:cNvPr id="67" name="TextBox 46"/>
          <p:cNvSpPr txBox="1"/>
          <p:nvPr/>
        </p:nvSpPr>
        <p:spPr>
          <a:xfrm>
            <a:off x="2165406" y="2833542"/>
            <a:ext cx="1202143" cy="273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16"/>
              </a:lnSpc>
              <a:spcBef>
                <a:spcPct val="0"/>
              </a:spcBef>
            </a:pPr>
            <a:r>
              <a:rPr lang="en-US" sz="1763" spc="-35">
                <a:solidFill>
                  <a:srgbClr val="000000"/>
                </a:solidFill>
                <a:latin typeface="Helvetica World"/>
              </a:rPr>
              <a:t>Conference</a:t>
            </a:r>
          </a:p>
        </p:txBody>
      </p:sp>
      <p:sp>
        <p:nvSpPr>
          <p:cNvPr id="68" name="AutoShape 23"/>
          <p:cNvSpPr/>
          <p:nvPr/>
        </p:nvSpPr>
        <p:spPr>
          <a:xfrm>
            <a:off x="1981200" y="2772956"/>
            <a:ext cx="152400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4000500"/>
            <a:ext cx="3109047" cy="3022445"/>
          </a:xfrm>
          <a:prstGeom prst="rect">
            <a:avLst/>
          </a:prstGeom>
        </p:spPr>
      </p:pic>
      <p:grpSp>
        <p:nvGrpSpPr>
          <p:cNvPr id="74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75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76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99371" y="529323"/>
            <a:ext cx="16074556" cy="724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12"/>
              </a:lnSpc>
            </a:pPr>
            <a:r>
              <a:rPr lang="en-US" sz="4800" spc="-100">
                <a:solidFill>
                  <a:srgbClr val="E66418"/>
                </a:solidFill>
                <a:latin typeface="Muli Bold"/>
              </a:rPr>
              <a:t>Program Committee Chair (PC Chair / PC Member)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751136" y="4686300"/>
            <a:ext cx="10479464" cy="28715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110"/>
              <a:t>Within SRASS, PC chairs (PC members) consist of </a:t>
            </a:r>
            <a:r>
              <a:rPr lang="en-US" sz="3110" b="1"/>
              <a:t>chairs</a:t>
            </a:r>
            <a:r>
              <a:rPr lang="en-US" sz="3110"/>
              <a:t> and </a:t>
            </a:r>
            <a:r>
              <a:rPr lang="en-US" sz="3110" b="1"/>
              <a:t>track chairs</a:t>
            </a:r>
            <a:r>
              <a:rPr lang="en-US" sz="311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110"/>
              <a:t>The </a:t>
            </a:r>
            <a:r>
              <a:rPr lang="en-US" sz="3110" b="1"/>
              <a:t>chair</a:t>
            </a:r>
            <a:r>
              <a:rPr lang="en-US" sz="3110"/>
              <a:t> has full access to conference settings and tracks, making decisions for the </a:t>
            </a:r>
            <a:r>
              <a:rPr lang="en-US" sz="3110" b="1"/>
              <a:t>entire conference</a:t>
            </a:r>
            <a:r>
              <a:rPr lang="en-US" sz="311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110"/>
              <a:t>The </a:t>
            </a:r>
            <a:r>
              <a:rPr lang="en-US" sz="3110" b="1"/>
              <a:t>track chair</a:t>
            </a:r>
            <a:r>
              <a:rPr lang="en-US" sz="3110"/>
              <a:t> oversees individual conference track and has decision-making authority over </a:t>
            </a:r>
            <a:r>
              <a:rPr lang="en-US" sz="3110" b="1"/>
              <a:t>one track</a:t>
            </a:r>
            <a:r>
              <a:rPr lang="en-US" sz="3110"/>
              <a:t>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482746" y="2058703"/>
            <a:ext cx="8536779" cy="1928303"/>
            <a:chOff x="0" y="0"/>
            <a:chExt cx="2518707" cy="5689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18707" cy="568930"/>
            </a:xfrm>
            <a:custGeom>
              <a:avLst/>
              <a:gdLst/>
              <a:ahLst/>
              <a:cxnLst/>
              <a:rect l="l" t="t" r="r" b="b"/>
              <a:pathLst>
                <a:path w="2518707" h="568930">
                  <a:moveTo>
                    <a:pt x="0" y="0"/>
                  </a:moveTo>
                  <a:lnTo>
                    <a:pt x="2518707" y="0"/>
                  </a:lnTo>
                  <a:lnTo>
                    <a:pt x="2518707" y="568930"/>
                  </a:lnTo>
                  <a:lnTo>
                    <a:pt x="0" y="568930"/>
                  </a:lnTo>
                  <a:close/>
                </a:path>
              </a:pathLst>
            </a:custGeom>
            <a:solidFill>
              <a:srgbClr val="D2FE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883062" y="2131079"/>
            <a:ext cx="3902944" cy="1685868"/>
            <a:chOff x="0" y="0"/>
            <a:chExt cx="1027936" cy="4440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27936" cy="444015"/>
            </a:xfrm>
            <a:custGeom>
              <a:avLst/>
              <a:gdLst/>
              <a:ahLst/>
              <a:cxnLst/>
              <a:rect l="l" t="t" r="r" b="b"/>
              <a:pathLst>
                <a:path w="1027936" h="444015">
                  <a:moveTo>
                    <a:pt x="0" y="0"/>
                  </a:moveTo>
                  <a:lnTo>
                    <a:pt x="1027936" y="0"/>
                  </a:lnTo>
                  <a:lnTo>
                    <a:pt x="1027936" y="444015"/>
                  </a:lnTo>
                  <a:lnTo>
                    <a:pt x="0" y="4440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0000"/>
              </a:solidFill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>
            <a:off x="4749464" y="3052789"/>
            <a:ext cx="1133597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8" name="Freeform 18"/>
          <p:cNvSpPr/>
          <p:nvPr/>
        </p:nvSpPr>
        <p:spPr>
          <a:xfrm>
            <a:off x="5883062" y="2434561"/>
            <a:ext cx="1415056" cy="1236457"/>
          </a:xfrm>
          <a:custGeom>
            <a:avLst/>
            <a:gdLst/>
            <a:ahLst/>
            <a:cxnLst/>
            <a:rect l="l" t="t" r="r" b="b"/>
            <a:pathLst>
              <a:path w="1415056" h="1236457">
                <a:moveTo>
                  <a:pt x="0" y="0"/>
                </a:moveTo>
                <a:lnTo>
                  <a:pt x="1415056" y="0"/>
                </a:lnTo>
                <a:lnTo>
                  <a:pt x="1415056" y="1236457"/>
                </a:lnTo>
                <a:lnTo>
                  <a:pt x="0" y="123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388678" y="2646928"/>
            <a:ext cx="2096518" cy="30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Notify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4818854" y="2707077"/>
            <a:ext cx="223491" cy="243994"/>
            <a:chOff x="0" y="0"/>
            <a:chExt cx="297988" cy="325325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297988" cy="325325"/>
              <a:chOff x="0" y="0"/>
              <a:chExt cx="812800" cy="88736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8736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7365">
                    <a:moveTo>
                      <a:pt x="406400" y="0"/>
                    </a:moveTo>
                    <a:cubicBezTo>
                      <a:pt x="181951" y="0"/>
                      <a:pt x="0" y="198644"/>
                      <a:pt x="0" y="443683"/>
                    </a:cubicBezTo>
                    <a:cubicBezTo>
                      <a:pt x="0" y="688722"/>
                      <a:pt x="181951" y="887365"/>
                      <a:pt x="406400" y="887365"/>
                    </a:cubicBezTo>
                    <a:cubicBezTo>
                      <a:pt x="630849" y="887365"/>
                      <a:pt x="812800" y="688722"/>
                      <a:pt x="812800" y="443683"/>
                    </a:cubicBezTo>
                    <a:cubicBezTo>
                      <a:pt x="812800" y="198644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108491" y="45199"/>
              <a:ext cx="81007" cy="215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36"/>
                </a:lnSpc>
              </a:pPr>
              <a:r>
                <a:rPr lang="en-US" sz="883">
                  <a:solidFill>
                    <a:srgbClr val="000000"/>
                  </a:solidFill>
                  <a:latin typeface="Helvetica World Bold"/>
                </a:rPr>
                <a:t>2</a:t>
              </a:r>
            </a:p>
          </p:txBody>
        </p:sp>
      </p:grpSp>
      <p:sp>
        <p:nvSpPr>
          <p:cNvPr id="25" name="AutoShape 25"/>
          <p:cNvSpPr/>
          <p:nvPr/>
        </p:nvSpPr>
        <p:spPr>
          <a:xfrm>
            <a:off x="7298118" y="3052789"/>
            <a:ext cx="1689356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6" name="TextBox 26"/>
          <p:cNvSpPr txBox="1"/>
          <p:nvPr/>
        </p:nvSpPr>
        <p:spPr>
          <a:xfrm>
            <a:off x="7689487" y="2639643"/>
            <a:ext cx="2096518" cy="303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Configure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7314117" y="2699793"/>
            <a:ext cx="223491" cy="243994"/>
            <a:chOff x="0" y="0"/>
            <a:chExt cx="297988" cy="325325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297988" cy="325325"/>
              <a:chOff x="0" y="0"/>
              <a:chExt cx="812800" cy="887365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8736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7365">
                    <a:moveTo>
                      <a:pt x="406400" y="0"/>
                    </a:moveTo>
                    <a:cubicBezTo>
                      <a:pt x="181951" y="0"/>
                      <a:pt x="0" y="198644"/>
                      <a:pt x="0" y="443683"/>
                    </a:cubicBezTo>
                    <a:cubicBezTo>
                      <a:pt x="0" y="688722"/>
                      <a:pt x="181951" y="887365"/>
                      <a:pt x="406400" y="887365"/>
                    </a:cubicBezTo>
                    <a:cubicBezTo>
                      <a:pt x="630849" y="887365"/>
                      <a:pt x="812800" y="688722"/>
                      <a:pt x="812800" y="443683"/>
                    </a:cubicBezTo>
                    <a:cubicBezTo>
                      <a:pt x="812800" y="198644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108491" y="45199"/>
              <a:ext cx="81007" cy="215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36"/>
                </a:lnSpc>
              </a:pPr>
              <a:r>
                <a:rPr lang="en-US" sz="883">
                  <a:solidFill>
                    <a:srgbClr val="000000"/>
                  </a:solidFill>
                  <a:latin typeface="Helvetica World Bold"/>
                </a:rPr>
                <a:t>3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7602743" y="3110540"/>
            <a:ext cx="2096518" cy="303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Conference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482746" y="1692188"/>
            <a:ext cx="5028843" cy="298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4"/>
              </a:lnSpc>
            </a:pPr>
            <a:r>
              <a:rPr lang="en-US" sz="1945" spc="-38">
                <a:solidFill>
                  <a:srgbClr val="245CA6"/>
                </a:solidFill>
                <a:latin typeface="Muli Bold"/>
              </a:rPr>
              <a:t>INITIALIZE A PLANNED CONFERENCE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567463" y="2196900"/>
            <a:ext cx="2096518" cy="30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28700" y="2189616"/>
            <a:ext cx="2096518" cy="299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Admin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3340419" y="2189616"/>
            <a:ext cx="2096518" cy="299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8300000" y="2189616"/>
            <a:ext cx="2096518" cy="30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46" name="Freeform 46"/>
          <p:cNvSpPr/>
          <p:nvPr/>
        </p:nvSpPr>
        <p:spPr>
          <a:xfrm>
            <a:off x="1482746" y="4539456"/>
            <a:ext cx="3865950" cy="4482260"/>
          </a:xfrm>
          <a:custGeom>
            <a:avLst/>
            <a:gdLst/>
            <a:ahLst/>
            <a:cxnLst/>
            <a:rect l="l" t="t" r="r" b="b"/>
            <a:pathLst>
              <a:path w="3865950" h="4482260">
                <a:moveTo>
                  <a:pt x="0" y="0"/>
                </a:moveTo>
                <a:lnTo>
                  <a:pt x="3865950" y="0"/>
                </a:lnTo>
                <a:lnTo>
                  <a:pt x="3865950" y="4482260"/>
                </a:lnTo>
                <a:lnTo>
                  <a:pt x="0" y="44822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7" name="Group 47"/>
          <p:cNvGrpSpPr/>
          <p:nvPr/>
        </p:nvGrpSpPr>
        <p:grpSpPr>
          <a:xfrm>
            <a:off x="11034694" y="2131079"/>
            <a:ext cx="4891106" cy="624566"/>
            <a:chOff x="0" y="0"/>
            <a:chExt cx="5479339" cy="832755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50" name="TextBox 50"/>
            <p:cNvSpPr txBox="1"/>
            <p:nvPr/>
          </p:nvSpPr>
          <p:spPr>
            <a:xfrm>
              <a:off x="543294" y="249569"/>
              <a:ext cx="4392751" cy="343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Input Conference Plan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1034694" y="3148640"/>
            <a:ext cx="4891106" cy="624566"/>
            <a:chOff x="0" y="0"/>
            <a:chExt cx="5479339" cy="832755"/>
          </a:xfrm>
        </p:grpSpPr>
        <p:grpSp>
          <p:nvGrpSpPr>
            <p:cNvPr id="52" name="Group 52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54" name="TextBox 54"/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Configure Conference Preferences</a:t>
              </a:r>
            </a:p>
          </p:txBody>
        </p:sp>
      </p:grp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6" name="Freeform 2"/>
          <p:cNvSpPr/>
          <p:nvPr/>
        </p:nvSpPr>
        <p:spPr>
          <a:xfrm>
            <a:off x="1600200" y="2727960"/>
            <a:ext cx="769620" cy="586740"/>
          </a:xfrm>
          <a:custGeom>
            <a:avLst/>
            <a:gdLst/>
            <a:ahLst/>
            <a:cxnLst/>
            <a:rect l="l" t="t" r="r" b="b"/>
            <a:pathLst>
              <a:path w="5493245" h="4119934">
                <a:moveTo>
                  <a:pt x="0" y="0"/>
                </a:moveTo>
                <a:lnTo>
                  <a:pt x="5493246" y="0"/>
                </a:lnTo>
                <a:lnTo>
                  <a:pt x="5493246" y="4119934"/>
                </a:lnTo>
                <a:lnTo>
                  <a:pt x="0" y="4119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7" name="Group 56"/>
          <p:cNvGrpSpPr/>
          <p:nvPr/>
        </p:nvGrpSpPr>
        <p:grpSpPr>
          <a:xfrm>
            <a:off x="4038600" y="2705100"/>
            <a:ext cx="685800" cy="630382"/>
            <a:chOff x="3124200" y="1388918"/>
            <a:chExt cx="685800" cy="630382"/>
          </a:xfrm>
        </p:grpSpPr>
        <p:sp>
          <p:nvSpPr>
            <p:cNvPr id="58" name="Rectangle: Rounded Corners 57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60" name="Group 59"/>
          <p:cNvGrpSpPr/>
          <p:nvPr/>
        </p:nvGrpSpPr>
        <p:grpSpPr>
          <a:xfrm>
            <a:off x="9067800" y="2705100"/>
            <a:ext cx="685800" cy="630382"/>
            <a:chOff x="3124200" y="1388918"/>
            <a:chExt cx="685800" cy="630382"/>
          </a:xfrm>
        </p:grpSpPr>
        <p:sp>
          <p:nvSpPr>
            <p:cNvPr id="61" name="Rectangle: Rounded Corners 60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63" name="Group 13"/>
          <p:cNvGrpSpPr/>
          <p:nvPr/>
        </p:nvGrpSpPr>
        <p:grpSpPr>
          <a:xfrm>
            <a:off x="2438400" y="2714953"/>
            <a:ext cx="223491" cy="243994"/>
            <a:chOff x="0" y="0"/>
            <a:chExt cx="297988" cy="325325"/>
          </a:xfrm>
        </p:grpSpPr>
        <p:grpSp>
          <p:nvGrpSpPr>
            <p:cNvPr id="64" name="Group 14"/>
            <p:cNvGrpSpPr/>
            <p:nvPr/>
          </p:nvGrpSpPr>
          <p:grpSpPr>
            <a:xfrm>
              <a:off x="0" y="0"/>
              <a:ext cx="297988" cy="325325"/>
              <a:chOff x="0" y="0"/>
              <a:chExt cx="812800" cy="887365"/>
            </a:xfrm>
          </p:grpSpPr>
          <p:sp>
            <p:nvSpPr>
              <p:cNvPr id="66" name="Freeform 15"/>
              <p:cNvSpPr/>
              <p:nvPr/>
            </p:nvSpPr>
            <p:spPr>
              <a:xfrm>
                <a:off x="0" y="0"/>
                <a:ext cx="812800" cy="88736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7365">
                    <a:moveTo>
                      <a:pt x="406400" y="0"/>
                    </a:moveTo>
                    <a:cubicBezTo>
                      <a:pt x="181951" y="0"/>
                      <a:pt x="0" y="198644"/>
                      <a:pt x="0" y="443683"/>
                    </a:cubicBezTo>
                    <a:cubicBezTo>
                      <a:pt x="0" y="688722"/>
                      <a:pt x="181951" y="887365"/>
                      <a:pt x="406400" y="887365"/>
                    </a:cubicBezTo>
                    <a:cubicBezTo>
                      <a:pt x="630849" y="887365"/>
                      <a:pt x="812800" y="688722"/>
                      <a:pt x="812800" y="443683"/>
                    </a:cubicBezTo>
                    <a:cubicBezTo>
                      <a:pt x="812800" y="198644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67" name="TextBox 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65" name="TextBox 17"/>
            <p:cNvSpPr txBox="1"/>
            <p:nvPr/>
          </p:nvSpPr>
          <p:spPr>
            <a:xfrm>
              <a:off x="108491" y="61063"/>
              <a:ext cx="81007" cy="215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36"/>
                </a:lnSpc>
              </a:pPr>
              <a:r>
                <a:rPr lang="en-US" sz="883">
                  <a:solidFill>
                    <a:srgbClr val="000000"/>
                  </a:solidFill>
                  <a:latin typeface="Helvetica World Bold"/>
                </a:rPr>
                <a:t>1</a:t>
              </a:r>
            </a:p>
          </p:txBody>
        </p:sp>
      </p:grpSp>
      <p:sp>
        <p:nvSpPr>
          <p:cNvPr id="68" name="TextBox 41"/>
          <p:cNvSpPr txBox="1"/>
          <p:nvPr/>
        </p:nvSpPr>
        <p:spPr>
          <a:xfrm>
            <a:off x="2746493" y="2687285"/>
            <a:ext cx="2096518" cy="299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Create </a:t>
            </a:r>
          </a:p>
        </p:txBody>
      </p:sp>
      <p:sp>
        <p:nvSpPr>
          <p:cNvPr id="69" name="TextBox 46"/>
          <p:cNvSpPr txBox="1"/>
          <p:nvPr/>
        </p:nvSpPr>
        <p:spPr>
          <a:xfrm>
            <a:off x="2622606" y="3117792"/>
            <a:ext cx="1202143" cy="273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16"/>
              </a:lnSpc>
              <a:spcBef>
                <a:spcPct val="0"/>
              </a:spcBef>
            </a:pPr>
            <a:r>
              <a:rPr lang="en-US" sz="1763" spc="-35">
                <a:solidFill>
                  <a:srgbClr val="000000"/>
                </a:solidFill>
                <a:latin typeface="Helvetica World"/>
              </a:rPr>
              <a:t>Conference</a:t>
            </a:r>
          </a:p>
        </p:txBody>
      </p:sp>
      <p:sp>
        <p:nvSpPr>
          <p:cNvPr id="70" name="AutoShape 23"/>
          <p:cNvSpPr/>
          <p:nvPr/>
        </p:nvSpPr>
        <p:spPr>
          <a:xfrm>
            <a:off x="2438400" y="3057206"/>
            <a:ext cx="152400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74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75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76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99371" y="529323"/>
            <a:ext cx="16074556" cy="724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12"/>
              </a:lnSpc>
            </a:pPr>
            <a:r>
              <a:rPr lang="en-US" sz="4800" spc="-100">
                <a:solidFill>
                  <a:srgbClr val="E66418"/>
                </a:solidFill>
                <a:latin typeface="Muli Bold"/>
              </a:rPr>
              <a:t>[PC Chair] Configure Conference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751136" y="4381500"/>
            <a:ext cx="10963202" cy="4305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100" b="1"/>
              <a:t>PC chairs</a:t>
            </a:r>
            <a:r>
              <a:rPr lang="en-US" sz="3100"/>
              <a:t> configure the following necessary information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100" b="1"/>
              <a:t>General Settings</a:t>
            </a:r>
            <a:endParaRPr lang="en-US" sz="3100"/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sz="3100"/>
              <a:t>Track list</a:t>
            </a:r>
            <a:endParaRPr lang="en-US" sz="3100">
              <a:ea typeface="Calibri"/>
              <a:cs typeface="Calibri"/>
            </a:endParaRP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sz="3100"/>
              <a:t>PC Member List</a:t>
            </a:r>
            <a:endParaRPr lang="en-US" sz="3100">
              <a:ea typeface="Calibri"/>
              <a:cs typeface="Calibri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100" b="1"/>
              <a:t>Track-related Settings</a:t>
            </a:r>
            <a:endParaRPr lang="en-US" sz="3100"/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sz="3100"/>
              <a:t>Activity Timeline</a:t>
            </a:r>
            <a:endParaRPr lang="en-US" sz="3100">
              <a:ea typeface="Calibri"/>
              <a:cs typeface="Calibri"/>
            </a:endParaRP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sz="3100"/>
              <a:t>Subject Areas</a:t>
            </a:r>
            <a:endParaRPr lang="en-US" sz="3100">
              <a:ea typeface="Calibri"/>
              <a:cs typeface="Calibri"/>
            </a:endParaRP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sz="3100"/>
              <a:t>Submission Preferences</a:t>
            </a:r>
            <a:endParaRPr lang="en-US" sz="3100">
              <a:ea typeface="Calibri"/>
              <a:cs typeface="Calibri"/>
            </a:endParaRP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sz="3100"/>
              <a:t>etc.</a:t>
            </a:r>
            <a:endParaRPr lang="en-US" sz="3100">
              <a:ea typeface="Calibri"/>
              <a:cs typeface="Calibri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482746" y="2058703"/>
            <a:ext cx="8536779" cy="1928303"/>
            <a:chOff x="0" y="0"/>
            <a:chExt cx="2518707" cy="5689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18707" cy="568930"/>
            </a:xfrm>
            <a:custGeom>
              <a:avLst/>
              <a:gdLst/>
              <a:ahLst/>
              <a:cxnLst/>
              <a:rect l="l" t="t" r="r" b="b"/>
              <a:pathLst>
                <a:path w="2518707" h="568930">
                  <a:moveTo>
                    <a:pt x="0" y="0"/>
                  </a:moveTo>
                  <a:lnTo>
                    <a:pt x="2518707" y="0"/>
                  </a:lnTo>
                  <a:lnTo>
                    <a:pt x="2518707" y="568930"/>
                  </a:lnTo>
                  <a:lnTo>
                    <a:pt x="0" y="568930"/>
                  </a:lnTo>
                  <a:close/>
                </a:path>
              </a:pathLst>
            </a:custGeom>
            <a:solidFill>
              <a:srgbClr val="D2FE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883062" y="2131079"/>
            <a:ext cx="3902944" cy="1685868"/>
            <a:chOff x="0" y="0"/>
            <a:chExt cx="1027936" cy="4440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27936" cy="444015"/>
            </a:xfrm>
            <a:custGeom>
              <a:avLst/>
              <a:gdLst/>
              <a:ahLst/>
              <a:cxnLst/>
              <a:rect l="l" t="t" r="r" b="b"/>
              <a:pathLst>
                <a:path w="1027936" h="444015">
                  <a:moveTo>
                    <a:pt x="0" y="0"/>
                  </a:moveTo>
                  <a:lnTo>
                    <a:pt x="1027936" y="0"/>
                  </a:lnTo>
                  <a:lnTo>
                    <a:pt x="1027936" y="444015"/>
                  </a:lnTo>
                  <a:lnTo>
                    <a:pt x="0" y="4440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0000"/>
              </a:solidFill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>
            <a:off x="4749464" y="3052789"/>
            <a:ext cx="1133597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8" name="Freeform 18"/>
          <p:cNvSpPr/>
          <p:nvPr/>
        </p:nvSpPr>
        <p:spPr>
          <a:xfrm>
            <a:off x="5883062" y="2434561"/>
            <a:ext cx="1415056" cy="1236457"/>
          </a:xfrm>
          <a:custGeom>
            <a:avLst/>
            <a:gdLst/>
            <a:ahLst/>
            <a:cxnLst/>
            <a:rect l="l" t="t" r="r" b="b"/>
            <a:pathLst>
              <a:path w="1415056" h="1236457">
                <a:moveTo>
                  <a:pt x="0" y="0"/>
                </a:moveTo>
                <a:lnTo>
                  <a:pt x="1415056" y="0"/>
                </a:lnTo>
                <a:lnTo>
                  <a:pt x="1415056" y="1236457"/>
                </a:lnTo>
                <a:lnTo>
                  <a:pt x="0" y="123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388678" y="2646928"/>
            <a:ext cx="2096518" cy="30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Notify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4818854" y="2707077"/>
            <a:ext cx="223491" cy="243994"/>
            <a:chOff x="0" y="0"/>
            <a:chExt cx="297988" cy="325325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297988" cy="325325"/>
              <a:chOff x="0" y="0"/>
              <a:chExt cx="812800" cy="88736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8736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7365">
                    <a:moveTo>
                      <a:pt x="406400" y="0"/>
                    </a:moveTo>
                    <a:cubicBezTo>
                      <a:pt x="181951" y="0"/>
                      <a:pt x="0" y="198644"/>
                      <a:pt x="0" y="443683"/>
                    </a:cubicBezTo>
                    <a:cubicBezTo>
                      <a:pt x="0" y="688722"/>
                      <a:pt x="181951" y="887365"/>
                      <a:pt x="406400" y="887365"/>
                    </a:cubicBezTo>
                    <a:cubicBezTo>
                      <a:pt x="630849" y="887365"/>
                      <a:pt x="812800" y="688722"/>
                      <a:pt x="812800" y="443683"/>
                    </a:cubicBezTo>
                    <a:cubicBezTo>
                      <a:pt x="812800" y="198644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108491" y="45199"/>
              <a:ext cx="81007" cy="215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36"/>
                </a:lnSpc>
              </a:pPr>
              <a:r>
                <a:rPr lang="en-US" sz="883">
                  <a:solidFill>
                    <a:srgbClr val="000000"/>
                  </a:solidFill>
                  <a:latin typeface="Helvetica World Bold"/>
                </a:rPr>
                <a:t>2</a:t>
              </a:r>
            </a:p>
          </p:txBody>
        </p:sp>
      </p:grpSp>
      <p:sp>
        <p:nvSpPr>
          <p:cNvPr id="25" name="AutoShape 25"/>
          <p:cNvSpPr/>
          <p:nvPr/>
        </p:nvSpPr>
        <p:spPr>
          <a:xfrm>
            <a:off x="7298118" y="3052789"/>
            <a:ext cx="1689356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6" name="TextBox 26"/>
          <p:cNvSpPr txBox="1"/>
          <p:nvPr/>
        </p:nvSpPr>
        <p:spPr>
          <a:xfrm>
            <a:off x="7689487" y="2639643"/>
            <a:ext cx="2096518" cy="303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Configure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7314117" y="2699793"/>
            <a:ext cx="223491" cy="243994"/>
            <a:chOff x="0" y="0"/>
            <a:chExt cx="297988" cy="325325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297988" cy="325325"/>
              <a:chOff x="0" y="0"/>
              <a:chExt cx="812800" cy="887365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8736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7365">
                    <a:moveTo>
                      <a:pt x="406400" y="0"/>
                    </a:moveTo>
                    <a:cubicBezTo>
                      <a:pt x="181951" y="0"/>
                      <a:pt x="0" y="198644"/>
                      <a:pt x="0" y="443683"/>
                    </a:cubicBezTo>
                    <a:cubicBezTo>
                      <a:pt x="0" y="688722"/>
                      <a:pt x="181951" y="887365"/>
                      <a:pt x="406400" y="887365"/>
                    </a:cubicBezTo>
                    <a:cubicBezTo>
                      <a:pt x="630849" y="887365"/>
                      <a:pt x="812800" y="688722"/>
                      <a:pt x="812800" y="443683"/>
                    </a:cubicBezTo>
                    <a:cubicBezTo>
                      <a:pt x="812800" y="198644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108491" y="45199"/>
              <a:ext cx="81007" cy="215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36"/>
                </a:lnSpc>
              </a:pPr>
              <a:r>
                <a:rPr lang="en-US" sz="883">
                  <a:solidFill>
                    <a:srgbClr val="000000"/>
                  </a:solidFill>
                  <a:latin typeface="Helvetica World Bold"/>
                </a:rPr>
                <a:t>3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7602743" y="3110540"/>
            <a:ext cx="2096518" cy="303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Conference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482746" y="1692188"/>
            <a:ext cx="5028843" cy="298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4"/>
              </a:lnSpc>
            </a:pPr>
            <a:r>
              <a:rPr lang="en-US" sz="1945" spc="-38">
                <a:solidFill>
                  <a:srgbClr val="245CA6"/>
                </a:solidFill>
                <a:latin typeface="Muli Bold"/>
              </a:rPr>
              <a:t>INITIALIZE A PLANNED CONFERENCE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567463" y="2196900"/>
            <a:ext cx="2096518" cy="30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28700" y="2189616"/>
            <a:ext cx="2096518" cy="299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Admin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3340419" y="2189616"/>
            <a:ext cx="2096518" cy="299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8300000" y="2189616"/>
            <a:ext cx="2096518" cy="30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46" name="Freeform 46"/>
          <p:cNvSpPr/>
          <p:nvPr/>
        </p:nvSpPr>
        <p:spPr>
          <a:xfrm>
            <a:off x="1482746" y="4539456"/>
            <a:ext cx="3865950" cy="4482260"/>
          </a:xfrm>
          <a:custGeom>
            <a:avLst/>
            <a:gdLst/>
            <a:ahLst/>
            <a:cxnLst/>
            <a:rect l="l" t="t" r="r" b="b"/>
            <a:pathLst>
              <a:path w="3865950" h="4482260">
                <a:moveTo>
                  <a:pt x="0" y="0"/>
                </a:moveTo>
                <a:lnTo>
                  <a:pt x="3865950" y="0"/>
                </a:lnTo>
                <a:lnTo>
                  <a:pt x="3865950" y="4482260"/>
                </a:lnTo>
                <a:lnTo>
                  <a:pt x="0" y="44822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7" name="Group 47"/>
          <p:cNvGrpSpPr/>
          <p:nvPr/>
        </p:nvGrpSpPr>
        <p:grpSpPr>
          <a:xfrm>
            <a:off x="11034694" y="2131079"/>
            <a:ext cx="4891106" cy="624566"/>
            <a:chOff x="0" y="0"/>
            <a:chExt cx="5479339" cy="832755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50" name="TextBox 50"/>
            <p:cNvSpPr txBox="1"/>
            <p:nvPr/>
          </p:nvSpPr>
          <p:spPr>
            <a:xfrm>
              <a:off x="543294" y="249569"/>
              <a:ext cx="4392751" cy="343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Input Conference Plan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1034694" y="3148640"/>
            <a:ext cx="4891106" cy="624566"/>
            <a:chOff x="0" y="0"/>
            <a:chExt cx="5479339" cy="832755"/>
          </a:xfrm>
        </p:grpSpPr>
        <p:grpSp>
          <p:nvGrpSpPr>
            <p:cNvPr id="52" name="Group 52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54" name="TextBox 54"/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Configure Conference Preferences</a:t>
              </a:r>
            </a:p>
          </p:txBody>
        </p:sp>
      </p:grp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6" name="Freeform 2"/>
          <p:cNvSpPr/>
          <p:nvPr/>
        </p:nvSpPr>
        <p:spPr>
          <a:xfrm>
            <a:off x="1600200" y="2727960"/>
            <a:ext cx="769620" cy="586740"/>
          </a:xfrm>
          <a:custGeom>
            <a:avLst/>
            <a:gdLst/>
            <a:ahLst/>
            <a:cxnLst/>
            <a:rect l="l" t="t" r="r" b="b"/>
            <a:pathLst>
              <a:path w="5493245" h="4119934">
                <a:moveTo>
                  <a:pt x="0" y="0"/>
                </a:moveTo>
                <a:lnTo>
                  <a:pt x="5493246" y="0"/>
                </a:lnTo>
                <a:lnTo>
                  <a:pt x="5493246" y="4119934"/>
                </a:lnTo>
                <a:lnTo>
                  <a:pt x="0" y="4119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7" name="Group 56"/>
          <p:cNvGrpSpPr/>
          <p:nvPr/>
        </p:nvGrpSpPr>
        <p:grpSpPr>
          <a:xfrm>
            <a:off x="4038600" y="2705100"/>
            <a:ext cx="685800" cy="630382"/>
            <a:chOff x="3124200" y="1388918"/>
            <a:chExt cx="685800" cy="630382"/>
          </a:xfrm>
        </p:grpSpPr>
        <p:sp>
          <p:nvSpPr>
            <p:cNvPr id="58" name="Rectangle: Rounded Corners 57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60" name="Group 59"/>
          <p:cNvGrpSpPr/>
          <p:nvPr/>
        </p:nvGrpSpPr>
        <p:grpSpPr>
          <a:xfrm>
            <a:off x="9067800" y="2705100"/>
            <a:ext cx="685800" cy="630382"/>
            <a:chOff x="3124200" y="1388918"/>
            <a:chExt cx="685800" cy="630382"/>
          </a:xfrm>
        </p:grpSpPr>
        <p:sp>
          <p:nvSpPr>
            <p:cNvPr id="61" name="Rectangle: Rounded Corners 60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63" name="Group 13"/>
          <p:cNvGrpSpPr/>
          <p:nvPr/>
        </p:nvGrpSpPr>
        <p:grpSpPr>
          <a:xfrm>
            <a:off x="2438400" y="2714953"/>
            <a:ext cx="223491" cy="243994"/>
            <a:chOff x="0" y="0"/>
            <a:chExt cx="297988" cy="325325"/>
          </a:xfrm>
        </p:grpSpPr>
        <p:grpSp>
          <p:nvGrpSpPr>
            <p:cNvPr id="64" name="Group 14"/>
            <p:cNvGrpSpPr/>
            <p:nvPr/>
          </p:nvGrpSpPr>
          <p:grpSpPr>
            <a:xfrm>
              <a:off x="0" y="0"/>
              <a:ext cx="297988" cy="325325"/>
              <a:chOff x="0" y="0"/>
              <a:chExt cx="812800" cy="887365"/>
            </a:xfrm>
          </p:grpSpPr>
          <p:sp>
            <p:nvSpPr>
              <p:cNvPr id="66" name="Freeform 15"/>
              <p:cNvSpPr/>
              <p:nvPr/>
            </p:nvSpPr>
            <p:spPr>
              <a:xfrm>
                <a:off x="0" y="0"/>
                <a:ext cx="812800" cy="88736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7365">
                    <a:moveTo>
                      <a:pt x="406400" y="0"/>
                    </a:moveTo>
                    <a:cubicBezTo>
                      <a:pt x="181951" y="0"/>
                      <a:pt x="0" y="198644"/>
                      <a:pt x="0" y="443683"/>
                    </a:cubicBezTo>
                    <a:cubicBezTo>
                      <a:pt x="0" y="688722"/>
                      <a:pt x="181951" y="887365"/>
                      <a:pt x="406400" y="887365"/>
                    </a:cubicBezTo>
                    <a:cubicBezTo>
                      <a:pt x="630849" y="887365"/>
                      <a:pt x="812800" y="688722"/>
                      <a:pt x="812800" y="443683"/>
                    </a:cubicBezTo>
                    <a:cubicBezTo>
                      <a:pt x="812800" y="198644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67" name="TextBox 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65" name="TextBox 17"/>
            <p:cNvSpPr txBox="1"/>
            <p:nvPr/>
          </p:nvSpPr>
          <p:spPr>
            <a:xfrm>
              <a:off x="108491" y="61063"/>
              <a:ext cx="81007" cy="215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36"/>
                </a:lnSpc>
              </a:pPr>
              <a:r>
                <a:rPr lang="en-US" sz="883">
                  <a:solidFill>
                    <a:srgbClr val="000000"/>
                  </a:solidFill>
                  <a:latin typeface="Helvetica World Bold"/>
                </a:rPr>
                <a:t>1</a:t>
              </a:r>
            </a:p>
          </p:txBody>
        </p:sp>
      </p:grpSp>
      <p:sp>
        <p:nvSpPr>
          <p:cNvPr id="68" name="TextBox 41"/>
          <p:cNvSpPr txBox="1"/>
          <p:nvPr/>
        </p:nvSpPr>
        <p:spPr>
          <a:xfrm>
            <a:off x="2746493" y="2687285"/>
            <a:ext cx="2096518" cy="299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Create </a:t>
            </a:r>
          </a:p>
        </p:txBody>
      </p:sp>
      <p:sp>
        <p:nvSpPr>
          <p:cNvPr id="69" name="TextBox 46"/>
          <p:cNvSpPr txBox="1"/>
          <p:nvPr/>
        </p:nvSpPr>
        <p:spPr>
          <a:xfrm>
            <a:off x="2622606" y="3117792"/>
            <a:ext cx="1202143" cy="273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16"/>
              </a:lnSpc>
              <a:spcBef>
                <a:spcPct val="0"/>
              </a:spcBef>
            </a:pPr>
            <a:r>
              <a:rPr lang="en-US" sz="1763" spc="-35">
                <a:solidFill>
                  <a:srgbClr val="000000"/>
                </a:solidFill>
                <a:latin typeface="Helvetica World"/>
              </a:rPr>
              <a:t>Conference</a:t>
            </a:r>
          </a:p>
        </p:txBody>
      </p:sp>
      <p:sp>
        <p:nvSpPr>
          <p:cNvPr id="70" name="AutoShape 23"/>
          <p:cNvSpPr/>
          <p:nvPr/>
        </p:nvSpPr>
        <p:spPr>
          <a:xfrm>
            <a:off x="2438400" y="3057206"/>
            <a:ext cx="152400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74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75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76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511106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99371" y="529323"/>
            <a:ext cx="16074556" cy="724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12"/>
              </a:lnSpc>
            </a:pPr>
            <a:r>
              <a:rPr lang="en-US" sz="4800" spc="-100">
                <a:solidFill>
                  <a:srgbClr val="E66418"/>
                </a:solidFill>
                <a:latin typeface="Muli Bold"/>
              </a:rPr>
              <a:t>[PC Chair] Configure Conference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751136" y="4381500"/>
            <a:ext cx="10963202" cy="4307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110" b="1"/>
              <a:t>PC chairs</a:t>
            </a:r>
            <a:r>
              <a:rPr lang="en-US" sz="3110"/>
              <a:t> configure the following necessary information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110" b="1"/>
              <a:t>General Settings</a:t>
            </a:r>
            <a:endParaRPr lang="en-US" sz="3110"/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sz="3110"/>
              <a:t>Track list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sz="3110"/>
              <a:t>PC Member List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110" b="1"/>
              <a:t>Track-related Settings</a:t>
            </a:r>
            <a:endParaRPr lang="en-US" sz="3110"/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sz="3110">
                <a:solidFill>
                  <a:srgbClr val="FF0000"/>
                </a:solidFill>
              </a:rPr>
              <a:t>Activity Timeline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sz="3110"/>
              <a:t>Subject Areas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sz="3110"/>
              <a:t>Submission Preferences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sz="3110"/>
              <a:t>etc.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482746" y="2058703"/>
            <a:ext cx="8536779" cy="1928303"/>
            <a:chOff x="0" y="0"/>
            <a:chExt cx="2518707" cy="5689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18707" cy="568930"/>
            </a:xfrm>
            <a:custGeom>
              <a:avLst/>
              <a:gdLst/>
              <a:ahLst/>
              <a:cxnLst/>
              <a:rect l="l" t="t" r="r" b="b"/>
              <a:pathLst>
                <a:path w="2518707" h="568930">
                  <a:moveTo>
                    <a:pt x="0" y="0"/>
                  </a:moveTo>
                  <a:lnTo>
                    <a:pt x="2518707" y="0"/>
                  </a:lnTo>
                  <a:lnTo>
                    <a:pt x="2518707" y="568930"/>
                  </a:lnTo>
                  <a:lnTo>
                    <a:pt x="0" y="568930"/>
                  </a:lnTo>
                  <a:close/>
                </a:path>
              </a:pathLst>
            </a:custGeom>
            <a:solidFill>
              <a:srgbClr val="D2FE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883062" y="2131079"/>
            <a:ext cx="3902944" cy="1685868"/>
            <a:chOff x="0" y="0"/>
            <a:chExt cx="1027936" cy="4440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27936" cy="444015"/>
            </a:xfrm>
            <a:custGeom>
              <a:avLst/>
              <a:gdLst/>
              <a:ahLst/>
              <a:cxnLst/>
              <a:rect l="l" t="t" r="r" b="b"/>
              <a:pathLst>
                <a:path w="1027936" h="444015">
                  <a:moveTo>
                    <a:pt x="0" y="0"/>
                  </a:moveTo>
                  <a:lnTo>
                    <a:pt x="1027936" y="0"/>
                  </a:lnTo>
                  <a:lnTo>
                    <a:pt x="1027936" y="444015"/>
                  </a:lnTo>
                  <a:lnTo>
                    <a:pt x="0" y="4440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0000"/>
              </a:solidFill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>
            <a:off x="4749464" y="3052789"/>
            <a:ext cx="1133597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8" name="Freeform 18"/>
          <p:cNvSpPr/>
          <p:nvPr/>
        </p:nvSpPr>
        <p:spPr>
          <a:xfrm>
            <a:off x="5883062" y="2434561"/>
            <a:ext cx="1415056" cy="1236457"/>
          </a:xfrm>
          <a:custGeom>
            <a:avLst/>
            <a:gdLst/>
            <a:ahLst/>
            <a:cxnLst/>
            <a:rect l="l" t="t" r="r" b="b"/>
            <a:pathLst>
              <a:path w="1415056" h="1236457">
                <a:moveTo>
                  <a:pt x="0" y="0"/>
                </a:moveTo>
                <a:lnTo>
                  <a:pt x="1415056" y="0"/>
                </a:lnTo>
                <a:lnTo>
                  <a:pt x="1415056" y="1236457"/>
                </a:lnTo>
                <a:lnTo>
                  <a:pt x="0" y="123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388678" y="2646928"/>
            <a:ext cx="2096518" cy="30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Notify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4818854" y="2707077"/>
            <a:ext cx="223491" cy="243994"/>
            <a:chOff x="0" y="0"/>
            <a:chExt cx="297988" cy="325325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297988" cy="325325"/>
              <a:chOff x="0" y="0"/>
              <a:chExt cx="812800" cy="88736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8736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7365">
                    <a:moveTo>
                      <a:pt x="406400" y="0"/>
                    </a:moveTo>
                    <a:cubicBezTo>
                      <a:pt x="181951" y="0"/>
                      <a:pt x="0" y="198644"/>
                      <a:pt x="0" y="443683"/>
                    </a:cubicBezTo>
                    <a:cubicBezTo>
                      <a:pt x="0" y="688722"/>
                      <a:pt x="181951" y="887365"/>
                      <a:pt x="406400" y="887365"/>
                    </a:cubicBezTo>
                    <a:cubicBezTo>
                      <a:pt x="630849" y="887365"/>
                      <a:pt x="812800" y="688722"/>
                      <a:pt x="812800" y="443683"/>
                    </a:cubicBezTo>
                    <a:cubicBezTo>
                      <a:pt x="812800" y="198644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108491" y="45199"/>
              <a:ext cx="81007" cy="215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36"/>
                </a:lnSpc>
              </a:pPr>
              <a:r>
                <a:rPr lang="en-US" sz="883">
                  <a:solidFill>
                    <a:srgbClr val="000000"/>
                  </a:solidFill>
                  <a:latin typeface="Helvetica World Bold"/>
                </a:rPr>
                <a:t>2</a:t>
              </a:r>
            </a:p>
          </p:txBody>
        </p:sp>
      </p:grpSp>
      <p:sp>
        <p:nvSpPr>
          <p:cNvPr id="25" name="AutoShape 25"/>
          <p:cNvSpPr/>
          <p:nvPr/>
        </p:nvSpPr>
        <p:spPr>
          <a:xfrm>
            <a:off x="7298118" y="3052789"/>
            <a:ext cx="1689356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6" name="TextBox 26"/>
          <p:cNvSpPr txBox="1"/>
          <p:nvPr/>
        </p:nvSpPr>
        <p:spPr>
          <a:xfrm>
            <a:off x="7689487" y="2639643"/>
            <a:ext cx="2096518" cy="303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Configure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7314117" y="2699793"/>
            <a:ext cx="223491" cy="243994"/>
            <a:chOff x="0" y="0"/>
            <a:chExt cx="297988" cy="325325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297988" cy="325325"/>
              <a:chOff x="0" y="0"/>
              <a:chExt cx="812800" cy="887365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8736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7365">
                    <a:moveTo>
                      <a:pt x="406400" y="0"/>
                    </a:moveTo>
                    <a:cubicBezTo>
                      <a:pt x="181951" y="0"/>
                      <a:pt x="0" y="198644"/>
                      <a:pt x="0" y="443683"/>
                    </a:cubicBezTo>
                    <a:cubicBezTo>
                      <a:pt x="0" y="688722"/>
                      <a:pt x="181951" y="887365"/>
                      <a:pt x="406400" y="887365"/>
                    </a:cubicBezTo>
                    <a:cubicBezTo>
                      <a:pt x="630849" y="887365"/>
                      <a:pt x="812800" y="688722"/>
                      <a:pt x="812800" y="443683"/>
                    </a:cubicBezTo>
                    <a:cubicBezTo>
                      <a:pt x="812800" y="198644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108491" y="45199"/>
              <a:ext cx="81007" cy="215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36"/>
                </a:lnSpc>
              </a:pPr>
              <a:r>
                <a:rPr lang="en-US" sz="883">
                  <a:solidFill>
                    <a:srgbClr val="000000"/>
                  </a:solidFill>
                  <a:latin typeface="Helvetica World Bold"/>
                </a:rPr>
                <a:t>3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7602743" y="3110540"/>
            <a:ext cx="2096518" cy="303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Conference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482746" y="1692188"/>
            <a:ext cx="5028843" cy="298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4"/>
              </a:lnSpc>
            </a:pPr>
            <a:r>
              <a:rPr lang="en-US" sz="1945" spc="-38">
                <a:solidFill>
                  <a:srgbClr val="245CA6"/>
                </a:solidFill>
                <a:latin typeface="Muli Bold"/>
              </a:rPr>
              <a:t>INITIALIZE A PLANNED CONFERENCE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567463" y="2196900"/>
            <a:ext cx="2096518" cy="30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28700" y="2189616"/>
            <a:ext cx="2096518" cy="299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Admin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3340419" y="2189616"/>
            <a:ext cx="2096518" cy="299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8300000" y="2189616"/>
            <a:ext cx="2096518" cy="30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46" name="Freeform 46"/>
          <p:cNvSpPr/>
          <p:nvPr/>
        </p:nvSpPr>
        <p:spPr>
          <a:xfrm>
            <a:off x="1482746" y="4539456"/>
            <a:ext cx="3865950" cy="4482260"/>
          </a:xfrm>
          <a:custGeom>
            <a:avLst/>
            <a:gdLst/>
            <a:ahLst/>
            <a:cxnLst/>
            <a:rect l="l" t="t" r="r" b="b"/>
            <a:pathLst>
              <a:path w="3865950" h="4482260">
                <a:moveTo>
                  <a:pt x="0" y="0"/>
                </a:moveTo>
                <a:lnTo>
                  <a:pt x="3865950" y="0"/>
                </a:lnTo>
                <a:lnTo>
                  <a:pt x="3865950" y="4482260"/>
                </a:lnTo>
                <a:lnTo>
                  <a:pt x="0" y="44822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7" name="Group 47"/>
          <p:cNvGrpSpPr/>
          <p:nvPr/>
        </p:nvGrpSpPr>
        <p:grpSpPr>
          <a:xfrm>
            <a:off x="11034694" y="2131079"/>
            <a:ext cx="4891106" cy="624566"/>
            <a:chOff x="0" y="0"/>
            <a:chExt cx="5479339" cy="832755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50" name="TextBox 50"/>
            <p:cNvSpPr txBox="1"/>
            <p:nvPr/>
          </p:nvSpPr>
          <p:spPr>
            <a:xfrm>
              <a:off x="543294" y="249569"/>
              <a:ext cx="4392751" cy="343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Input Conference Plan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1034694" y="3148640"/>
            <a:ext cx="4891106" cy="624566"/>
            <a:chOff x="0" y="0"/>
            <a:chExt cx="5479339" cy="832755"/>
          </a:xfrm>
        </p:grpSpPr>
        <p:grpSp>
          <p:nvGrpSpPr>
            <p:cNvPr id="52" name="Group 52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54" name="TextBox 54"/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Configure Conference Preferences</a:t>
              </a:r>
            </a:p>
          </p:txBody>
        </p:sp>
      </p:grp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6" name="Freeform 2"/>
          <p:cNvSpPr/>
          <p:nvPr/>
        </p:nvSpPr>
        <p:spPr>
          <a:xfrm>
            <a:off x="1600200" y="2727960"/>
            <a:ext cx="769620" cy="586740"/>
          </a:xfrm>
          <a:custGeom>
            <a:avLst/>
            <a:gdLst/>
            <a:ahLst/>
            <a:cxnLst/>
            <a:rect l="l" t="t" r="r" b="b"/>
            <a:pathLst>
              <a:path w="5493245" h="4119934">
                <a:moveTo>
                  <a:pt x="0" y="0"/>
                </a:moveTo>
                <a:lnTo>
                  <a:pt x="5493246" y="0"/>
                </a:lnTo>
                <a:lnTo>
                  <a:pt x="5493246" y="4119934"/>
                </a:lnTo>
                <a:lnTo>
                  <a:pt x="0" y="4119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7" name="Group 56"/>
          <p:cNvGrpSpPr/>
          <p:nvPr/>
        </p:nvGrpSpPr>
        <p:grpSpPr>
          <a:xfrm>
            <a:off x="4038600" y="2705100"/>
            <a:ext cx="685800" cy="630382"/>
            <a:chOff x="3124200" y="1388918"/>
            <a:chExt cx="685800" cy="630382"/>
          </a:xfrm>
        </p:grpSpPr>
        <p:sp>
          <p:nvSpPr>
            <p:cNvPr id="58" name="Rectangle: Rounded Corners 57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60" name="Group 59"/>
          <p:cNvGrpSpPr/>
          <p:nvPr/>
        </p:nvGrpSpPr>
        <p:grpSpPr>
          <a:xfrm>
            <a:off x="9067800" y="2705100"/>
            <a:ext cx="685800" cy="630382"/>
            <a:chOff x="3124200" y="1388918"/>
            <a:chExt cx="685800" cy="630382"/>
          </a:xfrm>
        </p:grpSpPr>
        <p:sp>
          <p:nvSpPr>
            <p:cNvPr id="61" name="Rectangle: Rounded Corners 60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63" name="Group 13"/>
          <p:cNvGrpSpPr/>
          <p:nvPr/>
        </p:nvGrpSpPr>
        <p:grpSpPr>
          <a:xfrm>
            <a:off x="2438400" y="2714953"/>
            <a:ext cx="223491" cy="243994"/>
            <a:chOff x="0" y="0"/>
            <a:chExt cx="297988" cy="325325"/>
          </a:xfrm>
        </p:grpSpPr>
        <p:grpSp>
          <p:nvGrpSpPr>
            <p:cNvPr id="64" name="Group 14"/>
            <p:cNvGrpSpPr/>
            <p:nvPr/>
          </p:nvGrpSpPr>
          <p:grpSpPr>
            <a:xfrm>
              <a:off x="0" y="0"/>
              <a:ext cx="297988" cy="325325"/>
              <a:chOff x="0" y="0"/>
              <a:chExt cx="812800" cy="887365"/>
            </a:xfrm>
          </p:grpSpPr>
          <p:sp>
            <p:nvSpPr>
              <p:cNvPr id="66" name="Freeform 15"/>
              <p:cNvSpPr/>
              <p:nvPr/>
            </p:nvSpPr>
            <p:spPr>
              <a:xfrm>
                <a:off x="0" y="0"/>
                <a:ext cx="812800" cy="88736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7365">
                    <a:moveTo>
                      <a:pt x="406400" y="0"/>
                    </a:moveTo>
                    <a:cubicBezTo>
                      <a:pt x="181951" y="0"/>
                      <a:pt x="0" y="198644"/>
                      <a:pt x="0" y="443683"/>
                    </a:cubicBezTo>
                    <a:cubicBezTo>
                      <a:pt x="0" y="688722"/>
                      <a:pt x="181951" y="887365"/>
                      <a:pt x="406400" y="887365"/>
                    </a:cubicBezTo>
                    <a:cubicBezTo>
                      <a:pt x="630849" y="887365"/>
                      <a:pt x="812800" y="688722"/>
                      <a:pt x="812800" y="443683"/>
                    </a:cubicBezTo>
                    <a:cubicBezTo>
                      <a:pt x="812800" y="198644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67" name="TextBox 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65" name="TextBox 17"/>
            <p:cNvSpPr txBox="1"/>
            <p:nvPr/>
          </p:nvSpPr>
          <p:spPr>
            <a:xfrm>
              <a:off x="108491" y="61063"/>
              <a:ext cx="81007" cy="215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36"/>
                </a:lnSpc>
              </a:pPr>
              <a:r>
                <a:rPr lang="en-US" sz="883">
                  <a:solidFill>
                    <a:srgbClr val="000000"/>
                  </a:solidFill>
                  <a:latin typeface="Helvetica World Bold"/>
                </a:rPr>
                <a:t>1</a:t>
              </a:r>
            </a:p>
          </p:txBody>
        </p:sp>
      </p:grpSp>
      <p:sp>
        <p:nvSpPr>
          <p:cNvPr id="68" name="TextBox 41"/>
          <p:cNvSpPr txBox="1"/>
          <p:nvPr/>
        </p:nvSpPr>
        <p:spPr>
          <a:xfrm>
            <a:off x="2746493" y="2687285"/>
            <a:ext cx="2096518" cy="299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Helvetica World"/>
              </a:rPr>
              <a:t>Create </a:t>
            </a:r>
          </a:p>
        </p:txBody>
      </p:sp>
      <p:sp>
        <p:nvSpPr>
          <p:cNvPr id="69" name="TextBox 46"/>
          <p:cNvSpPr txBox="1"/>
          <p:nvPr/>
        </p:nvSpPr>
        <p:spPr>
          <a:xfrm>
            <a:off x="2622606" y="3117792"/>
            <a:ext cx="1202143" cy="273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16"/>
              </a:lnSpc>
              <a:spcBef>
                <a:spcPct val="0"/>
              </a:spcBef>
            </a:pPr>
            <a:r>
              <a:rPr lang="en-US" sz="1763" spc="-35">
                <a:solidFill>
                  <a:srgbClr val="000000"/>
                </a:solidFill>
                <a:latin typeface="Helvetica World"/>
              </a:rPr>
              <a:t>Conference</a:t>
            </a:r>
          </a:p>
        </p:txBody>
      </p:sp>
      <p:sp>
        <p:nvSpPr>
          <p:cNvPr id="70" name="AutoShape 23"/>
          <p:cNvSpPr/>
          <p:nvPr/>
        </p:nvSpPr>
        <p:spPr>
          <a:xfrm>
            <a:off x="2438400" y="3057206"/>
            <a:ext cx="152400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74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75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76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64375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20880" y="5213566"/>
            <a:ext cx="2460912" cy="311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0"/>
              </a:lnSpc>
            </a:pPr>
            <a:r>
              <a:rPr lang="en-US" sz="1623" spc="-32">
                <a:solidFill>
                  <a:srgbClr val="FFFFFF"/>
                </a:solidFill>
                <a:latin typeface="Muli Bold"/>
              </a:rPr>
              <a:t>CREATE CONFERENCE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57200" y="1257300"/>
            <a:ext cx="14554200" cy="1057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9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The </a:t>
            </a:r>
            <a:r>
              <a:rPr lang="en-US" sz="2290" b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Activity Timeline</a:t>
            </a:r>
            <a:r>
              <a:rPr lang="en-US" sz="229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 serves as a </a:t>
            </a:r>
            <a:r>
              <a:rPr lang="en-US" sz="2290" b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chronological schedule</a:t>
            </a:r>
            <a:r>
              <a:rPr lang="en-US" sz="229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, marking the start or finish of phases within a track.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9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Within each phase of a track, there are several </a:t>
            </a:r>
            <a:r>
              <a:rPr lang="en-US" sz="2290" b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tasks</a:t>
            </a:r>
            <a:r>
              <a:rPr lang="en-US" sz="229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 that must be </a:t>
            </a:r>
            <a:r>
              <a:rPr lang="en-US" sz="2290" b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accomplished by</a:t>
            </a:r>
            <a:r>
              <a:rPr lang="en-US" sz="229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 the </a:t>
            </a:r>
            <a:r>
              <a:rPr lang="en-US" sz="2290" b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corresponding deadline</a:t>
            </a:r>
            <a:r>
              <a:rPr lang="en-US" sz="229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7200" y="447675"/>
            <a:ext cx="12927044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spc="-100">
                <a:solidFill>
                  <a:srgbClr val="E66418"/>
                </a:solidFill>
                <a:latin typeface="Muli Bold"/>
              </a:rPr>
              <a:t>Activity Timeline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330540"/>
              </p:ext>
            </p:extLst>
          </p:nvPr>
        </p:nvGraphicFramePr>
        <p:xfrm>
          <a:off x="609600" y="2441185"/>
          <a:ext cx="13563600" cy="6705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9800">
                  <a:extLst>
                    <a:ext uri="{9D8B030D-6E8A-4147-A177-3AD203B41FA5}">
                      <a16:colId xmlns:a16="http://schemas.microsoft.com/office/drawing/2014/main" val="1610226076"/>
                    </a:ext>
                  </a:extLst>
                </a:gridCol>
                <a:gridCol w="7543800">
                  <a:extLst>
                    <a:ext uri="{9D8B030D-6E8A-4147-A177-3AD203B41FA5}">
                      <a16:colId xmlns:a16="http://schemas.microsoft.com/office/drawing/2014/main" val="45965915"/>
                    </a:ext>
                  </a:extLst>
                </a:gridCol>
              </a:tblGrid>
              <a:tr h="745067">
                <a:tc>
                  <a:txBody>
                    <a:bodyPr/>
                    <a:lstStyle/>
                    <a:p>
                      <a:r>
                        <a:rPr lang="en-US" sz="2800" b="1"/>
                        <a:t>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Deadline</a:t>
                      </a:r>
                      <a:r>
                        <a:rPr lang="en-US" sz="2800" baseline="0"/>
                        <a:t> Name</a:t>
                      </a:r>
                      <a:endParaRPr lang="en-US" sz="2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0774915"/>
                  </a:ext>
                </a:extLst>
              </a:tr>
              <a:tr h="745067">
                <a:tc>
                  <a:txBody>
                    <a:bodyPr/>
                    <a:lstStyle/>
                    <a:p>
                      <a:r>
                        <a:rPr lang="en-US" sz="2800"/>
                        <a:t>Calling for Papers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Call For Papers Deadline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9722674"/>
                  </a:ext>
                </a:extLst>
              </a:tr>
              <a:tr h="745067">
                <a:tc>
                  <a:txBody>
                    <a:bodyPr/>
                    <a:lstStyle/>
                    <a:p>
                      <a:r>
                        <a:rPr lang="en-US" sz="2800"/>
                        <a:t>Open</a:t>
                      </a:r>
                      <a:r>
                        <a:rPr lang="en-US" sz="2800" baseline="0"/>
                        <a:t> for Submission</a:t>
                      </a:r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Submission Deadline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7075493"/>
                  </a:ext>
                </a:extLst>
              </a:tr>
              <a:tr h="745067">
                <a:tc>
                  <a:txBody>
                    <a:bodyPr/>
                    <a:lstStyle/>
                    <a:p>
                      <a:r>
                        <a:rPr lang="en-US" sz="2800"/>
                        <a:t>Open for Submission Edit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Submission Edits Deadline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1306219"/>
                  </a:ext>
                </a:extLst>
              </a:tr>
              <a:tr h="74506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 i="0" u="none" strike="noStrike" noProof="0">
                          <a:latin typeface="Calibri"/>
                        </a:rPr>
                        <a:t>Preliminary Assessment Deadline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noProof="0">
                          <a:latin typeface="Calibri"/>
                        </a:rPr>
                        <a:t>Preliminary Assessment Deadline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1344995"/>
                  </a:ext>
                </a:extLst>
              </a:tr>
              <a:tr h="745067">
                <a:tc>
                  <a:txBody>
                    <a:bodyPr/>
                    <a:lstStyle/>
                    <a:p>
                      <a:r>
                        <a:rPr lang="en-US" sz="2800"/>
                        <a:t>Awaiting Submission Review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Review Submission Deadline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1142033"/>
                  </a:ext>
                </a:extLst>
              </a:tr>
              <a:tr h="745067">
                <a:tc>
                  <a:txBody>
                    <a:bodyPr/>
                    <a:lstStyle/>
                    <a:p>
                      <a:r>
                        <a:rPr lang="en-US" sz="2800"/>
                        <a:t>Last Decision-Making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Last Decision-Making</a:t>
                      </a:r>
                      <a:r>
                        <a:rPr lang="en-US" sz="2800" baseline="0"/>
                        <a:t> Deadline</a:t>
                      </a:r>
                      <a:endParaRPr lang="en-US" sz="2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3905423"/>
                  </a:ext>
                </a:extLst>
              </a:tr>
              <a:tr h="745067">
                <a:tc>
                  <a:txBody>
                    <a:bodyPr/>
                    <a:lstStyle/>
                    <a:p>
                      <a:r>
                        <a:rPr lang="en-US" sz="2800"/>
                        <a:t>Open for Camera Ready</a:t>
                      </a:r>
                      <a:r>
                        <a:rPr lang="en-US" sz="2800" baseline="0"/>
                        <a:t> Submission</a:t>
                      </a:r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Camera Ready Submission Deadline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044215"/>
                  </a:ext>
                </a:extLst>
              </a:tr>
              <a:tr h="745067">
                <a:tc>
                  <a:txBody>
                    <a:bodyPr/>
                    <a:lstStyle/>
                    <a:p>
                      <a:r>
                        <a:rPr lang="en-US" sz="2800"/>
                        <a:t>Open for Presentation</a:t>
                      </a:r>
                      <a:r>
                        <a:rPr lang="en-US" sz="2800" baseline="0"/>
                        <a:t> Submission</a:t>
                      </a:r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Presentation</a:t>
                      </a:r>
                      <a:r>
                        <a:rPr lang="en-US" sz="2800" baseline="0"/>
                        <a:t> Submission Deadline</a:t>
                      </a:r>
                      <a:endParaRPr lang="en-US" sz="2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8939238"/>
                  </a:ext>
                </a:extLst>
              </a:tr>
            </a:tbl>
          </a:graphicData>
        </a:graphic>
      </p:graphicFrame>
      <p:grpSp>
        <p:nvGrpSpPr>
          <p:cNvPr id="11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12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13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3"/>
          <p:cNvSpPr/>
          <p:nvPr/>
        </p:nvSpPr>
        <p:spPr>
          <a:xfrm rot="6266752">
            <a:off x="9344016" y="6353381"/>
            <a:ext cx="19564367" cy="18023378"/>
          </a:xfrm>
          <a:custGeom>
            <a:avLst/>
            <a:gdLst/>
            <a:ahLst/>
            <a:cxnLst/>
            <a:rect l="l" t="t" r="r" b="b"/>
            <a:pathLst>
              <a:path w="6417310" h="5911850">
                <a:moveTo>
                  <a:pt x="1215390" y="402590"/>
                </a:moveTo>
                <a:lnTo>
                  <a:pt x="177800" y="2192020"/>
                </a:lnTo>
                <a:cubicBezTo>
                  <a:pt x="0" y="2498090"/>
                  <a:pt x="43180" y="2884170"/>
                  <a:pt x="283210" y="3144520"/>
                </a:cubicBezTo>
                <a:lnTo>
                  <a:pt x="2594610" y="5651500"/>
                </a:lnTo>
                <a:cubicBezTo>
                  <a:pt x="2747010" y="5817870"/>
                  <a:pt x="2962910" y="5911850"/>
                  <a:pt x="3187700" y="5911850"/>
                </a:cubicBezTo>
                <a:lnTo>
                  <a:pt x="5609590" y="5911850"/>
                </a:lnTo>
                <a:cubicBezTo>
                  <a:pt x="6055360" y="5911850"/>
                  <a:pt x="6417310" y="5549900"/>
                  <a:pt x="6417310" y="5104130"/>
                </a:cubicBezTo>
                <a:lnTo>
                  <a:pt x="6417310" y="1891030"/>
                </a:lnTo>
                <a:cubicBezTo>
                  <a:pt x="6417310" y="1724660"/>
                  <a:pt x="6366510" y="1562100"/>
                  <a:pt x="6269990" y="1426210"/>
                </a:cubicBezTo>
                <a:lnTo>
                  <a:pt x="5507990" y="342900"/>
                </a:lnTo>
                <a:cubicBezTo>
                  <a:pt x="5356860" y="128270"/>
                  <a:pt x="5110480" y="0"/>
                  <a:pt x="4847590" y="0"/>
                </a:cubicBezTo>
                <a:lnTo>
                  <a:pt x="1913890" y="0"/>
                </a:lnTo>
                <a:cubicBezTo>
                  <a:pt x="1625600" y="0"/>
                  <a:pt x="1358900" y="153670"/>
                  <a:pt x="1215390" y="402590"/>
                </a:cubicBezTo>
                <a:close/>
              </a:path>
            </a:pathLst>
          </a:custGeom>
          <a:solidFill>
            <a:srgbClr val="EDF1F2"/>
          </a:solidFill>
          <a:ln w="12700">
            <a:solidFill>
              <a:schemeClr val="bg1"/>
            </a:solidFill>
          </a:ln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5131943" y="-2533272"/>
            <a:ext cx="6312114" cy="5876578"/>
            <a:chOff x="0" y="0"/>
            <a:chExt cx="6350000" cy="5911850"/>
          </a:xfrm>
        </p:grpSpPr>
        <p:sp>
          <p:nvSpPr>
            <p:cNvPr id="4" name="Freeform 4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1"/>
              </a:solidFill>
            </a:ln>
          </p:spPr>
        </p:sp>
      </p:grpSp>
      <p:grpSp>
        <p:nvGrpSpPr>
          <p:cNvPr id="38" name="Group 37"/>
          <p:cNvGrpSpPr/>
          <p:nvPr/>
        </p:nvGrpSpPr>
        <p:grpSpPr>
          <a:xfrm>
            <a:off x="-1041472" y="1927254"/>
            <a:ext cx="7262553" cy="1138753"/>
            <a:chOff x="-1055326" y="1580895"/>
            <a:chExt cx="7262553" cy="1138753"/>
          </a:xfrm>
        </p:grpSpPr>
        <p:sp>
          <p:nvSpPr>
            <p:cNvPr id="33" name="Rectangle 32"/>
            <p:cNvSpPr/>
            <p:nvPr/>
          </p:nvSpPr>
          <p:spPr>
            <a:xfrm>
              <a:off x="1108364" y="2018607"/>
              <a:ext cx="2992581" cy="70104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1055326" y="1580895"/>
              <a:ext cx="7262553" cy="10721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999"/>
                </a:lnSpc>
              </a:pPr>
              <a:r>
                <a:rPr lang="en-US" sz="3600" spc="-299">
                  <a:solidFill>
                    <a:schemeClr val="bg1"/>
                  </a:solidFill>
                  <a:latin typeface="Muli Ultra-Bold"/>
                </a:rPr>
                <a:t>AGENDA</a:t>
              </a:r>
              <a:endParaRPr lang="en-US" sz="8000" spc="-299">
                <a:solidFill>
                  <a:schemeClr val="bg1"/>
                </a:solidFill>
                <a:latin typeface="Muli Ultra-Bold"/>
              </a:endParaRPr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 rot="-10800000">
            <a:off x="-3156057" y="6984227"/>
            <a:ext cx="6312114" cy="5876578"/>
            <a:chOff x="0" y="0"/>
            <a:chExt cx="6350000" cy="5911850"/>
          </a:xfrm>
        </p:grpSpPr>
        <p:sp>
          <p:nvSpPr>
            <p:cNvPr id="8" name="Freeform 8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1"/>
              </a:solidFill>
            </a:ln>
          </p:spPr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6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2" name="Group 1"/>
          <p:cNvGrpSpPr/>
          <p:nvPr/>
        </p:nvGrpSpPr>
        <p:grpSpPr>
          <a:xfrm>
            <a:off x="3514854" y="6734165"/>
            <a:ext cx="3114543" cy="2194236"/>
            <a:chOff x="2697437" y="4484952"/>
            <a:chExt cx="3114543" cy="2194236"/>
          </a:xfrm>
        </p:grpSpPr>
        <p:sp>
          <p:nvSpPr>
            <p:cNvPr id="11" name="Google Shape;277;p36"/>
            <p:cNvSpPr/>
            <p:nvPr/>
          </p:nvSpPr>
          <p:spPr>
            <a:xfrm>
              <a:off x="3527026" y="4484952"/>
              <a:ext cx="1351211" cy="1345107"/>
            </a:xfrm>
            <a:prstGeom prst="ellipse">
              <a:avLst/>
            </a:prstGeom>
            <a:noFill/>
            <a:ln w="57150" cap="flat" cmpd="sng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79;p36"/>
            <p:cNvSpPr txBox="1">
              <a:spLocks/>
            </p:cNvSpPr>
            <p:nvPr/>
          </p:nvSpPr>
          <p:spPr>
            <a:xfrm>
              <a:off x="3496678" y="4739221"/>
              <a:ext cx="1414757" cy="858016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" b="1">
                  <a:solidFill>
                    <a:schemeClr val="accent6">
                      <a:lumMod val="50000"/>
                    </a:schemeClr>
                  </a:solidFill>
                  <a:latin typeface="Montserrat" panose="00000500000000000000" pitchFamily="2" charset="0"/>
                </a:rPr>
                <a:t>01</a:t>
              </a:r>
            </a:p>
          </p:txBody>
        </p:sp>
        <p:sp>
          <p:nvSpPr>
            <p:cNvPr id="17" name="Google Shape;285;p36"/>
            <p:cNvSpPr txBox="1">
              <a:spLocks/>
            </p:cNvSpPr>
            <p:nvPr/>
          </p:nvSpPr>
          <p:spPr>
            <a:xfrm>
              <a:off x="2697437" y="5938188"/>
              <a:ext cx="3114543" cy="7410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en-US" b="1">
                  <a:solidFill>
                    <a:schemeClr val="accent6">
                      <a:lumMod val="50000"/>
                    </a:schemeClr>
                  </a:solidFill>
                  <a:latin typeface="Montserrat" panose="00000500000000000000" pitchFamily="2" charset="0"/>
                </a:rPr>
                <a:t>Introduction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451854" y="6734165"/>
            <a:ext cx="3114543" cy="2194236"/>
            <a:chOff x="6634437" y="4510352"/>
            <a:chExt cx="3114543" cy="2194236"/>
          </a:xfrm>
        </p:grpSpPr>
        <p:sp>
          <p:nvSpPr>
            <p:cNvPr id="18" name="Google Shape;277;p36"/>
            <p:cNvSpPr/>
            <p:nvPr/>
          </p:nvSpPr>
          <p:spPr>
            <a:xfrm>
              <a:off x="7464026" y="4510352"/>
              <a:ext cx="1351211" cy="1345107"/>
            </a:xfrm>
            <a:prstGeom prst="ellipse">
              <a:avLst/>
            </a:prstGeom>
            <a:noFill/>
            <a:ln w="57150" cap="flat" cmpd="sng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79;p36"/>
            <p:cNvSpPr txBox="1">
              <a:spLocks/>
            </p:cNvSpPr>
            <p:nvPr/>
          </p:nvSpPr>
          <p:spPr>
            <a:xfrm>
              <a:off x="7433678" y="4764621"/>
              <a:ext cx="1414757" cy="858016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" b="1">
                  <a:solidFill>
                    <a:schemeClr val="accent6">
                      <a:lumMod val="50000"/>
                    </a:schemeClr>
                  </a:solidFill>
                  <a:latin typeface="Montserrat" panose="00000500000000000000" pitchFamily="2" charset="0"/>
                </a:rPr>
                <a:t>02</a:t>
              </a:r>
            </a:p>
          </p:txBody>
        </p:sp>
        <p:sp>
          <p:nvSpPr>
            <p:cNvPr id="20" name="Google Shape;285;p36"/>
            <p:cNvSpPr txBox="1">
              <a:spLocks/>
            </p:cNvSpPr>
            <p:nvPr/>
          </p:nvSpPr>
          <p:spPr>
            <a:xfrm>
              <a:off x="6634437" y="5963588"/>
              <a:ext cx="3114543" cy="7410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en-US" b="1">
                  <a:solidFill>
                    <a:schemeClr val="accent6">
                      <a:lumMod val="50000"/>
                    </a:schemeClr>
                  </a:solidFill>
                  <a:latin typeface="Montserrat" panose="00000500000000000000" pitchFamily="2" charset="0"/>
                </a:rPr>
                <a:t>Main Flows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1388854" y="6734165"/>
            <a:ext cx="3114543" cy="2194236"/>
            <a:chOff x="10571437" y="4535752"/>
            <a:chExt cx="3114543" cy="2194236"/>
          </a:xfrm>
        </p:grpSpPr>
        <p:sp>
          <p:nvSpPr>
            <p:cNvPr id="21" name="Google Shape;277;p36"/>
            <p:cNvSpPr/>
            <p:nvPr/>
          </p:nvSpPr>
          <p:spPr>
            <a:xfrm>
              <a:off x="11401026" y="4535752"/>
              <a:ext cx="1351211" cy="1345107"/>
            </a:xfrm>
            <a:prstGeom prst="ellipse">
              <a:avLst/>
            </a:prstGeom>
            <a:noFill/>
            <a:ln w="57150" cap="flat" cmpd="sng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9;p36"/>
            <p:cNvSpPr txBox="1">
              <a:spLocks/>
            </p:cNvSpPr>
            <p:nvPr/>
          </p:nvSpPr>
          <p:spPr>
            <a:xfrm>
              <a:off x="11370678" y="4803876"/>
              <a:ext cx="1414757" cy="858016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" b="1">
                  <a:solidFill>
                    <a:schemeClr val="accent6">
                      <a:lumMod val="50000"/>
                    </a:schemeClr>
                  </a:solidFill>
                  <a:latin typeface="Montserrat" panose="00000500000000000000" pitchFamily="2" charset="0"/>
                </a:rPr>
                <a:t>03</a:t>
              </a:r>
            </a:p>
          </p:txBody>
        </p:sp>
        <p:sp>
          <p:nvSpPr>
            <p:cNvPr id="23" name="Google Shape;285;p36"/>
            <p:cNvSpPr txBox="1">
              <a:spLocks/>
            </p:cNvSpPr>
            <p:nvPr/>
          </p:nvSpPr>
          <p:spPr>
            <a:xfrm>
              <a:off x="10571437" y="5988988"/>
              <a:ext cx="3114543" cy="7410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en-US" b="1">
                  <a:solidFill>
                    <a:schemeClr val="accent6">
                      <a:lumMod val="50000"/>
                    </a:schemeClr>
                  </a:solidFill>
                  <a:latin typeface="Montserrat" panose="00000500000000000000" pitchFamily="2" charset="0"/>
                </a:rPr>
                <a:t>Outcome</a:t>
              </a:r>
            </a:p>
          </p:txBody>
        </p:sp>
      </p:grpSp>
      <p:sp>
        <p:nvSpPr>
          <p:cNvPr id="36" name="TextBox 10"/>
          <p:cNvSpPr txBox="1"/>
          <p:nvPr/>
        </p:nvSpPr>
        <p:spPr>
          <a:xfrm>
            <a:off x="1028700" y="3429834"/>
            <a:ext cx="12036836" cy="2232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00"/>
              </a:lnSpc>
            </a:pPr>
            <a:r>
              <a:rPr lang="en-US" sz="6500" spc="-130">
                <a:solidFill>
                  <a:srgbClr val="E66418"/>
                </a:solidFill>
                <a:latin typeface="Muli Ultra-Bold"/>
              </a:rPr>
              <a:t>SCIENCE RESEARCH ACTIVITY SUPPORT SYSTEM</a:t>
            </a:r>
          </a:p>
        </p:txBody>
      </p:sp>
      <p:sp>
        <p:nvSpPr>
          <p:cNvPr id="28" name="Freeform 3"/>
          <p:cNvSpPr/>
          <p:nvPr/>
        </p:nvSpPr>
        <p:spPr>
          <a:xfrm rot="5216201">
            <a:off x="-14618834" y="-16364050"/>
            <a:ext cx="19564367" cy="18023378"/>
          </a:xfrm>
          <a:custGeom>
            <a:avLst/>
            <a:gdLst/>
            <a:ahLst/>
            <a:cxnLst/>
            <a:rect l="l" t="t" r="r" b="b"/>
            <a:pathLst>
              <a:path w="6417310" h="5911850">
                <a:moveTo>
                  <a:pt x="1215390" y="402590"/>
                </a:moveTo>
                <a:lnTo>
                  <a:pt x="177800" y="2192020"/>
                </a:lnTo>
                <a:cubicBezTo>
                  <a:pt x="0" y="2498090"/>
                  <a:pt x="43180" y="2884170"/>
                  <a:pt x="283210" y="3144520"/>
                </a:cubicBezTo>
                <a:lnTo>
                  <a:pt x="2594610" y="5651500"/>
                </a:lnTo>
                <a:cubicBezTo>
                  <a:pt x="2747010" y="5817870"/>
                  <a:pt x="2962910" y="5911850"/>
                  <a:pt x="3187700" y="5911850"/>
                </a:cubicBezTo>
                <a:lnTo>
                  <a:pt x="5609590" y="5911850"/>
                </a:lnTo>
                <a:cubicBezTo>
                  <a:pt x="6055360" y="5911850"/>
                  <a:pt x="6417310" y="5549900"/>
                  <a:pt x="6417310" y="5104130"/>
                </a:cubicBezTo>
                <a:lnTo>
                  <a:pt x="6417310" y="1891030"/>
                </a:lnTo>
                <a:cubicBezTo>
                  <a:pt x="6417310" y="1724660"/>
                  <a:pt x="6366510" y="1562100"/>
                  <a:pt x="6269990" y="1426210"/>
                </a:cubicBezTo>
                <a:lnTo>
                  <a:pt x="5507990" y="342900"/>
                </a:lnTo>
                <a:cubicBezTo>
                  <a:pt x="5356860" y="128270"/>
                  <a:pt x="5110480" y="0"/>
                  <a:pt x="4847590" y="0"/>
                </a:cubicBezTo>
                <a:lnTo>
                  <a:pt x="1913890" y="0"/>
                </a:lnTo>
                <a:cubicBezTo>
                  <a:pt x="1625600" y="0"/>
                  <a:pt x="1358900" y="153670"/>
                  <a:pt x="1215390" y="402590"/>
                </a:cubicBezTo>
                <a:close/>
              </a:path>
            </a:pathLst>
          </a:custGeom>
          <a:solidFill>
            <a:srgbClr val="EDF1F2"/>
          </a:solidFill>
          <a:ln w="12700">
            <a:solidFill>
              <a:schemeClr val="bg1"/>
            </a:solidFill>
          </a:ln>
        </p:spPr>
      </p:sp>
    </p:spTree>
    <p:extLst>
      <p:ext uri="{BB962C8B-B14F-4D97-AF65-F5344CB8AC3E}">
        <p14:creationId xmlns:p14="http://schemas.microsoft.com/office/powerpoint/2010/main" val="3090009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20880" y="5213566"/>
            <a:ext cx="2460912" cy="311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0"/>
              </a:lnSpc>
            </a:pPr>
            <a:r>
              <a:rPr lang="en-US" sz="1623" spc="-32">
                <a:solidFill>
                  <a:srgbClr val="FFFFFF"/>
                </a:solidFill>
                <a:latin typeface="Muli Bold"/>
              </a:rPr>
              <a:t>CREATE CONFERENCE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57200" y="1257300"/>
            <a:ext cx="17381621" cy="80200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800">
                <a:ea typeface="+mn-lt"/>
                <a:cs typeface="+mn-lt"/>
              </a:rPr>
              <a:t>Managing a conference involves </a:t>
            </a:r>
            <a:r>
              <a:rPr lang="en-US" sz="2800" b="1">
                <a:ea typeface="+mn-lt"/>
                <a:cs typeface="+mn-lt"/>
              </a:rPr>
              <a:t>coordinating activities</a:t>
            </a:r>
            <a:r>
              <a:rPr lang="en-US" sz="2800">
                <a:ea typeface="+mn-lt"/>
                <a:cs typeface="+mn-lt"/>
              </a:rPr>
              <a:t> in </a:t>
            </a:r>
            <a:r>
              <a:rPr lang="en-US" sz="2800" b="1">
                <a:ea typeface="+mn-lt"/>
                <a:cs typeface="+mn-lt"/>
              </a:rPr>
              <a:t>chronological order</a:t>
            </a:r>
            <a:r>
              <a:rPr lang="en-US" sz="2800">
                <a:ea typeface="+mn-lt"/>
                <a:cs typeface="+mn-lt"/>
              </a:rPr>
              <a:t>, and it's crucial for the chairmen to have a clear understanding of what's happening and what needs to be done next.</a:t>
            </a:r>
            <a:endParaRPr lang="en-US" sz="2800" b="1">
              <a:ea typeface="+mn-lt"/>
              <a:cs typeface="+mn-lt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800">
                <a:ea typeface="+mn-lt"/>
                <a:cs typeface="+mn-lt"/>
              </a:rPr>
              <a:t>SRASS offers the </a:t>
            </a:r>
            <a:r>
              <a:rPr lang="en-US" sz="2800" b="1">
                <a:solidFill>
                  <a:srgbClr val="FF0000"/>
                </a:solidFill>
                <a:ea typeface="+mn-lt"/>
                <a:cs typeface="+mn-lt"/>
              </a:rPr>
              <a:t>"Light Bulb" feature</a:t>
            </a:r>
            <a:r>
              <a:rPr lang="en-US" sz="2800">
                <a:ea typeface="+mn-lt"/>
                <a:cs typeface="+mn-lt"/>
              </a:rPr>
              <a:t> designed to assist PC Chairs in </a:t>
            </a:r>
            <a:r>
              <a:rPr lang="en-US" sz="2800" b="1">
                <a:ea typeface="+mn-lt"/>
                <a:cs typeface="+mn-lt"/>
              </a:rPr>
              <a:t>keeping track</a:t>
            </a:r>
            <a:r>
              <a:rPr lang="en-US" sz="2800">
                <a:ea typeface="+mn-lt"/>
                <a:cs typeface="+mn-lt"/>
              </a:rPr>
              <a:t> of the </a:t>
            </a:r>
            <a:r>
              <a:rPr lang="en-US" sz="2800" b="1">
                <a:ea typeface="+mn-lt"/>
                <a:cs typeface="+mn-lt"/>
              </a:rPr>
              <a:t>essential activities and tasks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b="1">
                <a:ea typeface="+mn-lt"/>
                <a:cs typeface="+mn-lt"/>
              </a:rPr>
              <a:t>required </a:t>
            </a:r>
            <a:r>
              <a:rPr lang="en-US" sz="2800">
                <a:ea typeface="+mn-lt"/>
                <a:cs typeface="+mn-lt"/>
              </a:rPr>
              <a:t>during any conference phase.</a:t>
            </a:r>
            <a:endParaRPr lang="en-US" sz="2800" b="1">
              <a:latin typeface="Calibri"/>
              <a:ea typeface="Helvetica World"/>
              <a:cs typeface="Calibri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00"/>
                </a:solidFill>
                <a:ea typeface="+mn-lt"/>
                <a:cs typeface="+mn-lt"/>
              </a:rPr>
              <a:t>This feature </a:t>
            </a:r>
            <a:r>
              <a:rPr lang="en-US" sz="2800" b="1">
                <a:solidFill>
                  <a:schemeClr val="accent1"/>
                </a:solidFill>
                <a:ea typeface="+mn-lt"/>
                <a:cs typeface="+mn-lt"/>
              </a:rPr>
              <a:t>presents to PC Chairs</a:t>
            </a:r>
            <a:r>
              <a:rPr lang="en-US" sz="2800">
                <a:solidFill>
                  <a:srgbClr val="000000"/>
                </a:solidFill>
                <a:ea typeface="+mn-lt"/>
                <a:cs typeface="+mn-lt"/>
              </a:rPr>
              <a:t>:</a:t>
            </a:r>
            <a:endParaRPr lang="en-US" sz="2800" b="1">
              <a:solidFill>
                <a:srgbClr val="000000"/>
              </a:solidFill>
              <a:latin typeface="Calibri"/>
              <a:ea typeface="Helvetica World"/>
              <a:cs typeface="Calibri"/>
            </a:endParaRPr>
          </a:p>
          <a:p>
            <a:pPr marL="800100" lvl="1" indent="-342900">
              <a:lnSpc>
                <a:spcPct val="200000"/>
              </a:lnSpc>
              <a:spcBef>
                <a:spcPts val="500"/>
              </a:spcBef>
              <a:buFont typeface="Courier New" panose="020B0604020202020204" pitchFamily="34" charset="0"/>
              <a:buChar char="o"/>
            </a:pPr>
            <a:r>
              <a:rPr lang="en-US" sz="2800">
                <a:ea typeface="+mn-lt"/>
                <a:cs typeface="+mn-lt"/>
              </a:rPr>
              <a:t>The </a:t>
            </a:r>
            <a:r>
              <a:rPr lang="en-US" sz="2800" b="1">
                <a:ea typeface="+mn-lt"/>
                <a:cs typeface="+mn-lt"/>
              </a:rPr>
              <a:t>current phase</a:t>
            </a:r>
            <a:r>
              <a:rPr lang="en-US" sz="2800">
                <a:ea typeface="+mn-lt"/>
                <a:cs typeface="+mn-lt"/>
              </a:rPr>
              <a:t> of the conference</a:t>
            </a:r>
            <a:endParaRPr lang="en-US" sz="2800" b="1">
              <a:latin typeface="Calibri"/>
              <a:ea typeface="Helvetica World"/>
              <a:cs typeface="Calibri"/>
            </a:endParaRPr>
          </a:p>
          <a:p>
            <a:pPr marL="800100" lvl="1" indent="-342900">
              <a:lnSpc>
                <a:spcPct val="200000"/>
              </a:lnSpc>
              <a:spcBef>
                <a:spcPts val="500"/>
              </a:spcBef>
              <a:buFont typeface="Courier New" panose="020B0604020202020204" pitchFamily="34" charset="0"/>
              <a:buChar char="o"/>
            </a:pPr>
            <a:r>
              <a:rPr lang="en-US" sz="2800">
                <a:ea typeface="+mn-lt"/>
                <a:cs typeface="+mn-lt"/>
              </a:rPr>
              <a:t>The </a:t>
            </a:r>
            <a:r>
              <a:rPr lang="en-US" sz="2800" b="1">
                <a:ea typeface="+mn-lt"/>
                <a:cs typeface="+mn-lt"/>
              </a:rPr>
              <a:t>upcoming phase</a:t>
            </a:r>
          </a:p>
          <a:p>
            <a:pPr marL="800100" lvl="1" indent="-342900">
              <a:lnSpc>
                <a:spcPct val="200000"/>
              </a:lnSpc>
              <a:spcBef>
                <a:spcPts val="500"/>
              </a:spcBef>
              <a:buFont typeface="Courier New" panose="020B0604020202020204" pitchFamily="34" charset="0"/>
              <a:buChar char="o"/>
            </a:pPr>
            <a:r>
              <a:rPr lang="en-US" sz="2800">
                <a:ea typeface="+mn-lt"/>
                <a:cs typeface="+mn-lt"/>
              </a:rPr>
              <a:t>A list of </a:t>
            </a:r>
            <a:r>
              <a:rPr lang="en-US" sz="2800" b="1">
                <a:ea typeface="+mn-lt"/>
                <a:cs typeface="+mn-lt"/>
              </a:rPr>
              <a:t>minimal tasks to be completed</a:t>
            </a:r>
            <a:r>
              <a:rPr lang="en-US" sz="2800">
                <a:ea typeface="+mn-lt"/>
                <a:cs typeface="+mn-lt"/>
              </a:rPr>
              <a:t> during that phase</a:t>
            </a:r>
          </a:p>
          <a:p>
            <a:pPr marL="800100" lvl="1" indent="-342900">
              <a:lnSpc>
                <a:spcPct val="200000"/>
              </a:lnSpc>
              <a:spcBef>
                <a:spcPts val="500"/>
              </a:spcBef>
              <a:buFont typeface="Courier New" panose="020B0604020202020204" pitchFamily="34" charset="0"/>
              <a:buChar char="o"/>
            </a:pPr>
            <a:r>
              <a:rPr lang="en-US" sz="2800">
                <a:ea typeface="+mn-lt"/>
                <a:cs typeface="+mn-lt"/>
              </a:rPr>
              <a:t>Links to </a:t>
            </a:r>
            <a:r>
              <a:rPr lang="en-US" sz="2800" b="1">
                <a:ea typeface="+mn-lt"/>
                <a:cs typeface="+mn-lt"/>
              </a:rPr>
              <a:t>tasks completed in previous phases</a:t>
            </a:r>
            <a:r>
              <a:rPr lang="en-US" sz="2800">
                <a:ea typeface="+mn-lt"/>
                <a:cs typeface="+mn-lt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7200" y="447675"/>
            <a:ext cx="12927044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spc="-100">
                <a:solidFill>
                  <a:srgbClr val="E66418"/>
                </a:solidFill>
                <a:latin typeface="Muli Bold"/>
              </a:rPr>
              <a:t>Light Bulb Feature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11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12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13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089430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6227840" y="4655180"/>
            <a:ext cx="9926560" cy="3437932"/>
            <a:chOff x="0" y="0"/>
            <a:chExt cx="2040185" cy="9054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40185" cy="905464"/>
            </a:xfrm>
            <a:custGeom>
              <a:avLst/>
              <a:gdLst/>
              <a:ahLst/>
              <a:cxnLst/>
              <a:rect l="l" t="t" r="r" b="b"/>
              <a:pathLst>
                <a:path w="2040185" h="905464">
                  <a:moveTo>
                    <a:pt x="0" y="0"/>
                  </a:moveTo>
                  <a:lnTo>
                    <a:pt x="2040185" y="0"/>
                  </a:lnTo>
                  <a:lnTo>
                    <a:pt x="2040185" y="905464"/>
                  </a:lnTo>
                  <a:lnTo>
                    <a:pt x="0" y="905464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E98552"/>
              </a:solidFill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635669" y="4925748"/>
            <a:ext cx="8194445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-60">
                <a:solidFill>
                  <a:srgbClr val="000000"/>
                </a:solidFill>
                <a:latin typeface="Muli Bold"/>
              </a:rPr>
              <a:t>Run scripts: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45169" y="5380924"/>
            <a:ext cx="9480631" cy="2518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/>
              <a:t>Add 3 track chairs to the [SRC] conference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/>
              <a:t>Add 5 subject areas into the [Information Technology] track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/>
              <a:t>Add 2 submission questions into the [Information Technology] track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57200" y="447675"/>
            <a:ext cx="12927044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spc="-100">
                <a:solidFill>
                  <a:srgbClr val="E66418"/>
                </a:solidFill>
                <a:latin typeface="Muli Bold"/>
              </a:rPr>
              <a:t>Flow 1: Initialize a Planned Conference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476500"/>
            <a:ext cx="4800600" cy="4596653"/>
          </a:xfrm>
          <a:prstGeom prst="rect">
            <a:avLst/>
          </a:prstGeom>
        </p:spPr>
      </p:pic>
      <p:sp>
        <p:nvSpPr>
          <p:cNvPr id="24" name="Thought Bubble: Cloud 23"/>
          <p:cNvSpPr/>
          <p:nvPr/>
        </p:nvSpPr>
        <p:spPr>
          <a:xfrm>
            <a:off x="13716000" y="1104900"/>
            <a:ext cx="3886200" cy="2179320"/>
          </a:xfrm>
          <a:prstGeom prst="cloudCallou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E66418"/>
                </a:solidFill>
                <a:latin typeface="Arimo Bold"/>
              </a:rPr>
              <a:t>DEMO 1.2</a:t>
            </a:r>
          </a:p>
        </p:txBody>
      </p:sp>
      <p:grpSp>
        <p:nvGrpSpPr>
          <p:cNvPr id="25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26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27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3" name="Group 47"/>
          <p:cNvGrpSpPr/>
          <p:nvPr/>
        </p:nvGrpSpPr>
        <p:grpSpPr>
          <a:xfrm>
            <a:off x="6172200" y="2552700"/>
            <a:ext cx="4891106" cy="624566"/>
            <a:chOff x="0" y="0"/>
            <a:chExt cx="5479339" cy="832755"/>
          </a:xfrm>
        </p:grpSpPr>
        <p:grpSp>
          <p:nvGrpSpPr>
            <p:cNvPr id="44" name="Group 48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46" name="Freeform 49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45" name="TextBox 50"/>
            <p:cNvSpPr txBox="1"/>
            <p:nvPr/>
          </p:nvSpPr>
          <p:spPr>
            <a:xfrm>
              <a:off x="543294" y="249569"/>
              <a:ext cx="4392751" cy="343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Input Conference Plan</a:t>
              </a:r>
            </a:p>
          </p:txBody>
        </p:sp>
      </p:grpSp>
      <p:grpSp>
        <p:nvGrpSpPr>
          <p:cNvPr id="47" name="Group 51"/>
          <p:cNvGrpSpPr/>
          <p:nvPr/>
        </p:nvGrpSpPr>
        <p:grpSpPr>
          <a:xfrm>
            <a:off x="6172200" y="3570261"/>
            <a:ext cx="4891106" cy="624566"/>
            <a:chOff x="0" y="0"/>
            <a:chExt cx="5479339" cy="832755"/>
          </a:xfrm>
        </p:grpSpPr>
        <p:grpSp>
          <p:nvGrpSpPr>
            <p:cNvPr id="48" name="Group 52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50" name="Freeform 53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49" name="TextBox 54"/>
            <p:cNvSpPr txBox="1"/>
            <p:nvPr/>
          </p:nvSpPr>
          <p:spPr>
            <a:xfrm>
              <a:off x="543293" y="249569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Configure Conference Preferences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3581989" y="4082934"/>
            <a:ext cx="12203873" cy="2762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 u="none" strike="noStrike">
                <a:solidFill>
                  <a:srgbClr val="E66418"/>
                </a:solidFill>
                <a:latin typeface="Klein Bold"/>
              </a:rPr>
              <a:t>Flow 2:</a:t>
            </a:r>
            <a:r>
              <a:rPr lang="en-US" sz="6000" u="none" strike="noStrike">
                <a:solidFill>
                  <a:srgbClr val="203850"/>
                </a:solidFill>
                <a:latin typeface="Klein Bold"/>
              </a:rPr>
              <a:t> </a:t>
            </a:r>
          </a:p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 u="none" strike="noStrike">
                <a:solidFill>
                  <a:srgbClr val="203850"/>
                </a:solidFill>
                <a:latin typeface="Klein Bold"/>
              </a:rPr>
              <a:t>Monitor and Manage Conference Submissions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 rot="-10800000">
            <a:off x="-11734800" y="-1409700"/>
            <a:ext cx="13554071" cy="12618840"/>
            <a:chOff x="0" y="0"/>
            <a:chExt cx="6350000" cy="591185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8" name="Freeform 7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</p:sp>
      </p:grpSp>
      <p:grpSp>
        <p:nvGrpSpPr>
          <p:cNvPr id="9" name="Group 6"/>
          <p:cNvGrpSpPr>
            <a:grpSpLocks noChangeAspect="1"/>
          </p:cNvGrpSpPr>
          <p:nvPr/>
        </p:nvGrpSpPr>
        <p:grpSpPr>
          <a:xfrm rot="16556254">
            <a:off x="-3458015" y="-10307965"/>
            <a:ext cx="13554071" cy="12618840"/>
            <a:chOff x="0" y="0"/>
            <a:chExt cx="6350000" cy="5911850"/>
          </a:xfrm>
          <a:solidFill>
            <a:srgbClr val="E66418"/>
          </a:solidFill>
        </p:grpSpPr>
        <p:sp>
          <p:nvSpPr>
            <p:cNvPr id="10" name="Freeform 7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grpFill/>
            <a:ln w="12700">
              <a:solidFill>
                <a:srgbClr val="E66418"/>
              </a:solidFill>
            </a:ln>
          </p:spPr>
        </p:sp>
      </p:grpSp>
      <p:grpSp>
        <p:nvGrpSpPr>
          <p:cNvPr id="11" name="Group 6"/>
          <p:cNvGrpSpPr>
            <a:grpSpLocks noChangeAspect="1"/>
          </p:cNvGrpSpPr>
          <p:nvPr/>
        </p:nvGrpSpPr>
        <p:grpSpPr>
          <a:xfrm rot="5958658">
            <a:off x="-5093069" y="9590645"/>
            <a:ext cx="13554071" cy="12618840"/>
            <a:chOff x="0" y="0"/>
            <a:chExt cx="6350000" cy="5911850"/>
          </a:xfrm>
          <a:solidFill>
            <a:srgbClr val="E66418"/>
          </a:solidFill>
        </p:grpSpPr>
        <p:sp>
          <p:nvSpPr>
            <p:cNvPr id="12" name="Freeform 7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</p:sp>
      </p:grpSp>
      <p:grpSp>
        <p:nvGrpSpPr>
          <p:cNvPr id="16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17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18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7200" y="447675"/>
            <a:ext cx="1638889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 spc="-82">
                <a:solidFill>
                  <a:srgbClr val="E66418"/>
                </a:solidFill>
                <a:latin typeface="Muli Bold"/>
              </a:rPr>
              <a:t>Flow 2: Monitor and Manage Conference Submissions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598335" y="4994733"/>
            <a:ext cx="7537014" cy="5025567"/>
            <a:chOff x="0" y="0"/>
            <a:chExt cx="1985057" cy="13236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85057" cy="1323606"/>
            </a:xfrm>
            <a:custGeom>
              <a:avLst/>
              <a:gdLst/>
              <a:ahLst/>
              <a:cxnLst/>
              <a:rect l="l" t="t" r="r" b="b"/>
              <a:pathLst>
                <a:path w="1985057" h="1323606">
                  <a:moveTo>
                    <a:pt x="0" y="0"/>
                  </a:moveTo>
                  <a:lnTo>
                    <a:pt x="1985057" y="0"/>
                  </a:lnTo>
                  <a:lnTo>
                    <a:pt x="1985057" y="1323606"/>
                  </a:lnTo>
                  <a:lnTo>
                    <a:pt x="0" y="1323606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39105" y="1191961"/>
            <a:ext cx="14569698" cy="2139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/>
              <a:t>Monitoring and Managing Conference Submissions</a:t>
            </a:r>
            <a:r>
              <a:rPr lang="en-US" sz="3200"/>
              <a:t> involves </a:t>
            </a:r>
            <a:r>
              <a:rPr lang="en-US" sz="3200" b="1"/>
              <a:t>overseeing the submission process</a:t>
            </a:r>
            <a:r>
              <a:rPr lang="en-US" sz="3200"/>
              <a:t>, which encompasses </a:t>
            </a:r>
            <a:r>
              <a:rPr lang="en-US" sz="3200" b="1"/>
              <a:t>receiving submissions</a:t>
            </a:r>
            <a:r>
              <a:rPr lang="en-US" sz="3200"/>
              <a:t>, </a:t>
            </a:r>
            <a:r>
              <a:rPr lang="en-US" sz="3200" b="1"/>
              <a:t>coordinating reviews</a:t>
            </a:r>
            <a:r>
              <a:rPr lang="en-US" sz="3200"/>
              <a:t>, </a:t>
            </a:r>
            <a:r>
              <a:rPr lang="en-US" sz="3200" b="1"/>
              <a:t>making decisions</a:t>
            </a:r>
            <a:r>
              <a:rPr lang="en-US" sz="3200"/>
              <a:t>, and </a:t>
            </a:r>
            <a:r>
              <a:rPr lang="en-US" sz="3200" b="1"/>
              <a:t>communicating the results to authors</a:t>
            </a:r>
            <a:endParaRPr lang="en-US" sz="3200"/>
          </a:p>
          <a:p>
            <a:pPr>
              <a:lnSpc>
                <a:spcPct val="150000"/>
              </a:lnSpc>
            </a:pPr>
            <a:endParaRPr lang="en-US" sz="3200">
              <a:cs typeface="Calibri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228600" y="7429500"/>
            <a:ext cx="10447631" cy="2550393"/>
            <a:chOff x="0" y="0"/>
            <a:chExt cx="2751639" cy="6717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51639" cy="671709"/>
            </a:xfrm>
            <a:custGeom>
              <a:avLst/>
              <a:gdLst/>
              <a:ahLst/>
              <a:cxnLst/>
              <a:rect l="l" t="t" r="r" b="b"/>
              <a:pathLst>
                <a:path w="2751639" h="671709">
                  <a:moveTo>
                    <a:pt x="0" y="0"/>
                  </a:moveTo>
                  <a:lnTo>
                    <a:pt x="2751639" y="0"/>
                  </a:lnTo>
                  <a:lnTo>
                    <a:pt x="2751639" y="671709"/>
                  </a:lnTo>
                  <a:lnTo>
                    <a:pt x="0" y="671709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4971875" y="8556328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4" y="0"/>
                </a:lnTo>
                <a:lnTo>
                  <a:pt x="1664534" y="1454447"/>
                </a:lnTo>
                <a:lnTo>
                  <a:pt x="0" y="1454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3133" y="8657637"/>
            <a:ext cx="973286" cy="1249051"/>
          </a:xfrm>
          <a:custGeom>
            <a:avLst/>
            <a:gdLst/>
            <a:ahLst/>
            <a:cxnLst/>
            <a:rect l="l" t="t" r="r" b="b"/>
            <a:pathLst>
              <a:path w="973286" h="1249051">
                <a:moveTo>
                  <a:pt x="0" y="0"/>
                </a:moveTo>
                <a:lnTo>
                  <a:pt x="973286" y="0"/>
                </a:lnTo>
                <a:lnTo>
                  <a:pt x="973286" y="1249051"/>
                </a:lnTo>
                <a:lnTo>
                  <a:pt x="0" y="12490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340867" y="8225690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16" name="Freeform 16"/>
          <p:cNvSpPr/>
          <p:nvPr/>
        </p:nvSpPr>
        <p:spPr>
          <a:xfrm>
            <a:off x="4433020" y="8556328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4" y="0"/>
                </a:lnTo>
                <a:lnTo>
                  <a:pt x="1664534" y="1454447"/>
                </a:lnTo>
                <a:lnTo>
                  <a:pt x="0" y="1454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7" name="AutoShape 17"/>
          <p:cNvSpPr/>
          <p:nvPr/>
        </p:nvSpPr>
        <p:spPr>
          <a:xfrm flipH="1" flipV="1">
            <a:off x="2941890" y="9274234"/>
            <a:ext cx="1491130" cy="9317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5" name="TextBox 25"/>
          <p:cNvSpPr txBox="1"/>
          <p:nvPr/>
        </p:nvSpPr>
        <p:spPr>
          <a:xfrm>
            <a:off x="14751046" y="8225690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3151684" y="8929034"/>
            <a:ext cx="262893" cy="262893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 flipH="1" flipV="1">
            <a:off x="6097554" y="9283551"/>
            <a:ext cx="1489692" cy="654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0" name="TextBox 30"/>
          <p:cNvSpPr txBox="1"/>
          <p:nvPr/>
        </p:nvSpPr>
        <p:spPr>
          <a:xfrm>
            <a:off x="6539775" y="8855472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6168466" y="8925911"/>
            <a:ext cx="262893" cy="279709"/>
            <a:chOff x="0" y="0"/>
            <a:chExt cx="350524" cy="372945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350524" cy="372945"/>
              <a:chOff x="0" y="0"/>
              <a:chExt cx="812800" cy="86479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6479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4790">
                    <a:moveTo>
                      <a:pt x="406400" y="0"/>
                    </a:moveTo>
                    <a:cubicBezTo>
                      <a:pt x="181951" y="0"/>
                      <a:pt x="0" y="193590"/>
                      <a:pt x="0" y="432395"/>
                    </a:cubicBezTo>
                    <a:cubicBezTo>
                      <a:pt x="0" y="671200"/>
                      <a:pt x="181951" y="864790"/>
                      <a:pt x="406400" y="864790"/>
                    </a:cubicBezTo>
                    <a:cubicBezTo>
                      <a:pt x="630849" y="864790"/>
                      <a:pt x="812800" y="671200"/>
                      <a:pt x="812800" y="432395"/>
                    </a:cubicBezTo>
                    <a:cubicBezTo>
                      <a:pt x="812800" y="19359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0" y="47001"/>
              <a:ext cx="334797" cy="250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12</a:t>
              </a:r>
            </a:p>
          </p:txBody>
        </p:sp>
      </p:grpSp>
      <p:sp>
        <p:nvSpPr>
          <p:cNvPr id="36" name="AutoShape 36"/>
          <p:cNvSpPr/>
          <p:nvPr/>
        </p:nvSpPr>
        <p:spPr>
          <a:xfrm flipH="1">
            <a:off x="8436034" y="9277258"/>
            <a:ext cx="1762148" cy="1283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7" name="Group 37"/>
          <p:cNvGrpSpPr/>
          <p:nvPr/>
        </p:nvGrpSpPr>
        <p:grpSpPr>
          <a:xfrm>
            <a:off x="8531699" y="8896330"/>
            <a:ext cx="262893" cy="262893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40" name="AutoShape 40"/>
          <p:cNvSpPr/>
          <p:nvPr/>
        </p:nvSpPr>
        <p:spPr>
          <a:xfrm rot="-60000" flipH="1" flipV="1">
            <a:off x="11356454" y="9277258"/>
            <a:ext cx="1376932" cy="1283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1" name="Group 41"/>
          <p:cNvGrpSpPr/>
          <p:nvPr/>
        </p:nvGrpSpPr>
        <p:grpSpPr>
          <a:xfrm>
            <a:off x="11523760" y="8904658"/>
            <a:ext cx="267115" cy="281105"/>
            <a:chOff x="0" y="0"/>
            <a:chExt cx="812800" cy="855372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55372"/>
            </a:xfrm>
            <a:custGeom>
              <a:avLst/>
              <a:gdLst/>
              <a:ahLst/>
              <a:cxnLst/>
              <a:rect l="l" t="t" r="r" b="b"/>
              <a:pathLst>
                <a:path w="812800" h="855372">
                  <a:moveTo>
                    <a:pt x="406400" y="0"/>
                  </a:moveTo>
                  <a:cubicBezTo>
                    <a:pt x="181951" y="0"/>
                    <a:pt x="0" y="191482"/>
                    <a:pt x="0" y="427686"/>
                  </a:cubicBezTo>
                  <a:cubicBezTo>
                    <a:pt x="0" y="663891"/>
                    <a:pt x="181951" y="855372"/>
                    <a:pt x="406400" y="855372"/>
                  </a:cubicBezTo>
                  <a:cubicBezTo>
                    <a:pt x="630849" y="855372"/>
                    <a:pt x="812800" y="663891"/>
                    <a:pt x="812800" y="427686"/>
                  </a:cubicBezTo>
                  <a:cubicBezTo>
                    <a:pt x="812800" y="19148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9525" cap="sq">
              <a:solidFill>
                <a:srgbClr val="E98552"/>
              </a:solidFill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76604" tIns="76604" rIns="76604" bIns="76604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11554374" y="8947383"/>
            <a:ext cx="205886" cy="19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7"/>
              </a:lnSpc>
            </a:pPr>
            <a:r>
              <a:rPr lang="en-US" sz="1055">
                <a:solidFill>
                  <a:srgbClr val="000000"/>
                </a:solidFill>
                <a:latin typeface="Helvetica World Bold"/>
              </a:rPr>
              <a:t>10</a:t>
            </a:r>
          </a:p>
        </p:txBody>
      </p:sp>
      <p:sp>
        <p:nvSpPr>
          <p:cNvPr id="45" name="AutoShape 45"/>
          <p:cNvSpPr/>
          <p:nvPr/>
        </p:nvSpPr>
        <p:spPr>
          <a:xfrm flipH="1">
            <a:off x="13582173" y="9283551"/>
            <a:ext cx="1389701" cy="654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6" name="Group 46"/>
          <p:cNvGrpSpPr/>
          <p:nvPr/>
        </p:nvGrpSpPr>
        <p:grpSpPr>
          <a:xfrm>
            <a:off x="13677423" y="8953012"/>
            <a:ext cx="262893" cy="279709"/>
            <a:chOff x="0" y="0"/>
            <a:chExt cx="350524" cy="372945"/>
          </a:xfrm>
        </p:grpSpPr>
        <p:grpSp>
          <p:nvGrpSpPr>
            <p:cNvPr id="47" name="Group 47"/>
            <p:cNvGrpSpPr/>
            <p:nvPr/>
          </p:nvGrpSpPr>
          <p:grpSpPr>
            <a:xfrm>
              <a:off x="0" y="0"/>
              <a:ext cx="350524" cy="372945"/>
              <a:chOff x="0" y="0"/>
              <a:chExt cx="812800" cy="86479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812800" cy="86479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4790">
                    <a:moveTo>
                      <a:pt x="406400" y="0"/>
                    </a:moveTo>
                    <a:cubicBezTo>
                      <a:pt x="181951" y="0"/>
                      <a:pt x="0" y="193590"/>
                      <a:pt x="0" y="432395"/>
                    </a:cubicBezTo>
                    <a:cubicBezTo>
                      <a:pt x="0" y="671200"/>
                      <a:pt x="181951" y="864790"/>
                      <a:pt x="406400" y="864790"/>
                    </a:cubicBezTo>
                    <a:cubicBezTo>
                      <a:pt x="630849" y="864790"/>
                      <a:pt x="812800" y="671200"/>
                      <a:pt x="812800" y="432395"/>
                    </a:cubicBezTo>
                    <a:cubicBezTo>
                      <a:pt x="812800" y="19359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50" name="TextBox 50"/>
            <p:cNvSpPr txBox="1"/>
            <p:nvPr/>
          </p:nvSpPr>
          <p:spPr>
            <a:xfrm>
              <a:off x="127618" y="47001"/>
              <a:ext cx="95288" cy="250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9</a:t>
              </a:r>
            </a:p>
          </p:txBody>
        </p:sp>
      </p:grpSp>
      <p:sp>
        <p:nvSpPr>
          <p:cNvPr id="51" name="AutoShape 51"/>
          <p:cNvSpPr/>
          <p:nvPr/>
        </p:nvSpPr>
        <p:spPr>
          <a:xfrm flipH="1">
            <a:off x="1028700" y="9274234"/>
            <a:ext cx="1064402" cy="7929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2" name="Group 52"/>
          <p:cNvGrpSpPr/>
          <p:nvPr/>
        </p:nvGrpSpPr>
        <p:grpSpPr>
          <a:xfrm>
            <a:off x="1022713" y="8912648"/>
            <a:ext cx="262893" cy="262893"/>
            <a:chOff x="0" y="0"/>
            <a:chExt cx="812800" cy="8128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54" name="TextBox 5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9497260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1924709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321557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73251" y="8256554"/>
            <a:ext cx="1306609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6739629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3199541" y="8957141"/>
            <a:ext cx="167180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13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3593233" y="8855472"/>
            <a:ext cx="839786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Make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3404400" y="9296557"/>
            <a:ext cx="1093887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Decision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8903685" y="8825891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8540345" y="8924437"/>
            <a:ext cx="251098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11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8789822" y="9296557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Reviews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1863945" y="8832657"/>
            <a:ext cx="1076068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4026041" y="8790670"/>
            <a:ext cx="1515951" cy="820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95"/>
              </a:lnSpc>
            </a:pPr>
            <a:r>
              <a:rPr lang="en-US" sz="1777">
                <a:solidFill>
                  <a:srgbClr val="000000"/>
                </a:solidFill>
                <a:latin typeface="Helvetica World"/>
              </a:rPr>
              <a:t>Assign</a:t>
            </a:r>
          </a:p>
          <a:p>
            <a:pPr>
              <a:lnSpc>
                <a:spcPts val="3395"/>
              </a:lnSpc>
            </a:pPr>
            <a:r>
              <a:rPr lang="en-US" sz="1777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070570" y="8933463"/>
            <a:ext cx="167180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14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321557" y="8857033"/>
            <a:ext cx="797972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Notify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321557" y="9298864"/>
            <a:ext cx="7222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Email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9829800" y="4585295"/>
            <a:ext cx="8265225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2614"/>
              </a:lnSpc>
              <a:spcBef>
                <a:spcPct val="0"/>
              </a:spcBef>
            </a:pPr>
            <a:r>
              <a:rPr lang="en-US" sz="2178" u="none" strike="noStrike" spc="-43">
                <a:solidFill>
                  <a:srgbClr val="C48200"/>
                </a:solidFill>
                <a:latin typeface="Muli Bold"/>
              </a:rPr>
              <a:t>MONITOR AND MANAGE CONFERENCE SUBMISSIONS</a:t>
            </a:r>
          </a:p>
        </p:txBody>
      </p:sp>
      <p:grpSp>
        <p:nvGrpSpPr>
          <p:cNvPr id="72" name="Group 72"/>
          <p:cNvGrpSpPr/>
          <p:nvPr/>
        </p:nvGrpSpPr>
        <p:grpSpPr>
          <a:xfrm>
            <a:off x="6406472" y="5278206"/>
            <a:ext cx="2910635" cy="1693582"/>
            <a:chOff x="0" y="0"/>
            <a:chExt cx="1048981" cy="610360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1048981" cy="610360"/>
            </a:xfrm>
            <a:custGeom>
              <a:avLst/>
              <a:gdLst/>
              <a:ahLst/>
              <a:cxnLst/>
              <a:rect l="l" t="t" r="r" b="b"/>
              <a:pathLst>
                <a:path w="1048981" h="610360">
                  <a:moveTo>
                    <a:pt x="524490" y="0"/>
                  </a:moveTo>
                  <a:cubicBezTo>
                    <a:pt x="234822" y="0"/>
                    <a:pt x="0" y="136634"/>
                    <a:pt x="0" y="305180"/>
                  </a:cubicBezTo>
                  <a:cubicBezTo>
                    <a:pt x="0" y="473726"/>
                    <a:pt x="234822" y="610360"/>
                    <a:pt x="524490" y="610360"/>
                  </a:cubicBezTo>
                  <a:cubicBezTo>
                    <a:pt x="814158" y="610360"/>
                    <a:pt x="1048981" y="473726"/>
                    <a:pt x="1048981" y="305180"/>
                  </a:cubicBezTo>
                  <a:cubicBezTo>
                    <a:pt x="1048981" y="136634"/>
                    <a:pt x="814158" y="0"/>
                    <a:pt x="524490" y="0"/>
                  </a:cubicBezTo>
                  <a:close/>
                </a:path>
              </a:pathLst>
            </a:custGeom>
            <a:solidFill>
              <a:srgbClr val="D2FEFF"/>
            </a:solidFill>
          </p:spPr>
        </p:sp>
        <p:sp>
          <p:nvSpPr>
            <p:cNvPr id="74" name="TextBox 7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5" name="TextBox 75"/>
          <p:cNvSpPr txBox="1"/>
          <p:nvPr/>
        </p:nvSpPr>
        <p:spPr>
          <a:xfrm>
            <a:off x="6578530" y="5764780"/>
            <a:ext cx="2512250" cy="745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4"/>
              </a:lnSpc>
            </a:pPr>
            <a:r>
              <a:rPr lang="en-US" sz="1931">
                <a:solidFill>
                  <a:srgbClr val="000000"/>
                </a:solidFill>
                <a:latin typeface="Helvetica World Bold"/>
              </a:rPr>
              <a:t>1. Initialize a Planned Conference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17146569" y="8847085"/>
            <a:ext cx="1589075" cy="307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80"/>
              </a:lnSpc>
            </a:pPr>
            <a:r>
              <a:rPr lang="en-US" sz="1771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grpSp>
        <p:nvGrpSpPr>
          <p:cNvPr id="81" name="Group 81"/>
          <p:cNvGrpSpPr/>
          <p:nvPr/>
        </p:nvGrpSpPr>
        <p:grpSpPr>
          <a:xfrm>
            <a:off x="17241805" y="8493408"/>
            <a:ext cx="262893" cy="277476"/>
            <a:chOff x="0" y="0"/>
            <a:chExt cx="350524" cy="369968"/>
          </a:xfrm>
        </p:grpSpPr>
        <p:grpSp>
          <p:nvGrpSpPr>
            <p:cNvPr id="82" name="Group 82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83" name="Freeform 83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84" name="TextBox 8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5" name="TextBox 85"/>
            <p:cNvSpPr txBox="1"/>
            <p:nvPr/>
          </p:nvSpPr>
          <p:spPr>
            <a:xfrm>
              <a:off x="127618" y="47001"/>
              <a:ext cx="95288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8</a:t>
              </a:r>
            </a:p>
          </p:txBody>
        </p:sp>
      </p:grpSp>
      <p:sp>
        <p:nvSpPr>
          <p:cNvPr id="86" name="TextBox 86"/>
          <p:cNvSpPr txBox="1"/>
          <p:nvPr/>
        </p:nvSpPr>
        <p:spPr>
          <a:xfrm>
            <a:off x="17072419" y="6112344"/>
            <a:ext cx="1589075" cy="58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1671">
                <a:solidFill>
                  <a:srgbClr val="000000"/>
                </a:solidFill>
                <a:latin typeface="Helvetica World"/>
              </a:rPr>
              <a:t>Assess Preliminary </a:t>
            </a:r>
          </a:p>
        </p:txBody>
      </p:sp>
      <p:grpSp>
        <p:nvGrpSpPr>
          <p:cNvPr id="87" name="Group 87"/>
          <p:cNvGrpSpPr/>
          <p:nvPr/>
        </p:nvGrpSpPr>
        <p:grpSpPr>
          <a:xfrm>
            <a:off x="17241805" y="5754492"/>
            <a:ext cx="262893" cy="277476"/>
            <a:chOff x="0" y="0"/>
            <a:chExt cx="350524" cy="369968"/>
          </a:xfrm>
        </p:grpSpPr>
        <p:grpSp>
          <p:nvGrpSpPr>
            <p:cNvPr id="88" name="Group 88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89" name="Freeform 89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90" name="TextBox 9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91" name="TextBox 91"/>
            <p:cNvSpPr txBox="1"/>
            <p:nvPr/>
          </p:nvSpPr>
          <p:spPr>
            <a:xfrm>
              <a:off x="127618" y="47001"/>
              <a:ext cx="95288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7</a:t>
              </a:r>
            </a:p>
          </p:txBody>
        </p:sp>
      </p:grpSp>
      <p:sp>
        <p:nvSpPr>
          <p:cNvPr id="93" name="TextBox 93"/>
          <p:cNvSpPr txBox="1"/>
          <p:nvPr/>
        </p:nvSpPr>
        <p:spPr>
          <a:xfrm>
            <a:off x="15754538" y="7063018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94" name="Freeform 94"/>
          <p:cNvSpPr/>
          <p:nvPr/>
        </p:nvSpPr>
        <p:spPr>
          <a:xfrm>
            <a:off x="15002852" y="5381122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5" y="0"/>
                </a:lnTo>
                <a:lnTo>
                  <a:pt x="1664535" y="1454448"/>
                </a:lnTo>
                <a:lnTo>
                  <a:pt x="0" y="1454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5" name="TextBox 95"/>
          <p:cNvSpPr txBox="1"/>
          <p:nvPr/>
        </p:nvSpPr>
        <p:spPr>
          <a:xfrm>
            <a:off x="14868365" y="5124551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14459433" y="5678158"/>
            <a:ext cx="702510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sp>
        <p:nvSpPr>
          <p:cNvPr id="100" name="AutoShape 100"/>
          <p:cNvSpPr/>
          <p:nvPr/>
        </p:nvSpPr>
        <p:spPr>
          <a:xfrm flipV="1">
            <a:off x="14105658" y="6108346"/>
            <a:ext cx="897194" cy="6376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1" name="TextBox 101"/>
          <p:cNvSpPr txBox="1"/>
          <p:nvPr/>
        </p:nvSpPr>
        <p:spPr>
          <a:xfrm>
            <a:off x="12567351" y="5133399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102" name="Group 102"/>
          <p:cNvGrpSpPr/>
          <p:nvPr/>
        </p:nvGrpSpPr>
        <p:grpSpPr>
          <a:xfrm>
            <a:off x="14153283" y="5726025"/>
            <a:ext cx="249498" cy="273045"/>
            <a:chOff x="0" y="0"/>
            <a:chExt cx="332664" cy="364060"/>
          </a:xfrm>
        </p:grpSpPr>
        <p:grpSp>
          <p:nvGrpSpPr>
            <p:cNvPr id="103" name="Group 103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05" name="TextBox 10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06" name="TextBox 106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6</a:t>
              </a:r>
            </a:p>
          </p:txBody>
        </p:sp>
      </p:grpSp>
      <p:sp>
        <p:nvSpPr>
          <p:cNvPr id="107" name="AutoShape 107"/>
          <p:cNvSpPr/>
          <p:nvPr/>
        </p:nvSpPr>
        <p:spPr>
          <a:xfrm flipV="1">
            <a:off x="12379571" y="6114722"/>
            <a:ext cx="920546" cy="1083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08" name="Group 108"/>
          <p:cNvGrpSpPr/>
          <p:nvPr/>
        </p:nvGrpSpPr>
        <p:grpSpPr>
          <a:xfrm>
            <a:off x="12270228" y="5711952"/>
            <a:ext cx="249498" cy="273045"/>
            <a:chOff x="0" y="0"/>
            <a:chExt cx="332664" cy="364060"/>
          </a:xfrm>
        </p:grpSpPr>
        <p:grpSp>
          <p:nvGrpSpPr>
            <p:cNvPr id="109" name="Group 109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10" name="Freeform 110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11" name="TextBox 1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12" name="TextBox 112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5</a:t>
              </a:r>
            </a:p>
          </p:txBody>
        </p:sp>
      </p:grpSp>
      <p:sp>
        <p:nvSpPr>
          <p:cNvPr id="113" name="TextBox 113"/>
          <p:cNvSpPr txBox="1"/>
          <p:nvPr/>
        </p:nvSpPr>
        <p:spPr>
          <a:xfrm>
            <a:off x="12567351" y="5693204"/>
            <a:ext cx="690266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114" name="TextBox 114"/>
          <p:cNvSpPr txBox="1"/>
          <p:nvPr/>
        </p:nvSpPr>
        <p:spPr>
          <a:xfrm>
            <a:off x="12567351" y="6191541"/>
            <a:ext cx="723241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Paper</a:t>
            </a:r>
          </a:p>
        </p:txBody>
      </p:sp>
      <p:sp>
        <p:nvSpPr>
          <p:cNvPr id="115" name="Freeform 115"/>
          <p:cNvSpPr/>
          <p:nvPr/>
        </p:nvSpPr>
        <p:spPr>
          <a:xfrm>
            <a:off x="11455874" y="5523100"/>
            <a:ext cx="923696" cy="1185410"/>
          </a:xfrm>
          <a:custGeom>
            <a:avLst/>
            <a:gdLst/>
            <a:ahLst/>
            <a:cxnLst/>
            <a:rect l="l" t="t" r="r" b="b"/>
            <a:pathLst>
              <a:path w="923696" h="1185410">
                <a:moveTo>
                  <a:pt x="0" y="0"/>
                </a:moveTo>
                <a:lnTo>
                  <a:pt x="923697" y="0"/>
                </a:lnTo>
                <a:lnTo>
                  <a:pt x="923697" y="1185410"/>
                </a:lnTo>
                <a:lnTo>
                  <a:pt x="0" y="11854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6" name="TextBox 116"/>
          <p:cNvSpPr txBox="1"/>
          <p:nvPr/>
        </p:nvSpPr>
        <p:spPr>
          <a:xfrm>
            <a:off x="9783531" y="5705173"/>
            <a:ext cx="1966415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Change to [Open</a:t>
            </a:r>
          </a:p>
        </p:txBody>
      </p:sp>
      <p:sp>
        <p:nvSpPr>
          <p:cNvPr id="117" name="TextBox 117"/>
          <p:cNvSpPr txBox="1"/>
          <p:nvPr/>
        </p:nvSpPr>
        <p:spPr>
          <a:xfrm>
            <a:off x="9486408" y="6191541"/>
            <a:ext cx="2340488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for Submission] phase</a:t>
            </a:r>
          </a:p>
        </p:txBody>
      </p:sp>
      <p:sp>
        <p:nvSpPr>
          <p:cNvPr id="118" name="TextBox 118"/>
          <p:cNvSpPr txBox="1"/>
          <p:nvPr/>
        </p:nvSpPr>
        <p:spPr>
          <a:xfrm>
            <a:off x="10731567" y="5133399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119" name="AutoShape 119"/>
          <p:cNvSpPr/>
          <p:nvPr/>
        </p:nvSpPr>
        <p:spPr>
          <a:xfrm flipV="1">
            <a:off x="9317107" y="6115805"/>
            <a:ext cx="2138767" cy="9192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20" name="Group 120"/>
          <p:cNvGrpSpPr/>
          <p:nvPr/>
        </p:nvGrpSpPr>
        <p:grpSpPr>
          <a:xfrm>
            <a:off x="9486408" y="5726025"/>
            <a:ext cx="249498" cy="273045"/>
            <a:chOff x="0" y="0"/>
            <a:chExt cx="332664" cy="364060"/>
          </a:xfrm>
        </p:grpSpPr>
        <p:grpSp>
          <p:nvGrpSpPr>
            <p:cNvPr id="121" name="Group 121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22" name="Freeform 122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23" name="TextBox 12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24" name="TextBox 124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4</a:t>
              </a:r>
            </a:p>
          </p:txBody>
        </p:sp>
      </p:grpSp>
      <p:sp>
        <p:nvSpPr>
          <p:cNvPr id="125" name="Slide Number Placeholder 1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126" name="Group 125"/>
          <p:cNvGrpSpPr/>
          <p:nvPr/>
        </p:nvGrpSpPr>
        <p:grpSpPr>
          <a:xfrm>
            <a:off x="16611600" y="7429500"/>
            <a:ext cx="685800" cy="630382"/>
            <a:chOff x="3124200" y="1388918"/>
            <a:chExt cx="685800" cy="630382"/>
          </a:xfrm>
        </p:grpSpPr>
        <p:sp>
          <p:nvSpPr>
            <p:cNvPr id="127" name="Rectangle: Rounded Corners 126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cxnSp>
        <p:nvCxnSpPr>
          <p:cNvPr id="129" name="Connector: Elbow 128"/>
          <p:cNvCxnSpPr/>
          <p:nvPr/>
        </p:nvCxnSpPr>
        <p:spPr>
          <a:xfrm rot="16200000" flipH="1">
            <a:off x="16258205" y="6335095"/>
            <a:ext cx="1041496" cy="334706"/>
          </a:xfrm>
          <a:prstGeom prst="bentConnector3">
            <a:avLst>
              <a:gd name="adj1" fmla="val -52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/>
          <p:cNvCxnSpPr/>
          <p:nvPr/>
        </p:nvCxnSpPr>
        <p:spPr>
          <a:xfrm rot="5400000">
            <a:off x="16116300" y="8458200"/>
            <a:ext cx="1143000" cy="457200"/>
          </a:xfrm>
          <a:prstGeom prst="bentConnector3">
            <a:avLst>
              <a:gd name="adj1" fmla="val 9979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Group 134"/>
          <p:cNvGrpSpPr/>
          <p:nvPr/>
        </p:nvGrpSpPr>
        <p:grpSpPr>
          <a:xfrm>
            <a:off x="13335000" y="5753100"/>
            <a:ext cx="685800" cy="630382"/>
            <a:chOff x="3124200" y="1388918"/>
            <a:chExt cx="685800" cy="630382"/>
          </a:xfrm>
        </p:grpSpPr>
        <p:sp>
          <p:nvSpPr>
            <p:cNvPr id="136" name="Rectangle: Rounded Corners 135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38" name="Group 137"/>
          <p:cNvGrpSpPr/>
          <p:nvPr/>
        </p:nvGrpSpPr>
        <p:grpSpPr>
          <a:xfrm>
            <a:off x="12801600" y="8953500"/>
            <a:ext cx="685800" cy="630382"/>
            <a:chOff x="3124200" y="1388918"/>
            <a:chExt cx="685800" cy="630382"/>
          </a:xfrm>
        </p:grpSpPr>
        <p:sp>
          <p:nvSpPr>
            <p:cNvPr id="139" name="Rectangle: Rounded Corners 138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41" name="Group 140"/>
          <p:cNvGrpSpPr/>
          <p:nvPr/>
        </p:nvGrpSpPr>
        <p:grpSpPr>
          <a:xfrm>
            <a:off x="7696200" y="8953500"/>
            <a:ext cx="685800" cy="630382"/>
            <a:chOff x="3124200" y="1388918"/>
            <a:chExt cx="685800" cy="630382"/>
          </a:xfrm>
        </p:grpSpPr>
        <p:sp>
          <p:nvSpPr>
            <p:cNvPr id="142" name="Rectangle: Rounded Corners 141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pic>
        <p:nvPicPr>
          <p:cNvPr id="144" name="Picture 1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800" y="8801100"/>
            <a:ext cx="1012861" cy="990600"/>
          </a:xfrm>
          <a:prstGeom prst="rect">
            <a:avLst/>
          </a:prstGeom>
        </p:spPr>
      </p:pic>
      <p:grpSp>
        <p:nvGrpSpPr>
          <p:cNvPr id="145" name="Group 144"/>
          <p:cNvGrpSpPr/>
          <p:nvPr/>
        </p:nvGrpSpPr>
        <p:grpSpPr>
          <a:xfrm>
            <a:off x="2209800" y="8953500"/>
            <a:ext cx="685800" cy="630382"/>
            <a:chOff x="3124200" y="1388918"/>
            <a:chExt cx="685800" cy="630382"/>
          </a:xfrm>
        </p:grpSpPr>
        <p:sp>
          <p:nvSpPr>
            <p:cNvPr id="146" name="Rectangle: Rounded Corners 145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51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152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153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9105" y="1353886"/>
            <a:ext cx="15667696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44204" lvl="1" indent="-272102">
              <a:lnSpc>
                <a:spcPts val="4637"/>
              </a:lnSpc>
              <a:buFont typeface="Arial"/>
              <a:buChar char="•"/>
            </a:pPr>
            <a:r>
              <a:rPr lang="en-US" sz="252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The system </a:t>
            </a:r>
            <a:r>
              <a:rPr lang="en-US" sz="2520" b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transitions</a:t>
            </a:r>
            <a:r>
              <a:rPr lang="en-US" sz="252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 to the [Open for Submission] phase </a:t>
            </a:r>
            <a:r>
              <a:rPr lang="en-US" sz="2520" b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automatically</a:t>
            </a:r>
            <a:r>
              <a:rPr lang="en-US" sz="252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 once the [Call for Papers] deadline has passed.</a:t>
            </a:r>
            <a:endParaRPr lang="en-US" sz="2520">
              <a:solidFill>
                <a:srgbClr val="000000"/>
              </a:solidFill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57200" y="447675"/>
            <a:ext cx="1638889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 spc="-82">
                <a:solidFill>
                  <a:srgbClr val="E66418"/>
                </a:solidFill>
                <a:latin typeface="Muli Bold"/>
              </a:rPr>
              <a:t>Change to [Open for Submission] Phase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0598335" y="4947598"/>
            <a:ext cx="7537014" cy="5025567"/>
            <a:chOff x="0" y="0"/>
            <a:chExt cx="1985057" cy="132360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85057" cy="1323606"/>
            </a:xfrm>
            <a:custGeom>
              <a:avLst/>
              <a:gdLst/>
              <a:ahLst/>
              <a:cxnLst/>
              <a:rect l="l" t="t" r="r" b="b"/>
              <a:pathLst>
                <a:path w="1985057" h="1323606">
                  <a:moveTo>
                    <a:pt x="0" y="0"/>
                  </a:moveTo>
                  <a:lnTo>
                    <a:pt x="1985057" y="0"/>
                  </a:lnTo>
                  <a:lnTo>
                    <a:pt x="1985057" y="1323606"/>
                  </a:lnTo>
                  <a:lnTo>
                    <a:pt x="0" y="1323606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03840" y="7460382"/>
            <a:ext cx="10447631" cy="2550393"/>
            <a:chOff x="0" y="0"/>
            <a:chExt cx="2751639" cy="67170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751639" cy="671709"/>
            </a:xfrm>
            <a:custGeom>
              <a:avLst/>
              <a:gdLst/>
              <a:ahLst/>
              <a:cxnLst/>
              <a:rect l="l" t="t" r="r" b="b"/>
              <a:pathLst>
                <a:path w="2751639" h="671709">
                  <a:moveTo>
                    <a:pt x="0" y="0"/>
                  </a:moveTo>
                  <a:lnTo>
                    <a:pt x="2751639" y="0"/>
                  </a:lnTo>
                  <a:lnTo>
                    <a:pt x="2751639" y="671709"/>
                  </a:lnTo>
                  <a:lnTo>
                    <a:pt x="0" y="671709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4971875" y="8556328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4" y="0"/>
                </a:lnTo>
                <a:lnTo>
                  <a:pt x="1664534" y="1454447"/>
                </a:lnTo>
                <a:lnTo>
                  <a:pt x="0" y="1454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63133" y="8657637"/>
            <a:ext cx="973286" cy="1249051"/>
          </a:xfrm>
          <a:custGeom>
            <a:avLst/>
            <a:gdLst/>
            <a:ahLst/>
            <a:cxnLst/>
            <a:rect l="l" t="t" r="r" b="b"/>
            <a:pathLst>
              <a:path w="973286" h="1249051">
                <a:moveTo>
                  <a:pt x="0" y="0"/>
                </a:moveTo>
                <a:lnTo>
                  <a:pt x="973286" y="0"/>
                </a:lnTo>
                <a:lnTo>
                  <a:pt x="973286" y="1249051"/>
                </a:lnTo>
                <a:lnTo>
                  <a:pt x="0" y="12490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4340867" y="8225690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32" name="Freeform 32"/>
          <p:cNvSpPr/>
          <p:nvPr/>
        </p:nvSpPr>
        <p:spPr>
          <a:xfrm>
            <a:off x="4433020" y="8556328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4" y="0"/>
                </a:lnTo>
                <a:lnTo>
                  <a:pt x="1664534" y="1454447"/>
                </a:lnTo>
                <a:lnTo>
                  <a:pt x="0" y="1454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3" name="AutoShape 33"/>
          <p:cNvSpPr/>
          <p:nvPr/>
        </p:nvSpPr>
        <p:spPr>
          <a:xfrm flipH="1" flipV="1">
            <a:off x="2941890" y="9274234"/>
            <a:ext cx="1491130" cy="9317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TextBox 41"/>
          <p:cNvSpPr txBox="1"/>
          <p:nvPr/>
        </p:nvSpPr>
        <p:spPr>
          <a:xfrm>
            <a:off x="14751046" y="8225690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3151684" y="8929034"/>
            <a:ext cx="262893" cy="262893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45" name="AutoShape 45"/>
          <p:cNvSpPr/>
          <p:nvPr/>
        </p:nvSpPr>
        <p:spPr>
          <a:xfrm flipH="1" flipV="1">
            <a:off x="6097554" y="9283551"/>
            <a:ext cx="1489692" cy="654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6" name="TextBox 46"/>
          <p:cNvSpPr txBox="1"/>
          <p:nvPr/>
        </p:nvSpPr>
        <p:spPr>
          <a:xfrm>
            <a:off x="6539775" y="8855472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6168466" y="8925911"/>
            <a:ext cx="262893" cy="279709"/>
            <a:chOff x="0" y="0"/>
            <a:chExt cx="350524" cy="372945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350524" cy="372945"/>
              <a:chOff x="0" y="0"/>
              <a:chExt cx="812800" cy="86479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6479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4790">
                    <a:moveTo>
                      <a:pt x="406400" y="0"/>
                    </a:moveTo>
                    <a:cubicBezTo>
                      <a:pt x="181951" y="0"/>
                      <a:pt x="0" y="193590"/>
                      <a:pt x="0" y="432395"/>
                    </a:cubicBezTo>
                    <a:cubicBezTo>
                      <a:pt x="0" y="671200"/>
                      <a:pt x="181951" y="864790"/>
                      <a:pt x="406400" y="864790"/>
                    </a:cubicBezTo>
                    <a:cubicBezTo>
                      <a:pt x="630849" y="864790"/>
                      <a:pt x="812800" y="671200"/>
                      <a:pt x="812800" y="432395"/>
                    </a:cubicBezTo>
                    <a:cubicBezTo>
                      <a:pt x="812800" y="19359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51" name="TextBox 51"/>
            <p:cNvSpPr txBox="1"/>
            <p:nvPr/>
          </p:nvSpPr>
          <p:spPr>
            <a:xfrm>
              <a:off x="0" y="47001"/>
              <a:ext cx="334797" cy="250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12</a:t>
              </a:r>
            </a:p>
          </p:txBody>
        </p:sp>
      </p:grpSp>
      <p:sp>
        <p:nvSpPr>
          <p:cNvPr id="52" name="AutoShape 52"/>
          <p:cNvSpPr/>
          <p:nvPr/>
        </p:nvSpPr>
        <p:spPr>
          <a:xfrm flipH="1">
            <a:off x="8436034" y="9277258"/>
            <a:ext cx="1762148" cy="1283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3" name="Group 53"/>
          <p:cNvGrpSpPr/>
          <p:nvPr/>
        </p:nvGrpSpPr>
        <p:grpSpPr>
          <a:xfrm>
            <a:off x="8531699" y="8896330"/>
            <a:ext cx="262893" cy="262893"/>
            <a:chOff x="0" y="0"/>
            <a:chExt cx="812800" cy="8128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55" name="TextBox 5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61" name="AutoShape 61"/>
          <p:cNvSpPr/>
          <p:nvPr/>
        </p:nvSpPr>
        <p:spPr>
          <a:xfrm flipH="1">
            <a:off x="13582173" y="9283551"/>
            <a:ext cx="1389701" cy="654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2" name="Group 62"/>
          <p:cNvGrpSpPr/>
          <p:nvPr/>
        </p:nvGrpSpPr>
        <p:grpSpPr>
          <a:xfrm>
            <a:off x="13677423" y="8953409"/>
            <a:ext cx="262893" cy="279709"/>
            <a:chOff x="0" y="0"/>
            <a:chExt cx="350524" cy="372945"/>
          </a:xfrm>
        </p:grpSpPr>
        <p:grpSp>
          <p:nvGrpSpPr>
            <p:cNvPr id="63" name="Group 63"/>
            <p:cNvGrpSpPr/>
            <p:nvPr/>
          </p:nvGrpSpPr>
          <p:grpSpPr>
            <a:xfrm>
              <a:off x="0" y="0"/>
              <a:ext cx="350524" cy="372945"/>
              <a:chOff x="0" y="0"/>
              <a:chExt cx="812800" cy="86479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812800" cy="86479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4790">
                    <a:moveTo>
                      <a:pt x="406400" y="0"/>
                    </a:moveTo>
                    <a:cubicBezTo>
                      <a:pt x="181951" y="0"/>
                      <a:pt x="0" y="193590"/>
                      <a:pt x="0" y="432395"/>
                    </a:cubicBezTo>
                    <a:cubicBezTo>
                      <a:pt x="0" y="671200"/>
                      <a:pt x="181951" y="864790"/>
                      <a:pt x="406400" y="864790"/>
                    </a:cubicBezTo>
                    <a:cubicBezTo>
                      <a:pt x="630849" y="864790"/>
                      <a:pt x="812800" y="671200"/>
                      <a:pt x="812800" y="432395"/>
                    </a:cubicBezTo>
                    <a:cubicBezTo>
                      <a:pt x="812800" y="19359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66" name="TextBox 66"/>
            <p:cNvSpPr txBox="1"/>
            <p:nvPr/>
          </p:nvSpPr>
          <p:spPr>
            <a:xfrm>
              <a:off x="127618" y="47001"/>
              <a:ext cx="95288" cy="250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9</a:t>
              </a:r>
            </a:p>
          </p:txBody>
        </p:sp>
      </p:grpSp>
      <p:sp>
        <p:nvSpPr>
          <p:cNvPr id="67" name="AutoShape 67"/>
          <p:cNvSpPr/>
          <p:nvPr/>
        </p:nvSpPr>
        <p:spPr>
          <a:xfrm flipH="1">
            <a:off x="1028700" y="9274234"/>
            <a:ext cx="1064402" cy="7929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8" name="Group 68"/>
          <p:cNvGrpSpPr/>
          <p:nvPr/>
        </p:nvGrpSpPr>
        <p:grpSpPr>
          <a:xfrm>
            <a:off x="1022713" y="8912648"/>
            <a:ext cx="262893" cy="262893"/>
            <a:chOff x="0" y="0"/>
            <a:chExt cx="812800" cy="81280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70" name="TextBox 7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2" name="TextBox 72"/>
          <p:cNvSpPr txBox="1"/>
          <p:nvPr/>
        </p:nvSpPr>
        <p:spPr>
          <a:xfrm>
            <a:off x="11924709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321557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73251" y="8256554"/>
            <a:ext cx="1306609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6739629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3199541" y="8957141"/>
            <a:ext cx="167180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13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3593233" y="8855472"/>
            <a:ext cx="839786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Make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3404400" y="9296557"/>
            <a:ext cx="1093887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Decision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8903685" y="8825891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8540345" y="8924437"/>
            <a:ext cx="251098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11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8789822" y="9296557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Reviews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1863945" y="8832657"/>
            <a:ext cx="1076068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4026041" y="8790670"/>
            <a:ext cx="1515951" cy="820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95"/>
              </a:lnSpc>
            </a:pPr>
            <a:r>
              <a:rPr lang="en-US" sz="1777">
                <a:solidFill>
                  <a:srgbClr val="000000"/>
                </a:solidFill>
                <a:latin typeface="Helvetica World"/>
              </a:rPr>
              <a:t>Assign</a:t>
            </a:r>
          </a:p>
          <a:p>
            <a:pPr>
              <a:lnSpc>
                <a:spcPts val="3395"/>
              </a:lnSpc>
            </a:pPr>
            <a:r>
              <a:rPr lang="en-US" sz="1777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070570" y="8933463"/>
            <a:ext cx="167180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14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321557" y="8857033"/>
            <a:ext cx="797972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Notify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321557" y="9298864"/>
            <a:ext cx="7222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Email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8839200" y="4585295"/>
            <a:ext cx="9255825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2614"/>
              </a:lnSpc>
              <a:spcBef>
                <a:spcPct val="0"/>
              </a:spcBef>
            </a:pPr>
            <a:r>
              <a:rPr lang="en-US" sz="2178" u="none" strike="noStrike" spc="-43">
                <a:solidFill>
                  <a:srgbClr val="C48200"/>
                </a:solidFill>
                <a:latin typeface="Muli Bold"/>
              </a:rPr>
              <a:t>MONITOR AND MANAGE CONFERENCE SUBMISSIONS</a:t>
            </a:r>
          </a:p>
        </p:txBody>
      </p:sp>
      <p:grpSp>
        <p:nvGrpSpPr>
          <p:cNvPr id="88" name="Group 88"/>
          <p:cNvGrpSpPr/>
          <p:nvPr/>
        </p:nvGrpSpPr>
        <p:grpSpPr>
          <a:xfrm>
            <a:off x="6406472" y="5278206"/>
            <a:ext cx="2910635" cy="1693582"/>
            <a:chOff x="0" y="0"/>
            <a:chExt cx="1048981" cy="610360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1048981" cy="610360"/>
            </a:xfrm>
            <a:custGeom>
              <a:avLst/>
              <a:gdLst/>
              <a:ahLst/>
              <a:cxnLst/>
              <a:rect l="l" t="t" r="r" b="b"/>
              <a:pathLst>
                <a:path w="1048981" h="610360">
                  <a:moveTo>
                    <a:pt x="524490" y="0"/>
                  </a:moveTo>
                  <a:cubicBezTo>
                    <a:pt x="234822" y="0"/>
                    <a:pt x="0" y="136634"/>
                    <a:pt x="0" y="305180"/>
                  </a:cubicBezTo>
                  <a:cubicBezTo>
                    <a:pt x="0" y="473726"/>
                    <a:pt x="234822" y="610360"/>
                    <a:pt x="524490" y="610360"/>
                  </a:cubicBezTo>
                  <a:cubicBezTo>
                    <a:pt x="814158" y="610360"/>
                    <a:pt x="1048981" y="473726"/>
                    <a:pt x="1048981" y="305180"/>
                  </a:cubicBezTo>
                  <a:cubicBezTo>
                    <a:pt x="1048981" y="136634"/>
                    <a:pt x="814158" y="0"/>
                    <a:pt x="524490" y="0"/>
                  </a:cubicBezTo>
                  <a:close/>
                </a:path>
              </a:pathLst>
            </a:custGeom>
            <a:solidFill>
              <a:srgbClr val="D2FEFF"/>
            </a:solidFill>
          </p:spPr>
        </p:sp>
        <p:sp>
          <p:nvSpPr>
            <p:cNvPr id="90" name="TextBox 9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1" name="TextBox 91"/>
          <p:cNvSpPr txBox="1"/>
          <p:nvPr/>
        </p:nvSpPr>
        <p:spPr>
          <a:xfrm>
            <a:off x="6578530" y="5764780"/>
            <a:ext cx="2512250" cy="745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4"/>
              </a:lnSpc>
            </a:pPr>
            <a:r>
              <a:rPr lang="en-US" sz="1931">
                <a:solidFill>
                  <a:srgbClr val="000000"/>
                </a:solidFill>
                <a:latin typeface="Helvetica World Bold"/>
              </a:rPr>
              <a:t>1. Initialize a Planned Conference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17146569" y="8847085"/>
            <a:ext cx="1589075" cy="307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80"/>
              </a:lnSpc>
            </a:pPr>
            <a:r>
              <a:rPr lang="en-US" sz="1771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grpSp>
        <p:nvGrpSpPr>
          <p:cNvPr id="97" name="Group 97"/>
          <p:cNvGrpSpPr/>
          <p:nvPr/>
        </p:nvGrpSpPr>
        <p:grpSpPr>
          <a:xfrm>
            <a:off x="17241805" y="8493408"/>
            <a:ext cx="262893" cy="277476"/>
            <a:chOff x="0" y="0"/>
            <a:chExt cx="350524" cy="369968"/>
          </a:xfrm>
        </p:grpSpPr>
        <p:grpSp>
          <p:nvGrpSpPr>
            <p:cNvPr id="98" name="Group 98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00" name="TextBox 10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01" name="TextBox 101"/>
            <p:cNvSpPr txBox="1"/>
            <p:nvPr/>
          </p:nvSpPr>
          <p:spPr>
            <a:xfrm>
              <a:off x="127618" y="47001"/>
              <a:ext cx="95288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8</a:t>
              </a:r>
            </a:p>
          </p:txBody>
        </p:sp>
      </p:grpSp>
      <p:sp>
        <p:nvSpPr>
          <p:cNvPr id="102" name="TextBox 102"/>
          <p:cNvSpPr txBox="1"/>
          <p:nvPr/>
        </p:nvSpPr>
        <p:spPr>
          <a:xfrm>
            <a:off x="17072419" y="6112344"/>
            <a:ext cx="1589075" cy="58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1671">
                <a:solidFill>
                  <a:srgbClr val="000000"/>
                </a:solidFill>
                <a:latin typeface="Helvetica World"/>
              </a:rPr>
              <a:t>Assess Preliminary </a:t>
            </a:r>
          </a:p>
        </p:txBody>
      </p:sp>
      <p:grpSp>
        <p:nvGrpSpPr>
          <p:cNvPr id="103" name="Group 103"/>
          <p:cNvGrpSpPr/>
          <p:nvPr/>
        </p:nvGrpSpPr>
        <p:grpSpPr>
          <a:xfrm>
            <a:off x="17241805" y="5754492"/>
            <a:ext cx="262893" cy="277476"/>
            <a:chOff x="0" y="0"/>
            <a:chExt cx="350524" cy="369968"/>
          </a:xfrm>
        </p:grpSpPr>
        <p:grpSp>
          <p:nvGrpSpPr>
            <p:cNvPr id="104" name="Group 104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06" name="TextBox 10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07" name="TextBox 107"/>
            <p:cNvSpPr txBox="1"/>
            <p:nvPr/>
          </p:nvSpPr>
          <p:spPr>
            <a:xfrm>
              <a:off x="127618" y="47001"/>
              <a:ext cx="95288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7</a:t>
              </a:r>
            </a:p>
          </p:txBody>
        </p:sp>
      </p:grpSp>
      <p:sp>
        <p:nvSpPr>
          <p:cNvPr id="109" name="TextBox 109"/>
          <p:cNvSpPr txBox="1"/>
          <p:nvPr/>
        </p:nvSpPr>
        <p:spPr>
          <a:xfrm>
            <a:off x="15754538" y="7063018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110" name="Freeform 110"/>
          <p:cNvSpPr/>
          <p:nvPr/>
        </p:nvSpPr>
        <p:spPr>
          <a:xfrm>
            <a:off x="15002852" y="5381122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5" y="0"/>
                </a:lnTo>
                <a:lnTo>
                  <a:pt x="1664535" y="1454448"/>
                </a:lnTo>
                <a:lnTo>
                  <a:pt x="0" y="1454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1" name="TextBox 111"/>
          <p:cNvSpPr txBox="1"/>
          <p:nvPr/>
        </p:nvSpPr>
        <p:spPr>
          <a:xfrm>
            <a:off x="14868365" y="5124551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115" name="TextBox 115"/>
          <p:cNvSpPr txBox="1"/>
          <p:nvPr/>
        </p:nvSpPr>
        <p:spPr>
          <a:xfrm>
            <a:off x="14459433" y="5678158"/>
            <a:ext cx="702510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sp>
        <p:nvSpPr>
          <p:cNvPr id="116" name="AutoShape 116"/>
          <p:cNvSpPr/>
          <p:nvPr/>
        </p:nvSpPr>
        <p:spPr>
          <a:xfrm flipV="1">
            <a:off x="14105658" y="6108346"/>
            <a:ext cx="897194" cy="6376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7" name="TextBox 117"/>
          <p:cNvSpPr txBox="1"/>
          <p:nvPr/>
        </p:nvSpPr>
        <p:spPr>
          <a:xfrm>
            <a:off x="12567351" y="5133399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118" name="Group 118"/>
          <p:cNvGrpSpPr/>
          <p:nvPr/>
        </p:nvGrpSpPr>
        <p:grpSpPr>
          <a:xfrm>
            <a:off x="14153283" y="5726025"/>
            <a:ext cx="249498" cy="273045"/>
            <a:chOff x="0" y="0"/>
            <a:chExt cx="332664" cy="364060"/>
          </a:xfrm>
        </p:grpSpPr>
        <p:grpSp>
          <p:nvGrpSpPr>
            <p:cNvPr id="119" name="Group 119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20" name="Freeform 120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21" name="TextBox 12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22" name="TextBox 122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6</a:t>
              </a:r>
            </a:p>
          </p:txBody>
        </p:sp>
      </p:grpSp>
      <p:sp>
        <p:nvSpPr>
          <p:cNvPr id="123" name="AutoShape 123"/>
          <p:cNvSpPr/>
          <p:nvPr/>
        </p:nvSpPr>
        <p:spPr>
          <a:xfrm flipV="1">
            <a:off x="12379571" y="6114722"/>
            <a:ext cx="920546" cy="1083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24" name="Group 124"/>
          <p:cNvGrpSpPr/>
          <p:nvPr/>
        </p:nvGrpSpPr>
        <p:grpSpPr>
          <a:xfrm>
            <a:off x="12270228" y="5711952"/>
            <a:ext cx="249498" cy="273045"/>
            <a:chOff x="0" y="0"/>
            <a:chExt cx="332664" cy="364060"/>
          </a:xfrm>
        </p:grpSpPr>
        <p:grpSp>
          <p:nvGrpSpPr>
            <p:cNvPr id="125" name="Group 125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26" name="Freeform 126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27" name="TextBox 1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28" name="TextBox 128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5</a:t>
              </a:r>
            </a:p>
          </p:txBody>
        </p:sp>
      </p:grpSp>
      <p:sp>
        <p:nvSpPr>
          <p:cNvPr id="129" name="TextBox 129"/>
          <p:cNvSpPr txBox="1"/>
          <p:nvPr/>
        </p:nvSpPr>
        <p:spPr>
          <a:xfrm>
            <a:off x="12567351" y="5693204"/>
            <a:ext cx="690266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130" name="TextBox 130"/>
          <p:cNvSpPr txBox="1"/>
          <p:nvPr/>
        </p:nvSpPr>
        <p:spPr>
          <a:xfrm>
            <a:off x="12567351" y="6191541"/>
            <a:ext cx="723241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Paper</a:t>
            </a:r>
          </a:p>
        </p:txBody>
      </p:sp>
      <p:sp>
        <p:nvSpPr>
          <p:cNvPr id="131" name="Freeform 131"/>
          <p:cNvSpPr/>
          <p:nvPr/>
        </p:nvSpPr>
        <p:spPr>
          <a:xfrm>
            <a:off x="11455874" y="5523100"/>
            <a:ext cx="923696" cy="1185410"/>
          </a:xfrm>
          <a:custGeom>
            <a:avLst/>
            <a:gdLst/>
            <a:ahLst/>
            <a:cxnLst/>
            <a:rect l="l" t="t" r="r" b="b"/>
            <a:pathLst>
              <a:path w="923696" h="1185410">
                <a:moveTo>
                  <a:pt x="0" y="0"/>
                </a:moveTo>
                <a:lnTo>
                  <a:pt x="923697" y="0"/>
                </a:lnTo>
                <a:lnTo>
                  <a:pt x="923697" y="1185410"/>
                </a:lnTo>
                <a:lnTo>
                  <a:pt x="0" y="11854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2" name="TextBox 132"/>
          <p:cNvSpPr txBox="1"/>
          <p:nvPr/>
        </p:nvSpPr>
        <p:spPr>
          <a:xfrm>
            <a:off x="9783531" y="5705173"/>
            <a:ext cx="1966415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Change to [Open</a:t>
            </a:r>
          </a:p>
        </p:txBody>
      </p:sp>
      <p:sp>
        <p:nvSpPr>
          <p:cNvPr id="133" name="TextBox 133"/>
          <p:cNvSpPr txBox="1"/>
          <p:nvPr/>
        </p:nvSpPr>
        <p:spPr>
          <a:xfrm>
            <a:off x="9486408" y="6191541"/>
            <a:ext cx="2340488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for Submission] phase</a:t>
            </a:r>
          </a:p>
        </p:txBody>
      </p:sp>
      <p:sp>
        <p:nvSpPr>
          <p:cNvPr id="134" name="TextBox 134"/>
          <p:cNvSpPr txBox="1"/>
          <p:nvPr/>
        </p:nvSpPr>
        <p:spPr>
          <a:xfrm>
            <a:off x="10731567" y="5133399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135" name="AutoShape 135"/>
          <p:cNvSpPr/>
          <p:nvPr/>
        </p:nvSpPr>
        <p:spPr>
          <a:xfrm flipV="1">
            <a:off x="9317107" y="6115805"/>
            <a:ext cx="2138767" cy="9192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36" name="Group 136"/>
          <p:cNvGrpSpPr/>
          <p:nvPr/>
        </p:nvGrpSpPr>
        <p:grpSpPr>
          <a:xfrm>
            <a:off x="9486408" y="5726025"/>
            <a:ext cx="249498" cy="273045"/>
            <a:chOff x="0" y="0"/>
            <a:chExt cx="332664" cy="364060"/>
          </a:xfrm>
        </p:grpSpPr>
        <p:grpSp>
          <p:nvGrpSpPr>
            <p:cNvPr id="137" name="Group 137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38" name="Freeform 138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39" name="TextBox 13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40" name="TextBox 140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4</a:t>
              </a:r>
            </a:p>
          </p:txBody>
        </p:sp>
      </p:grpSp>
      <p:grpSp>
        <p:nvGrpSpPr>
          <p:cNvPr id="141" name="Group 141"/>
          <p:cNvGrpSpPr/>
          <p:nvPr/>
        </p:nvGrpSpPr>
        <p:grpSpPr>
          <a:xfrm>
            <a:off x="9388279" y="5143500"/>
            <a:ext cx="3045722" cy="1634801"/>
            <a:chOff x="0" y="0"/>
            <a:chExt cx="802165" cy="430565"/>
          </a:xfrm>
        </p:grpSpPr>
        <p:sp>
          <p:nvSpPr>
            <p:cNvPr id="142" name="Freeform 142"/>
            <p:cNvSpPr/>
            <p:nvPr/>
          </p:nvSpPr>
          <p:spPr>
            <a:xfrm>
              <a:off x="0" y="0"/>
              <a:ext cx="802165" cy="430565"/>
            </a:xfrm>
            <a:custGeom>
              <a:avLst/>
              <a:gdLst/>
              <a:ahLst/>
              <a:cxnLst/>
              <a:rect l="l" t="t" r="r" b="b"/>
              <a:pathLst>
                <a:path w="802165" h="430565">
                  <a:moveTo>
                    <a:pt x="0" y="0"/>
                  </a:moveTo>
                  <a:lnTo>
                    <a:pt x="802165" y="0"/>
                  </a:lnTo>
                  <a:lnTo>
                    <a:pt x="802165" y="430565"/>
                  </a:lnTo>
                  <a:lnTo>
                    <a:pt x="0" y="4305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0000"/>
              </a:solidFill>
              <a:miter/>
            </a:ln>
          </p:spPr>
        </p:sp>
        <p:sp>
          <p:nvSpPr>
            <p:cNvPr id="143" name="TextBox 14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144" name="Slide Number Placeholder 1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145" name="Group 144"/>
          <p:cNvGrpSpPr/>
          <p:nvPr/>
        </p:nvGrpSpPr>
        <p:grpSpPr>
          <a:xfrm>
            <a:off x="16611600" y="7429500"/>
            <a:ext cx="685800" cy="630382"/>
            <a:chOff x="3124200" y="1388918"/>
            <a:chExt cx="685800" cy="630382"/>
          </a:xfrm>
        </p:grpSpPr>
        <p:sp>
          <p:nvSpPr>
            <p:cNvPr id="146" name="Rectangle: Rounded Corners 145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cxnSp>
        <p:nvCxnSpPr>
          <p:cNvPr id="148" name="Connector: Elbow 147"/>
          <p:cNvCxnSpPr/>
          <p:nvPr/>
        </p:nvCxnSpPr>
        <p:spPr>
          <a:xfrm rot="16200000" flipH="1">
            <a:off x="16258205" y="6335095"/>
            <a:ext cx="1041496" cy="334706"/>
          </a:xfrm>
          <a:prstGeom prst="bentConnector3">
            <a:avLst>
              <a:gd name="adj1" fmla="val -52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/>
          <p:cNvCxnSpPr/>
          <p:nvPr/>
        </p:nvCxnSpPr>
        <p:spPr>
          <a:xfrm rot="5400000">
            <a:off x="16116300" y="8458200"/>
            <a:ext cx="1143000" cy="457200"/>
          </a:xfrm>
          <a:prstGeom prst="bentConnector3">
            <a:avLst>
              <a:gd name="adj1" fmla="val 9979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oup 149"/>
          <p:cNvGrpSpPr/>
          <p:nvPr/>
        </p:nvGrpSpPr>
        <p:grpSpPr>
          <a:xfrm>
            <a:off x="13335000" y="5753100"/>
            <a:ext cx="685800" cy="630382"/>
            <a:chOff x="3124200" y="1388918"/>
            <a:chExt cx="685800" cy="630382"/>
          </a:xfrm>
        </p:grpSpPr>
        <p:sp>
          <p:nvSpPr>
            <p:cNvPr id="151" name="Rectangle: Rounded Corners 150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53" name="Group 152"/>
          <p:cNvGrpSpPr/>
          <p:nvPr/>
        </p:nvGrpSpPr>
        <p:grpSpPr>
          <a:xfrm>
            <a:off x="12801600" y="8953500"/>
            <a:ext cx="685800" cy="630382"/>
            <a:chOff x="3124200" y="1388918"/>
            <a:chExt cx="685800" cy="630382"/>
          </a:xfrm>
        </p:grpSpPr>
        <p:sp>
          <p:nvSpPr>
            <p:cNvPr id="154" name="Rectangle: Rounded Corners 153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56" name="Group 155"/>
          <p:cNvGrpSpPr/>
          <p:nvPr/>
        </p:nvGrpSpPr>
        <p:grpSpPr>
          <a:xfrm>
            <a:off x="7696200" y="8953500"/>
            <a:ext cx="685800" cy="630382"/>
            <a:chOff x="3124200" y="1388918"/>
            <a:chExt cx="685800" cy="630382"/>
          </a:xfrm>
        </p:grpSpPr>
        <p:sp>
          <p:nvSpPr>
            <p:cNvPr id="157" name="Rectangle: Rounded Corners 156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60" name="Group 159"/>
          <p:cNvGrpSpPr/>
          <p:nvPr/>
        </p:nvGrpSpPr>
        <p:grpSpPr>
          <a:xfrm>
            <a:off x="2209800" y="8953500"/>
            <a:ext cx="685800" cy="630382"/>
            <a:chOff x="3124200" y="1388918"/>
            <a:chExt cx="685800" cy="630382"/>
          </a:xfrm>
        </p:grpSpPr>
        <p:sp>
          <p:nvSpPr>
            <p:cNvPr id="161" name="Rectangle: Rounded Corners 160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66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167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168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3" name="TextBox 55"/>
          <p:cNvSpPr txBox="1"/>
          <p:nvPr/>
        </p:nvSpPr>
        <p:spPr>
          <a:xfrm>
            <a:off x="9497260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pic>
        <p:nvPicPr>
          <p:cNvPr id="164" name="Picture 1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800" y="8801100"/>
            <a:ext cx="1012861" cy="990600"/>
          </a:xfrm>
          <a:prstGeom prst="rect">
            <a:avLst/>
          </a:prstGeom>
        </p:spPr>
      </p:pic>
      <p:sp>
        <p:nvSpPr>
          <p:cNvPr id="165" name="AutoShape 40"/>
          <p:cNvSpPr/>
          <p:nvPr/>
        </p:nvSpPr>
        <p:spPr>
          <a:xfrm rot="21540000" flipH="1" flipV="1">
            <a:off x="11356454" y="9277258"/>
            <a:ext cx="1376932" cy="1283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69" name="Group 41"/>
          <p:cNvGrpSpPr/>
          <p:nvPr/>
        </p:nvGrpSpPr>
        <p:grpSpPr>
          <a:xfrm>
            <a:off x="11523760" y="8904658"/>
            <a:ext cx="267115" cy="281105"/>
            <a:chOff x="0" y="0"/>
            <a:chExt cx="812800" cy="855372"/>
          </a:xfrm>
        </p:grpSpPr>
        <p:sp>
          <p:nvSpPr>
            <p:cNvPr id="170" name="Freeform 42"/>
            <p:cNvSpPr/>
            <p:nvPr/>
          </p:nvSpPr>
          <p:spPr>
            <a:xfrm>
              <a:off x="0" y="0"/>
              <a:ext cx="812800" cy="855372"/>
            </a:xfrm>
            <a:custGeom>
              <a:avLst/>
              <a:gdLst/>
              <a:ahLst/>
              <a:cxnLst/>
              <a:rect l="l" t="t" r="r" b="b"/>
              <a:pathLst>
                <a:path w="812800" h="855372">
                  <a:moveTo>
                    <a:pt x="406400" y="0"/>
                  </a:moveTo>
                  <a:cubicBezTo>
                    <a:pt x="181951" y="0"/>
                    <a:pt x="0" y="191482"/>
                    <a:pt x="0" y="427686"/>
                  </a:cubicBezTo>
                  <a:cubicBezTo>
                    <a:pt x="0" y="663891"/>
                    <a:pt x="181951" y="855372"/>
                    <a:pt x="406400" y="855372"/>
                  </a:cubicBezTo>
                  <a:cubicBezTo>
                    <a:pt x="630849" y="855372"/>
                    <a:pt x="812800" y="663891"/>
                    <a:pt x="812800" y="427686"/>
                  </a:cubicBezTo>
                  <a:cubicBezTo>
                    <a:pt x="812800" y="19148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9525" cap="sq">
              <a:solidFill>
                <a:srgbClr val="E98552"/>
              </a:solidFill>
              <a:miter/>
            </a:ln>
          </p:spPr>
        </p:sp>
        <p:sp>
          <p:nvSpPr>
            <p:cNvPr id="171" name="TextBox 4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76604" tIns="76604" rIns="76604" bIns="76604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6" name="TextBox 44"/>
          <p:cNvSpPr txBox="1"/>
          <p:nvPr/>
        </p:nvSpPr>
        <p:spPr>
          <a:xfrm>
            <a:off x="11554374" y="8947383"/>
            <a:ext cx="205886" cy="19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7"/>
              </a:lnSpc>
            </a:pPr>
            <a:r>
              <a:rPr lang="en-US" sz="1055">
                <a:solidFill>
                  <a:srgbClr val="000000"/>
                </a:solidFill>
                <a:latin typeface="Helvetica World Bold"/>
              </a:rPr>
              <a:t>10</a:t>
            </a:r>
          </a:p>
        </p:txBody>
      </p:sp>
      <p:grpSp>
        <p:nvGrpSpPr>
          <p:cNvPr id="177" name="Group 4"/>
          <p:cNvGrpSpPr/>
          <p:nvPr/>
        </p:nvGrpSpPr>
        <p:grpSpPr>
          <a:xfrm>
            <a:off x="533400" y="3566337"/>
            <a:ext cx="4991100" cy="624566"/>
            <a:chOff x="0" y="0"/>
            <a:chExt cx="5479339" cy="832755"/>
          </a:xfrm>
        </p:grpSpPr>
        <p:grpSp>
          <p:nvGrpSpPr>
            <p:cNvPr id="178" name="Group 5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80" name="Freeform 6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79" name="TextBox 7"/>
            <p:cNvSpPr txBox="1"/>
            <p:nvPr/>
          </p:nvSpPr>
          <p:spPr>
            <a:xfrm>
              <a:off x="543294" y="249569"/>
              <a:ext cx="4392751" cy="343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Appoint Paper Reviewers</a:t>
              </a:r>
            </a:p>
          </p:txBody>
        </p:sp>
      </p:grpSp>
      <p:grpSp>
        <p:nvGrpSpPr>
          <p:cNvPr id="181" name="Group 8"/>
          <p:cNvGrpSpPr/>
          <p:nvPr/>
        </p:nvGrpSpPr>
        <p:grpSpPr>
          <a:xfrm>
            <a:off x="533400" y="2627446"/>
            <a:ext cx="4991100" cy="624566"/>
            <a:chOff x="0" y="0"/>
            <a:chExt cx="5479339" cy="832755"/>
          </a:xfrm>
        </p:grpSpPr>
        <p:grpSp>
          <p:nvGrpSpPr>
            <p:cNvPr id="182" name="Group 9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84" name="Freeform 10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183" name="TextBox 11"/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Initiate a Call for Research Papers</a:t>
              </a:r>
            </a:p>
          </p:txBody>
        </p:sp>
      </p:grpSp>
      <p:grpSp>
        <p:nvGrpSpPr>
          <p:cNvPr id="185" name="Group 12"/>
          <p:cNvGrpSpPr/>
          <p:nvPr/>
        </p:nvGrpSpPr>
        <p:grpSpPr>
          <a:xfrm>
            <a:off x="533400" y="4505228"/>
            <a:ext cx="4991100" cy="624566"/>
            <a:chOff x="0" y="0"/>
            <a:chExt cx="5479339" cy="832755"/>
          </a:xfrm>
        </p:grpSpPr>
        <p:grpSp>
          <p:nvGrpSpPr>
            <p:cNvPr id="186" name="Group 13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88" name="Freeform 14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87" name="TextBox 15"/>
            <p:cNvSpPr txBox="1"/>
            <p:nvPr/>
          </p:nvSpPr>
          <p:spPr>
            <a:xfrm>
              <a:off x="543294" y="249569"/>
              <a:ext cx="4392751" cy="343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Finalize Paper Decisions</a:t>
              </a:r>
            </a:p>
          </p:txBody>
        </p:sp>
      </p:grpSp>
      <p:grpSp>
        <p:nvGrpSpPr>
          <p:cNvPr id="189" name="Group 16"/>
          <p:cNvGrpSpPr/>
          <p:nvPr/>
        </p:nvGrpSpPr>
        <p:grpSpPr>
          <a:xfrm>
            <a:off x="533400" y="5444119"/>
            <a:ext cx="4991100" cy="624566"/>
            <a:chOff x="0" y="0"/>
            <a:chExt cx="5479339" cy="832755"/>
          </a:xfrm>
        </p:grpSpPr>
        <p:grpSp>
          <p:nvGrpSpPr>
            <p:cNvPr id="190" name="Group 17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92" name="Freeform 18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91" name="TextBox 19"/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Communicate Decision Results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200" y="447675"/>
            <a:ext cx="1638889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 spc="-82">
                <a:solidFill>
                  <a:srgbClr val="E66418"/>
                </a:solidFill>
                <a:latin typeface="Muli Bold"/>
              </a:rPr>
              <a:t>Change to [Open for Submission] Phase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7308339" y="7566718"/>
            <a:ext cx="2957716" cy="7643"/>
          </a:xfrm>
          <a:prstGeom prst="line">
            <a:avLst/>
          </a:prstGeom>
          <a:ln w="104775" cap="flat">
            <a:solidFill>
              <a:srgbClr val="0DA696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8" name="Group 28"/>
          <p:cNvGrpSpPr/>
          <p:nvPr/>
        </p:nvGrpSpPr>
        <p:grpSpPr>
          <a:xfrm>
            <a:off x="5841161" y="3117700"/>
            <a:ext cx="8430655" cy="2327859"/>
            <a:chOff x="0" y="-57150"/>
            <a:chExt cx="2040185" cy="86995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040185" cy="708206"/>
            </a:xfrm>
            <a:custGeom>
              <a:avLst/>
              <a:gdLst/>
              <a:ahLst/>
              <a:cxnLst/>
              <a:rect l="l" t="t" r="r" b="b"/>
              <a:pathLst>
                <a:path w="2040185" h="708206">
                  <a:moveTo>
                    <a:pt x="0" y="0"/>
                  </a:moveTo>
                  <a:lnTo>
                    <a:pt x="2040185" y="0"/>
                  </a:lnTo>
                  <a:lnTo>
                    <a:pt x="2040185" y="708206"/>
                  </a:lnTo>
                  <a:lnTo>
                    <a:pt x="0" y="70820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E98552"/>
              </a:solidFill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6031661" y="3708890"/>
            <a:ext cx="8194445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-60">
                <a:solidFill>
                  <a:srgbClr val="000000"/>
                </a:solidFill>
                <a:latin typeface="Muli Bold"/>
              </a:rPr>
              <a:t>Run scripts: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841161" y="4164066"/>
            <a:ext cx="8194765" cy="655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295" lvl="1" indent="-290830">
              <a:lnSpc>
                <a:spcPts val="5912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Clear Sans"/>
              </a:rPr>
              <a:t>Set app's date in simulation: 8-10-2023.</a:t>
            </a:r>
            <a:endParaRPr lang="en-US" sz="2650"/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774885"/>
              </p:ext>
            </p:extLst>
          </p:nvPr>
        </p:nvGraphicFramePr>
        <p:xfrm>
          <a:off x="533400" y="6972300"/>
          <a:ext cx="647700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800">
                  <a:extLst>
                    <a:ext uri="{9D8B030D-6E8A-4147-A177-3AD203B41FA5}">
                      <a16:colId xmlns:a16="http://schemas.microsoft.com/office/drawing/2014/main" val="2121676253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848825518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14775212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Deadline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Demo Deadline Value </a:t>
                      </a:r>
                      <a:endParaRPr lang="en-US" sz="2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2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/>
                        <a:t>Calling For Papers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/>
                        <a:t>Call For Papers Deadline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latin typeface="Helvetica World"/>
                        </a:rPr>
                        <a:t>8-10-2023</a:t>
                      </a:r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188454"/>
                  </a:ext>
                </a:extLst>
              </a:tr>
            </a:tbl>
          </a:graphicData>
        </a:graphic>
      </p:graphicFrame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92515"/>
              </p:ext>
            </p:extLst>
          </p:nvPr>
        </p:nvGraphicFramePr>
        <p:xfrm>
          <a:off x="11049000" y="6972300"/>
          <a:ext cx="647699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2975">
                  <a:extLst>
                    <a:ext uri="{9D8B030D-6E8A-4147-A177-3AD203B41FA5}">
                      <a16:colId xmlns:a16="http://schemas.microsoft.com/office/drawing/2014/main" val="2121676253"/>
                    </a:ext>
                  </a:extLst>
                </a:gridCol>
                <a:gridCol w="2509024">
                  <a:extLst>
                    <a:ext uri="{9D8B030D-6E8A-4147-A177-3AD203B41FA5}">
                      <a16:colId xmlns:a16="http://schemas.microsoft.com/office/drawing/2014/main" val="848825518"/>
                    </a:ext>
                  </a:extLst>
                </a:gridCol>
                <a:gridCol w="1904999">
                  <a:extLst>
                    <a:ext uri="{9D8B030D-6E8A-4147-A177-3AD203B41FA5}">
                      <a16:colId xmlns:a16="http://schemas.microsoft.com/office/drawing/2014/main" val="14775212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Deadline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Demo Deadline Value </a:t>
                      </a:r>
                      <a:endParaRPr lang="en-US" sz="2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2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Open for</a:t>
                      </a:r>
                      <a:r>
                        <a:rPr lang="en-US" sz="2000" baseline="0"/>
                        <a:t> Submission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Submission Deadline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Helvetica World"/>
                        </a:rPr>
                        <a:t>13-10-2023</a:t>
                      </a:r>
                      <a:endParaRPr lang="en-US" sz="2000"/>
                    </a:p>
                    <a:p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188454"/>
                  </a:ext>
                </a:extLst>
              </a:tr>
            </a:tbl>
          </a:graphicData>
        </a:graphic>
      </p:graphicFrame>
      <p:sp>
        <p:nvSpPr>
          <p:cNvPr id="40" name="Thought Bubble: Cloud 39"/>
          <p:cNvSpPr/>
          <p:nvPr/>
        </p:nvSpPr>
        <p:spPr>
          <a:xfrm>
            <a:off x="13716000" y="1104900"/>
            <a:ext cx="3886200" cy="2179320"/>
          </a:xfrm>
          <a:prstGeom prst="cloudCallou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E66418"/>
                </a:solidFill>
                <a:latin typeface="Arimo Bold"/>
              </a:rPr>
              <a:t>DEMO 2.1</a:t>
            </a:r>
          </a:p>
        </p:txBody>
      </p:sp>
      <p:grpSp>
        <p:nvGrpSpPr>
          <p:cNvPr id="41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42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43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6" name="Group 4"/>
          <p:cNvGrpSpPr/>
          <p:nvPr/>
        </p:nvGrpSpPr>
        <p:grpSpPr>
          <a:xfrm>
            <a:off x="533400" y="3566337"/>
            <a:ext cx="4991100" cy="624566"/>
            <a:chOff x="0" y="0"/>
            <a:chExt cx="5479339" cy="832755"/>
          </a:xfrm>
        </p:grpSpPr>
        <p:grpSp>
          <p:nvGrpSpPr>
            <p:cNvPr id="57" name="Group 5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59" name="Freeform 6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58" name="TextBox 7"/>
            <p:cNvSpPr txBox="1"/>
            <p:nvPr/>
          </p:nvSpPr>
          <p:spPr>
            <a:xfrm>
              <a:off x="543294" y="249569"/>
              <a:ext cx="4392751" cy="343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Appoint Paper Reviewers</a:t>
              </a:r>
            </a:p>
          </p:txBody>
        </p:sp>
      </p:grpSp>
      <p:grpSp>
        <p:nvGrpSpPr>
          <p:cNvPr id="60" name="Group 8"/>
          <p:cNvGrpSpPr/>
          <p:nvPr/>
        </p:nvGrpSpPr>
        <p:grpSpPr>
          <a:xfrm>
            <a:off x="533400" y="2627446"/>
            <a:ext cx="4991100" cy="624566"/>
            <a:chOff x="0" y="0"/>
            <a:chExt cx="5479339" cy="832755"/>
          </a:xfrm>
        </p:grpSpPr>
        <p:grpSp>
          <p:nvGrpSpPr>
            <p:cNvPr id="61" name="Group 9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63" name="Freeform 10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62" name="TextBox 11"/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Initiate a Call for Research Papers</a:t>
              </a:r>
            </a:p>
          </p:txBody>
        </p:sp>
      </p:grpSp>
      <p:grpSp>
        <p:nvGrpSpPr>
          <p:cNvPr id="64" name="Group 12"/>
          <p:cNvGrpSpPr/>
          <p:nvPr/>
        </p:nvGrpSpPr>
        <p:grpSpPr>
          <a:xfrm>
            <a:off x="533400" y="4505228"/>
            <a:ext cx="4991100" cy="624566"/>
            <a:chOff x="0" y="0"/>
            <a:chExt cx="5479339" cy="832755"/>
          </a:xfrm>
        </p:grpSpPr>
        <p:grpSp>
          <p:nvGrpSpPr>
            <p:cNvPr id="65" name="Group 13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67" name="Freeform 14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66" name="TextBox 15"/>
            <p:cNvSpPr txBox="1"/>
            <p:nvPr/>
          </p:nvSpPr>
          <p:spPr>
            <a:xfrm>
              <a:off x="543294" y="249569"/>
              <a:ext cx="4392751" cy="343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Finalize Paper Decisions</a:t>
              </a:r>
            </a:p>
          </p:txBody>
        </p:sp>
      </p:grpSp>
      <p:grpSp>
        <p:nvGrpSpPr>
          <p:cNvPr id="68" name="Group 16"/>
          <p:cNvGrpSpPr/>
          <p:nvPr/>
        </p:nvGrpSpPr>
        <p:grpSpPr>
          <a:xfrm>
            <a:off x="533400" y="5444119"/>
            <a:ext cx="4991100" cy="624566"/>
            <a:chOff x="0" y="0"/>
            <a:chExt cx="5479339" cy="832755"/>
          </a:xfrm>
        </p:grpSpPr>
        <p:grpSp>
          <p:nvGrpSpPr>
            <p:cNvPr id="69" name="Group 17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71" name="Freeform 18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70" name="TextBox 19"/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Communicate Decision Results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4"/>
          <p:cNvGrpSpPr/>
          <p:nvPr/>
        </p:nvGrpSpPr>
        <p:grpSpPr>
          <a:xfrm>
            <a:off x="5062209" y="3957573"/>
            <a:ext cx="7030152" cy="1716145"/>
            <a:chOff x="0" y="0"/>
            <a:chExt cx="2751639" cy="67170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751639" cy="671709"/>
            </a:xfrm>
            <a:custGeom>
              <a:avLst/>
              <a:gdLst/>
              <a:ahLst/>
              <a:cxnLst/>
              <a:rect l="l" t="t" r="r" b="b"/>
              <a:pathLst>
                <a:path w="2751639" h="671709">
                  <a:moveTo>
                    <a:pt x="0" y="0"/>
                  </a:moveTo>
                  <a:lnTo>
                    <a:pt x="2751639" y="0"/>
                  </a:lnTo>
                  <a:lnTo>
                    <a:pt x="2751639" y="671709"/>
                  </a:lnTo>
                  <a:lnTo>
                    <a:pt x="0" y="671709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056607" y="2298452"/>
            <a:ext cx="5071614" cy="3381676"/>
            <a:chOff x="0" y="0"/>
            <a:chExt cx="1985057" cy="132360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985057" cy="1323606"/>
            </a:xfrm>
            <a:custGeom>
              <a:avLst/>
              <a:gdLst/>
              <a:ahLst/>
              <a:cxnLst/>
              <a:rect l="l" t="t" r="r" b="b"/>
              <a:pathLst>
                <a:path w="1985057" h="1323606">
                  <a:moveTo>
                    <a:pt x="0" y="0"/>
                  </a:moveTo>
                  <a:lnTo>
                    <a:pt x="1985057" y="0"/>
                  </a:lnTo>
                  <a:lnTo>
                    <a:pt x="1985057" y="1323606"/>
                  </a:lnTo>
                  <a:lnTo>
                    <a:pt x="0" y="1323606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142" name="Group 142"/>
          <p:cNvGrpSpPr/>
          <p:nvPr/>
        </p:nvGrpSpPr>
        <p:grpSpPr>
          <a:xfrm>
            <a:off x="12567148" y="2344878"/>
            <a:ext cx="2001844" cy="1192263"/>
            <a:chOff x="0" y="0"/>
            <a:chExt cx="783533" cy="466658"/>
          </a:xfrm>
        </p:grpSpPr>
        <p:sp>
          <p:nvSpPr>
            <p:cNvPr id="143" name="Freeform 143"/>
            <p:cNvSpPr/>
            <p:nvPr/>
          </p:nvSpPr>
          <p:spPr>
            <a:xfrm>
              <a:off x="0" y="0"/>
              <a:ext cx="783533" cy="466658"/>
            </a:xfrm>
            <a:custGeom>
              <a:avLst/>
              <a:gdLst/>
              <a:ahLst/>
              <a:cxnLst/>
              <a:rect l="l" t="t" r="r" b="b"/>
              <a:pathLst>
                <a:path w="783533" h="466658">
                  <a:moveTo>
                    <a:pt x="0" y="0"/>
                  </a:moveTo>
                  <a:lnTo>
                    <a:pt x="783533" y="0"/>
                  </a:lnTo>
                  <a:lnTo>
                    <a:pt x="783533" y="466658"/>
                  </a:lnTo>
                  <a:lnTo>
                    <a:pt x="0" y="4666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0000"/>
              </a:solidFill>
              <a:miter/>
            </a:ln>
          </p:spPr>
        </p:sp>
        <p:sp>
          <p:nvSpPr>
            <p:cNvPr id="144" name="TextBox 14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028700" y="529323"/>
            <a:ext cx="8914293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40"/>
              </a:lnSpc>
            </a:pPr>
            <a:r>
              <a:rPr lang="en-US" sz="5700" spc="-114">
                <a:solidFill>
                  <a:srgbClr val="E66418"/>
                </a:solidFill>
                <a:latin typeface="Muli Bold"/>
              </a:rPr>
              <a:t>[Author] Submit Paper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2137450"/>
            <a:ext cx="3390900" cy="433181"/>
            <a:chOff x="0" y="0"/>
            <a:chExt cx="3800310" cy="577575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376813" y="176013"/>
              <a:ext cx="3046683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Appoint Paper Reviewers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1486263"/>
            <a:ext cx="3390900" cy="433181"/>
            <a:chOff x="0" y="0"/>
            <a:chExt cx="3800310" cy="577575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376813" y="176014"/>
              <a:ext cx="3046683" cy="239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Initiate a Call for Research Papers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2788638"/>
            <a:ext cx="3390900" cy="433181"/>
            <a:chOff x="0" y="0"/>
            <a:chExt cx="3800310" cy="577575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376813" y="176013"/>
              <a:ext cx="3046683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Finalize Paper Decisions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3439825"/>
            <a:ext cx="3390900" cy="433181"/>
            <a:chOff x="0" y="0"/>
            <a:chExt cx="3800310" cy="577575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376813" y="176014"/>
              <a:ext cx="3046683" cy="239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Communicate Decision Results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4974336" y="6329743"/>
            <a:ext cx="12284964" cy="2932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/>
              <a:t>An </a:t>
            </a:r>
            <a:r>
              <a:rPr lang="en-US" sz="2800" b="1"/>
              <a:t>authenticated user</a:t>
            </a:r>
            <a:r>
              <a:rPr lang="en-US" sz="2800"/>
              <a:t> may </a:t>
            </a:r>
            <a:r>
              <a:rPr lang="en-US" sz="2800" b="1"/>
              <a:t>submit a paper </a:t>
            </a:r>
            <a:r>
              <a:rPr lang="en-US" sz="2800"/>
              <a:t>to a track by accessing the submission form through </a:t>
            </a:r>
            <a:r>
              <a:rPr lang="en-US" sz="2800" b="1"/>
              <a:t>either</a:t>
            </a:r>
            <a:r>
              <a:rPr lang="en-US" sz="2800"/>
              <a:t> the </a:t>
            </a:r>
            <a:r>
              <a:rPr lang="en-US" sz="2800" b="1"/>
              <a:t>link provided by the Chair in the Call for Papers</a:t>
            </a:r>
            <a:r>
              <a:rPr lang="en-US" sz="2800"/>
              <a:t> or by </a:t>
            </a:r>
            <a:r>
              <a:rPr lang="en-US" sz="2800" b="1"/>
              <a:t>searching for the conference in SRASS</a:t>
            </a:r>
            <a:r>
              <a:rPr lang="en-US" sz="280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/>
              <a:t>Once the submission is completed, the</a:t>
            </a:r>
            <a:r>
              <a:rPr lang="en-US" sz="2800" b="1"/>
              <a:t> submitting user</a:t>
            </a:r>
            <a:r>
              <a:rPr lang="en-US" sz="2800"/>
              <a:t> and </a:t>
            </a:r>
            <a:r>
              <a:rPr lang="en-US" sz="2800" b="1"/>
              <a:t>other authenticated authors</a:t>
            </a:r>
            <a:r>
              <a:rPr lang="en-US" sz="2800"/>
              <a:t> of the conference paper </a:t>
            </a:r>
            <a:r>
              <a:rPr lang="en-US" sz="2800" b="1"/>
              <a:t>automatically</a:t>
            </a:r>
            <a:r>
              <a:rPr lang="en-US" sz="2800"/>
              <a:t> become </a:t>
            </a:r>
            <a:r>
              <a:rPr lang="en-US" sz="2800" b="1"/>
              <a:t>authors of that track</a:t>
            </a:r>
            <a:r>
              <a:rPr lang="en-US" sz="280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u="sng"/>
              <a:t>Note:</a:t>
            </a:r>
            <a:r>
              <a:rPr lang="en-US" sz="2800"/>
              <a:t> </a:t>
            </a:r>
            <a:r>
              <a:rPr lang="en-US" sz="2800" b="1">
                <a:solidFill>
                  <a:srgbClr val="FF0000"/>
                </a:solidFill>
              </a:rPr>
              <a:t>ONLY 1 author per submission</a:t>
            </a:r>
            <a:r>
              <a:rPr lang="en-US" sz="2800"/>
              <a:t> is </a:t>
            </a:r>
            <a:r>
              <a:rPr lang="en-US" sz="2800" b="1"/>
              <a:t>PERMITTED</a:t>
            </a:r>
            <a:r>
              <a:rPr lang="en-US" sz="2800"/>
              <a:t> to </a:t>
            </a:r>
            <a:r>
              <a:rPr lang="en-US" sz="2800" b="1"/>
              <a:t>make the submission</a:t>
            </a:r>
            <a:r>
              <a:rPr lang="en-US" sz="2800"/>
              <a:t>.</a:t>
            </a:r>
          </a:p>
          <a:p>
            <a:pPr marL="342900" indent="-342900">
              <a:lnSpc>
                <a:spcPts val="2669"/>
              </a:lnSpc>
              <a:buFont typeface="Arial" panose="020B0604020202020204" pitchFamily="34" charset="0"/>
              <a:buChar char="•"/>
            </a:pPr>
            <a:endParaRPr lang="en-US" sz="2800">
              <a:solidFill>
                <a:srgbClr val="000000"/>
              </a:solidFill>
              <a:latin typeface="Clear Sans Bold"/>
            </a:endParaRPr>
          </a:p>
        </p:txBody>
      </p:sp>
      <p:sp>
        <p:nvSpPr>
          <p:cNvPr id="27" name="Freeform 27"/>
          <p:cNvSpPr/>
          <p:nvPr/>
        </p:nvSpPr>
        <p:spPr>
          <a:xfrm>
            <a:off x="14999537" y="4695029"/>
            <a:ext cx="1120056" cy="978690"/>
          </a:xfrm>
          <a:custGeom>
            <a:avLst/>
            <a:gdLst/>
            <a:ahLst/>
            <a:cxnLst/>
            <a:rect l="l" t="t" r="r" b="b"/>
            <a:pathLst>
              <a:path w="1120056" h="978690">
                <a:moveTo>
                  <a:pt x="0" y="0"/>
                </a:moveTo>
                <a:lnTo>
                  <a:pt x="1120056" y="0"/>
                </a:lnTo>
                <a:lnTo>
                  <a:pt x="1120056" y="978690"/>
                </a:lnTo>
                <a:lnTo>
                  <a:pt x="0" y="9786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5034817" y="4763200"/>
            <a:ext cx="654919" cy="840479"/>
          </a:xfrm>
          <a:custGeom>
            <a:avLst/>
            <a:gdLst/>
            <a:ahLst/>
            <a:cxnLst/>
            <a:rect l="l" t="t" r="r" b="b"/>
            <a:pathLst>
              <a:path w="654919" h="840479">
                <a:moveTo>
                  <a:pt x="0" y="0"/>
                </a:moveTo>
                <a:lnTo>
                  <a:pt x="654919" y="0"/>
                </a:lnTo>
                <a:lnTo>
                  <a:pt x="654919" y="840479"/>
                </a:lnTo>
                <a:lnTo>
                  <a:pt x="0" y="8404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7845991" y="4476016"/>
            <a:ext cx="1363117" cy="241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8"/>
              </a:lnSpc>
            </a:pPr>
            <a:r>
              <a:rPr lang="en-US" sz="139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33" name="Freeform 33"/>
          <p:cNvSpPr/>
          <p:nvPr/>
        </p:nvSpPr>
        <p:spPr>
          <a:xfrm>
            <a:off x="7908000" y="4695029"/>
            <a:ext cx="1120056" cy="978690"/>
          </a:xfrm>
          <a:custGeom>
            <a:avLst/>
            <a:gdLst/>
            <a:ahLst/>
            <a:cxnLst/>
            <a:rect l="l" t="t" r="r" b="b"/>
            <a:pathLst>
              <a:path w="1120056" h="978690">
                <a:moveTo>
                  <a:pt x="0" y="0"/>
                </a:moveTo>
                <a:lnTo>
                  <a:pt x="1120056" y="0"/>
                </a:lnTo>
                <a:lnTo>
                  <a:pt x="1120056" y="978690"/>
                </a:lnTo>
                <a:lnTo>
                  <a:pt x="0" y="9786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4" name="AutoShape 34"/>
          <p:cNvSpPr/>
          <p:nvPr/>
        </p:nvSpPr>
        <p:spPr>
          <a:xfrm flipH="1" flipV="1">
            <a:off x="6904628" y="5178104"/>
            <a:ext cx="1003373" cy="627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2" name="TextBox 42"/>
          <p:cNvSpPr txBox="1"/>
          <p:nvPr/>
        </p:nvSpPr>
        <p:spPr>
          <a:xfrm>
            <a:off x="14850942" y="4476016"/>
            <a:ext cx="1363117" cy="241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8"/>
              </a:lnSpc>
            </a:pPr>
            <a:r>
              <a:rPr lang="en-US" sz="139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7045797" y="4945821"/>
            <a:ext cx="176899" cy="176899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45" name="TextBox 4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46" name="AutoShape 46"/>
          <p:cNvSpPr/>
          <p:nvPr/>
        </p:nvSpPr>
        <p:spPr>
          <a:xfrm flipH="1" flipV="1">
            <a:off x="9028056" y="5184374"/>
            <a:ext cx="1002405" cy="4401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7" name="TextBox 47"/>
          <p:cNvSpPr txBox="1"/>
          <p:nvPr/>
        </p:nvSpPr>
        <p:spPr>
          <a:xfrm>
            <a:off x="9325624" y="4899793"/>
            <a:ext cx="1659452" cy="23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9075773" y="4943720"/>
            <a:ext cx="176899" cy="188214"/>
            <a:chOff x="0" y="0"/>
            <a:chExt cx="235866" cy="250953"/>
          </a:xfrm>
        </p:grpSpPr>
        <p:grpSp>
          <p:nvGrpSpPr>
            <p:cNvPr id="49" name="Group 49"/>
            <p:cNvGrpSpPr/>
            <p:nvPr/>
          </p:nvGrpSpPr>
          <p:grpSpPr>
            <a:xfrm>
              <a:off x="0" y="0"/>
              <a:ext cx="235866" cy="250953"/>
              <a:chOff x="0" y="0"/>
              <a:chExt cx="812800" cy="86479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12800" cy="86479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4790">
                    <a:moveTo>
                      <a:pt x="406400" y="0"/>
                    </a:moveTo>
                    <a:cubicBezTo>
                      <a:pt x="181951" y="0"/>
                      <a:pt x="0" y="193590"/>
                      <a:pt x="0" y="432395"/>
                    </a:cubicBezTo>
                    <a:cubicBezTo>
                      <a:pt x="0" y="671200"/>
                      <a:pt x="181951" y="864790"/>
                      <a:pt x="406400" y="864790"/>
                    </a:cubicBezTo>
                    <a:cubicBezTo>
                      <a:pt x="630849" y="864790"/>
                      <a:pt x="812800" y="671200"/>
                      <a:pt x="812800" y="432395"/>
                    </a:cubicBezTo>
                    <a:cubicBezTo>
                      <a:pt x="812800" y="19359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52" name="TextBox 52"/>
            <p:cNvSpPr txBox="1"/>
            <p:nvPr/>
          </p:nvSpPr>
          <p:spPr>
            <a:xfrm>
              <a:off x="0" y="31805"/>
              <a:ext cx="225283" cy="168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8"/>
                </a:lnSpc>
              </a:pPr>
              <a:r>
                <a:rPr lang="en-US" sz="699">
                  <a:solidFill>
                    <a:srgbClr val="000000"/>
                  </a:solidFill>
                  <a:latin typeface="Helvetica World Bold"/>
                </a:rPr>
                <a:t>12</a:t>
              </a:r>
            </a:p>
          </p:txBody>
        </p:sp>
      </p:grpSp>
      <p:sp>
        <p:nvSpPr>
          <p:cNvPr id="53" name="AutoShape 53"/>
          <p:cNvSpPr/>
          <p:nvPr/>
        </p:nvSpPr>
        <p:spPr>
          <a:xfrm flipH="1">
            <a:off x="10601606" y="5180139"/>
            <a:ext cx="1185739" cy="8636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4" name="Group 54"/>
          <p:cNvGrpSpPr/>
          <p:nvPr/>
        </p:nvGrpSpPr>
        <p:grpSpPr>
          <a:xfrm>
            <a:off x="10665979" y="4923815"/>
            <a:ext cx="176899" cy="176899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56" name="TextBox 5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7" name="AutoShape 57"/>
          <p:cNvSpPr/>
          <p:nvPr/>
        </p:nvSpPr>
        <p:spPr>
          <a:xfrm flipH="1" flipV="1">
            <a:off x="12566740" y="5180139"/>
            <a:ext cx="926530" cy="8636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8" name="Group 58"/>
          <p:cNvGrpSpPr/>
          <p:nvPr/>
        </p:nvGrpSpPr>
        <p:grpSpPr>
          <a:xfrm>
            <a:off x="12679320" y="4929419"/>
            <a:ext cx="179740" cy="189154"/>
            <a:chOff x="0" y="0"/>
            <a:chExt cx="812800" cy="855372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55372"/>
            </a:xfrm>
            <a:custGeom>
              <a:avLst/>
              <a:gdLst/>
              <a:ahLst/>
              <a:cxnLst/>
              <a:rect l="l" t="t" r="r" b="b"/>
              <a:pathLst>
                <a:path w="812800" h="855372">
                  <a:moveTo>
                    <a:pt x="406400" y="0"/>
                  </a:moveTo>
                  <a:cubicBezTo>
                    <a:pt x="181951" y="0"/>
                    <a:pt x="0" y="191482"/>
                    <a:pt x="0" y="427686"/>
                  </a:cubicBezTo>
                  <a:cubicBezTo>
                    <a:pt x="0" y="663891"/>
                    <a:pt x="181951" y="855372"/>
                    <a:pt x="406400" y="855372"/>
                  </a:cubicBezTo>
                  <a:cubicBezTo>
                    <a:pt x="630849" y="855372"/>
                    <a:pt x="812800" y="663891"/>
                    <a:pt x="812800" y="427686"/>
                  </a:cubicBezTo>
                  <a:cubicBezTo>
                    <a:pt x="812800" y="19148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9525" cap="sq">
              <a:solidFill>
                <a:srgbClr val="E98552"/>
              </a:solidFill>
              <a:miter/>
            </a:ln>
          </p:spPr>
        </p:sp>
        <p:sp>
          <p:nvSpPr>
            <p:cNvPr id="60" name="TextBox 6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1546" tIns="51546" rIns="51546" bIns="51546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1" name="TextBox 61"/>
          <p:cNvSpPr txBox="1"/>
          <p:nvPr/>
        </p:nvSpPr>
        <p:spPr>
          <a:xfrm>
            <a:off x="12716030" y="4949122"/>
            <a:ext cx="106319" cy="130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4"/>
              </a:lnSpc>
            </a:pPr>
            <a:r>
              <a:rPr lang="en-US" sz="710">
                <a:solidFill>
                  <a:srgbClr val="000000"/>
                </a:solidFill>
                <a:latin typeface="Helvetica World Bold"/>
              </a:rPr>
              <a:t>10</a:t>
            </a:r>
          </a:p>
        </p:txBody>
      </p:sp>
      <p:sp>
        <p:nvSpPr>
          <p:cNvPr id="62" name="AutoShape 62"/>
          <p:cNvSpPr/>
          <p:nvPr/>
        </p:nvSpPr>
        <p:spPr>
          <a:xfrm flipH="1">
            <a:off x="14064415" y="5184374"/>
            <a:ext cx="935122" cy="4401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3" name="Group 63"/>
          <p:cNvGrpSpPr/>
          <p:nvPr/>
        </p:nvGrpSpPr>
        <p:grpSpPr>
          <a:xfrm>
            <a:off x="14128508" y="4962223"/>
            <a:ext cx="176899" cy="188214"/>
            <a:chOff x="0" y="0"/>
            <a:chExt cx="235866" cy="250953"/>
          </a:xfrm>
        </p:grpSpPr>
        <p:grpSp>
          <p:nvGrpSpPr>
            <p:cNvPr id="64" name="Group 64"/>
            <p:cNvGrpSpPr/>
            <p:nvPr/>
          </p:nvGrpSpPr>
          <p:grpSpPr>
            <a:xfrm>
              <a:off x="0" y="0"/>
              <a:ext cx="235866" cy="250953"/>
              <a:chOff x="0" y="0"/>
              <a:chExt cx="812800" cy="86479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12800" cy="86479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4790">
                    <a:moveTo>
                      <a:pt x="406400" y="0"/>
                    </a:moveTo>
                    <a:cubicBezTo>
                      <a:pt x="181951" y="0"/>
                      <a:pt x="0" y="193590"/>
                      <a:pt x="0" y="432395"/>
                    </a:cubicBezTo>
                    <a:cubicBezTo>
                      <a:pt x="0" y="671200"/>
                      <a:pt x="181951" y="864790"/>
                      <a:pt x="406400" y="864790"/>
                    </a:cubicBezTo>
                    <a:cubicBezTo>
                      <a:pt x="630849" y="864790"/>
                      <a:pt x="812800" y="671200"/>
                      <a:pt x="812800" y="432395"/>
                    </a:cubicBezTo>
                    <a:cubicBezTo>
                      <a:pt x="812800" y="19359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67" name="TextBox 67"/>
            <p:cNvSpPr txBox="1"/>
            <p:nvPr/>
          </p:nvSpPr>
          <p:spPr>
            <a:xfrm>
              <a:off x="85873" y="31805"/>
              <a:ext cx="64119" cy="168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8"/>
                </a:lnSpc>
              </a:pPr>
              <a:r>
                <a:rPr lang="en-US" sz="699">
                  <a:solidFill>
                    <a:srgbClr val="000000"/>
                  </a:solidFill>
                  <a:latin typeface="Helvetica World Bold"/>
                </a:rPr>
                <a:t>9</a:t>
              </a:r>
            </a:p>
          </p:txBody>
        </p:sp>
      </p:grpSp>
      <p:sp>
        <p:nvSpPr>
          <p:cNvPr id="68" name="AutoShape 68"/>
          <p:cNvSpPr/>
          <p:nvPr/>
        </p:nvSpPr>
        <p:spPr>
          <a:xfrm flipH="1">
            <a:off x="5617253" y="5178104"/>
            <a:ext cx="716230" cy="533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9" name="Group 69"/>
          <p:cNvGrpSpPr/>
          <p:nvPr/>
        </p:nvGrpSpPr>
        <p:grpSpPr>
          <a:xfrm>
            <a:off x="5613224" y="4934795"/>
            <a:ext cx="176899" cy="176899"/>
            <a:chOff x="0" y="0"/>
            <a:chExt cx="812800" cy="812800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71" name="TextBox 7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2" name="TextBox 72"/>
          <p:cNvSpPr txBox="1"/>
          <p:nvPr/>
        </p:nvSpPr>
        <p:spPr>
          <a:xfrm>
            <a:off x="11353800" y="4496785"/>
            <a:ext cx="1659452" cy="24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2949116" y="4496785"/>
            <a:ext cx="1659452" cy="24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5814315" y="4496785"/>
            <a:ext cx="1659452" cy="24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4974336" y="4496785"/>
            <a:ext cx="879210" cy="24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9460105" y="4496785"/>
            <a:ext cx="1659452" cy="24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7077999" y="4964912"/>
            <a:ext cx="112494" cy="130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8"/>
              </a:lnSpc>
            </a:pPr>
            <a:r>
              <a:rPr lang="en-US" sz="699">
                <a:solidFill>
                  <a:srgbClr val="000000"/>
                </a:solidFill>
                <a:latin typeface="Helvetica World Bold"/>
              </a:rPr>
              <a:t>13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7342913" y="4899793"/>
            <a:ext cx="565088" cy="23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Make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7215848" y="5196597"/>
            <a:ext cx="736070" cy="23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Decision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10916286" y="4879888"/>
            <a:ext cx="1659452" cy="23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10671797" y="4942906"/>
            <a:ext cx="168962" cy="130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8"/>
              </a:lnSpc>
            </a:pPr>
            <a:r>
              <a:rPr lang="en-US" sz="699">
                <a:solidFill>
                  <a:srgbClr val="000000"/>
                </a:solidFill>
                <a:latin typeface="Helvetica World Bold"/>
              </a:rPr>
              <a:t>11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0839668" y="5196597"/>
            <a:ext cx="1659452" cy="23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Reviews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2908228" y="4884441"/>
            <a:ext cx="724080" cy="23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4363091" y="4850313"/>
            <a:ext cx="1020075" cy="554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4"/>
              </a:lnSpc>
            </a:pPr>
            <a:r>
              <a:rPr lang="en-US" sz="1196">
                <a:solidFill>
                  <a:srgbClr val="000000"/>
                </a:solidFill>
                <a:latin typeface="Helvetica World"/>
              </a:rPr>
              <a:t>Assign</a:t>
            </a:r>
          </a:p>
          <a:p>
            <a:pPr>
              <a:lnSpc>
                <a:spcPts val="2284"/>
              </a:lnSpc>
            </a:pPr>
            <a:r>
              <a:rPr lang="en-US" sz="1196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5645426" y="4948979"/>
            <a:ext cx="112494" cy="130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8"/>
              </a:lnSpc>
            </a:pPr>
            <a:r>
              <a:rPr lang="en-US" sz="699">
                <a:solidFill>
                  <a:srgbClr val="000000"/>
                </a:solidFill>
                <a:latin typeface="Helvetica World Bold"/>
              </a:rPr>
              <a:t>14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5814315" y="4900844"/>
            <a:ext cx="536951" cy="23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Notify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5814315" y="5198150"/>
            <a:ext cx="485991" cy="23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Email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11582400" y="2029353"/>
            <a:ext cx="5518687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1759"/>
              </a:lnSpc>
              <a:spcBef>
                <a:spcPct val="0"/>
              </a:spcBef>
            </a:pPr>
            <a:r>
              <a:rPr lang="en-US" sz="1466" u="none" strike="noStrike" spc="-29">
                <a:solidFill>
                  <a:srgbClr val="C48200"/>
                </a:solidFill>
                <a:latin typeface="Muli Bold"/>
              </a:rPr>
              <a:t>MONITOR AND MANAGE CONFERENCE SUBMISSIONS</a:t>
            </a:r>
          </a:p>
        </p:txBody>
      </p:sp>
      <p:grpSp>
        <p:nvGrpSpPr>
          <p:cNvPr id="89" name="Group 89"/>
          <p:cNvGrpSpPr/>
          <p:nvPr/>
        </p:nvGrpSpPr>
        <p:grpSpPr>
          <a:xfrm>
            <a:off x="9235925" y="2489199"/>
            <a:ext cx="1958550" cy="1139602"/>
            <a:chOff x="0" y="0"/>
            <a:chExt cx="1048981" cy="610360"/>
          </a:xfrm>
        </p:grpSpPr>
        <p:sp>
          <p:nvSpPr>
            <p:cNvPr id="90" name="Freeform 90"/>
            <p:cNvSpPr/>
            <p:nvPr/>
          </p:nvSpPr>
          <p:spPr>
            <a:xfrm>
              <a:off x="0" y="0"/>
              <a:ext cx="1048981" cy="610360"/>
            </a:xfrm>
            <a:custGeom>
              <a:avLst/>
              <a:gdLst/>
              <a:ahLst/>
              <a:cxnLst/>
              <a:rect l="l" t="t" r="r" b="b"/>
              <a:pathLst>
                <a:path w="1048981" h="610360">
                  <a:moveTo>
                    <a:pt x="524490" y="0"/>
                  </a:moveTo>
                  <a:cubicBezTo>
                    <a:pt x="234822" y="0"/>
                    <a:pt x="0" y="136634"/>
                    <a:pt x="0" y="305180"/>
                  </a:cubicBezTo>
                  <a:cubicBezTo>
                    <a:pt x="0" y="473726"/>
                    <a:pt x="234822" y="610360"/>
                    <a:pt x="524490" y="610360"/>
                  </a:cubicBezTo>
                  <a:cubicBezTo>
                    <a:pt x="814158" y="610360"/>
                    <a:pt x="1048981" y="473726"/>
                    <a:pt x="1048981" y="305180"/>
                  </a:cubicBezTo>
                  <a:cubicBezTo>
                    <a:pt x="1048981" y="136634"/>
                    <a:pt x="814158" y="0"/>
                    <a:pt x="524490" y="0"/>
                  </a:cubicBezTo>
                  <a:close/>
                </a:path>
              </a:pathLst>
            </a:custGeom>
            <a:solidFill>
              <a:srgbClr val="D2FEFF"/>
            </a:solidFill>
          </p:spPr>
        </p:sp>
        <p:sp>
          <p:nvSpPr>
            <p:cNvPr id="91" name="TextBox 9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2" name="TextBox 92"/>
          <p:cNvSpPr txBox="1"/>
          <p:nvPr/>
        </p:nvSpPr>
        <p:spPr>
          <a:xfrm>
            <a:off x="9351702" y="2820084"/>
            <a:ext cx="1690479" cy="497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Helvetica World Bold"/>
              </a:rPr>
              <a:t>1. Initialize a Planned Conference</a:t>
            </a:r>
          </a:p>
        </p:txBody>
      </p:sp>
      <p:sp>
        <p:nvSpPr>
          <p:cNvPr id="97" name="TextBox 97"/>
          <p:cNvSpPr txBox="1"/>
          <p:nvPr/>
        </p:nvSpPr>
        <p:spPr>
          <a:xfrm>
            <a:off x="16462876" y="4887740"/>
            <a:ext cx="1069280" cy="209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69"/>
              </a:lnSpc>
            </a:pPr>
            <a:r>
              <a:rPr lang="en-US" sz="1192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grpSp>
        <p:nvGrpSpPr>
          <p:cNvPr id="98" name="Group 98"/>
          <p:cNvGrpSpPr/>
          <p:nvPr/>
        </p:nvGrpSpPr>
        <p:grpSpPr>
          <a:xfrm>
            <a:off x="16526960" y="4652691"/>
            <a:ext cx="176899" cy="186712"/>
            <a:chOff x="0" y="0"/>
            <a:chExt cx="235866" cy="248950"/>
          </a:xfrm>
        </p:grpSpPr>
        <p:grpSp>
          <p:nvGrpSpPr>
            <p:cNvPr id="99" name="Group 99"/>
            <p:cNvGrpSpPr/>
            <p:nvPr/>
          </p:nvGrpSpPr>
          <p:grpSpPr>
            <a:xfrm>
              <a:off x="0" y="0"/>
              <a:ext cx="235866" cy="248950"/>
              <a:chOff x="0" y="0"/>
              <a:chExt cx="812800" cy="857888"/>
            </a:xfrm>
          </p:grpSpPr>
          <p:sp>
            <p:nvSpPr>
              <p:cNvPr id="100" name="Freeform 100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01" name="TextBox 10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02" name="TextBox 102"/>
            <p:cNvSpPr txBox="1"/>
            <p:nvPr/>
          </p:nvSpPr>
          <p:spPr>
            <a:xfrm>
              <a:off x="85873" y="31805"/>
              <a:ext cx="64119" cy="16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8"/>
                </a:lnSpc>
              </a:pPr>
              <a:r>
                <a:rPr lang="en-US" sz="699">
                  <a:solidFill>
                    <a:srgbClr val="000000"/>
                  </a:solidFill>
                  <a:latin typeface="Helvetica World Bold"/>
                </a:rPr>
                <a:t>8</a:t>
              </a:r>
            </a:p>
          </p:txBody>
        </p:sp>
      </p:grpSp>
      <p:sp>
        <p:nvSpPr>
          <p:cNvPr id="103" name="TextBox 103"/>
          <p:cNvSpPr txBox="1"/>
          <p:nvPr/>
        </p:nvSpPr>
        <p:spPr>
          <a:xfrm>
            <a:off x="16532920" y="3047548"/>
            <a:ext cx="1069280" cy="397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75"/>
              </a:lnSpc>
            </a:pPr>
            <a:r>
              <a:rPr lang="en-US" sz="1125">
                <a:solidFill>
                  <a:srgbClr val="000000"/>
                </a:solidFill>
                <a:latin typeface="Helvetica World"/>
              </a:rPr>
              <a:t>Assess Preliminary </a:t>
            </a:r>
          </a:p>
        </p:txBody>
      </p:sp>
      <p:grpSp>
        <p:nvGrpSpPr>
          <p:cNvPr id="104" name="Group 104"/>
          <p:cNvGrpSpPr/>
          <p:nvPr/>
        </p:nvGrpSpPr>
        <p:grpSpPr>
          <a:xfrm>
            <a:off x="16526960" y="2809689"/>
            <a:ext cx="176899" cy="186712"/>
            <a:chOff x="0" y="0"/>
            <a:chExt cx="235866" cy="248950"/>
          </a:xfrm>
        </p:grpSpPr>
        <p:grpSp>
          <p:nvGrpSpPr>
            <p:cNvPr id="105" name="Group 105"/>
            <p:cNvGrpSpPr/>
            <p:nvPr/>
          </p:nvGrpSpPr>
          <p:grpSpPr>
            <a:xfrm>
              <a:off x="0" y="0"/>
              <a:ext cx="235866" cy="248950"/>
              <a:chOff x="0" y="0"/>
              <a:chExt cx="812800" cy="857888"/>
            </a:xfrm>
          </p:grpSpPr>
          <p:sp>
            <p:nvSpPr>
              <p:cNvPr id="106" name="Freeform 106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07" name="TextBox 10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08" name="TextBox 108"/>
            <p:cNvSpPr txBox="1"/>
            <p:nvPr/>
          </p:nvSpPr>
          <p:spPr>
            <a:xfrm>
              <a:off x="85873" y="31805"/>
              <a:ext cx="64119" cy="16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8"/>
                </a:lnSpc>
              </a:pPr>
              <a:r>
                <a:rPr lang="en-US" sz="699">
                  <a:solidFill>
                    <a:srgbClr val="000000"/>
                  </a:solidFill>
                  <a:latin typeface="Helvetica World Bold"/>
                </a:rPr>
                <a:t>7</a:t>
              </a:r>
            </a:p>
          </p:txBody>
        </p:sp>
      </p:grpSp>
      <p:sp>
        <p:nvSpPr>
          <p:cNvPr id="110" name="TextBox 110"/>
          <p:cNvSpPr txBox="1"/>
          <p:nvPr/>
        </p:nvSpPr>
        <p:spPr>
          <a:xfrm>
            <a:off x="15526186" y="3693661"/>
            <a:ext cx="1574901" cy="22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7"/>
              </a:lnSpc>
            </a:pPr>
            <a:r>
              <a:rPr lang="en-US" sz="1326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111" name="Freeform 111"/>
          <p:cNvSpPr/>
          <p:nvPr/>
        </p:nvSpPr>
        <p:spPr>
          <a:xfrm>
            <a:off x="15020382" y="2558451"/>
            <a:ext cx="1120056" cy="978690"/>
          </a:xfrm>
          <a:custGeom>
            <a:avLst/>
            <a:gdLst/>
            <a:ahLst/>
            <a:cxnLst/>
            <a:rect l="l" t="t" r="r" b="b"/>
            <a:pathLst>
              <a:path w="1120056" h="978690">
                <a:moveTo>
                  <a:pt x="0" y="0"/>
                </a:moveTo>
                <a:lnTo>
                  <a:pt x="1120055" y="0"/>
                </a:lnTo>
                <a:lnTo>
                  <a:pt x="1120055" y="978690"/>
                </a:lnTo>
                <a:lnTo>
                  <a:pt x="0" y="9786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2" name="TextBox 112"/>
          <p:cNvSpPr txBox="1"/>
          <p:nvPr/>
        </p:nvSpPr>
        <p:spPr>
          <a:xfrm>
            <a:off x="14929886" y="2389277"/>
            <a:ext cx="1363117" cy="241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8"/>
              </a:lnSpc>
            </a:pPr>
            <a:r>
              <a:rPr lang="en-US" sz="139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116" name="TextBox 116"/>
          <p:cNvSpPr txBox="1"/>
          <p:nvPr/>
        </p:nvSpPr>
        <p:spPr>
          <a:xfrm>
            <a:off x="14654717" y="2755387"/>
            <a:ext cx="472715" cy="198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73"/>
              </a:lnSpc>
            </a:pPr>
            <a:r>
              <a:rPr lang="en-US" sz="1123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sp>
        <p:nvSpPr>
          <p:cNvPr id="117" name="AutoShape 117"/>
          <p:cNvSpPr/>
          <p:nvPr/>
        </p:nvSpPr>
        <p:spPr>
          <a:xfrm flipV="1">
            <a:off x="14416665" y="3047796"/>
            <a:ext cx="603717" cy="429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8" name="TextBox 118"/>
          <p:cNvSpPr txBox="1"/>
          <p:nvPr/>
        </p:nvSpPr>
        <p:spPr>
          <a:xfrm>
            <a:off x="13381546" y="2395231"/>
            <a:ext cx="1574901" cy="22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7"/>
              </a:lnSpc>
            </a:pPr>
            <a:r>
              <a:rPr lang="en-US" sz="1326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119" name="Group 119"/>
          <p:cNvGrpSpPr/>
          <p:nvPr/>
        </p:nvGrpSpPr>
        <p:grpSpPr>
          <a:xfrm>
            <a:off x="14448711" y="2790534"/>
            <a:ext cx="167886" cy="183730"/>
            <a:chOff x="0" y="0"/>
            <a:chExt cx="223848" cy="244974"/>
          </a:xfrm>
        </p:grpSpPr>
        <p:grpSp>
          <p:nvGrpSpPr>
            <p:cNvPr id="120" name="Group 120"/>
            <p:cNvGrpSpPr/>
            <p:nvPr/>
          </p:nvGrpSpPr>
          <p:grpSpPr>
            <a:xfrm>
              <a:off x="0" y="0"/>
              <a:ext cx="223848" cy="244974"/>
              <a:chOff x="0" y="0"/>
              <a:chExt cx="812800" cy="889509"/>
            </a:xfrm>
          </p:grpSpPr>
          <p:sp>
            <p:nvSpPr>
              <p:cNvPr id="121" name="Freeform 121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22" name="TextBox 12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23" name="TextBox 123"/>
            <p:cNvSpPr txBox="1"/>
            <p:nvPr/>
          </p:nvSpPr>
          <p:spPr>
            <a:xfrm>
              <a:off x="81498" y="29213"/>
              <a:ext cx="60852" cy="167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28"/>
                </a:lnSpc>
              </a:pPr>
              <a:r>
                <a:rPr lang="en-US" sz="663">
                  <a:solidFill>
                    <a:srgbClr val="000000"/>
                  </a:solidFill>
                  <a:latin typeface="Helvetica World Bold"/>
                </a:rPr>
                <a:t>6</a:t>
              </a:r>
            </a:p>
          </p:txBody>
        </p:sp>
      </p:grpSp>
      <p:sp>
        <p:nvSpPr>
          <p:cNvPr id="124" name="AutoShape 124"/>
          <p:cNvSpPr/>
          <p:nvPr/>
        </p:nvSpPr>
        <p:spPr>
          <a:xfrm flipV="1">
            <a:off x="13255190" y="3052086"/>
            <a:ext cx="619430" cy="729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25" name="Group 125"/>
          <p:cNvGrpSpPr/>
          <p:nvPr/>
        </p:nvGrpSpPr>
        <p:grpSpPr>
          <a:xfrm>
            <a:off x="13181614" y="2781064"/>
            <a:ext cx="167886" cy="183730"/>
            <a:chOff x="0" y="0"/>
            <a:chExt cx="223848" cy="244974"/>
          </a:xfrm>
        </p:grpSpPr>
        <p:grpSp>
          <p:nvGrpSpPr>
            <p:cNvPr id="126" name="Group 126"/>
            <p:cNvGrpSpPr/>
            <p:nvPr/>
          </p:nvGrpSpPr>
          <p:grpSpPr>
            <a:xfrm>
              <a:off x="0" y="0"/>
              <a:ext cx="223848" cy="244974"/>
              <a:chOff x="0" y="0"/>
              <a:chExt cx="812800" cy="889509"/>
            </a:xfrm>
          </p:grpSpPr>
          <p:sp>
            <p:nvSpPr>
              <p:cNvPr id="127" name="Freeform 127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28" name="TextBox 12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29" name="TextBox 129"/>
            <p:cNvSpPr txBox="1"/>
            <p:nvPr/>
          </p:nvSpPr>
          <p:spPr>
            <a:xfrm>
              <a:off x="81498" y="29213"/>
              <a:ext cx="60852" cy="167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28"/>
                </a:lnSpc>
              </a:pPr>
              <a:r>
                <a:rPr lang="en-US" sz="663">
                  <a:solidFill>
                    <a:srgbClr val="000000"/>
                  </a:solidFill>
                  <a:latin typeface="Helvetica World Bold"/>
                </a:rPr>
                <a:t>5</a:t>
              </a:r>
            </a:p>
          </p:txBody>
        </p:sp>
      </p:grpSp>
      <p:sp>
        <p:nvSpPr>
          <p:cNvPr id="130" name="TextBox 130"/>
          <p:cNvSpPr txBox="1"/>
          <p:nvPr/>
        </p:nvSpPr>
        <p:spPr>
          <a:xfrm>
            <a:off x="13381546" y="2765511"/>
            <a:ext cx="464476" cy="198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73"/>
              </a:lnSpc>
            </a:pPr>
            <a:r>
              <a:rPr lang="en-US" sz="1123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131" name="TextBox 131"/>
          <p:cNvSpPr txBox="1"/>
          <p:nvPr/>
        </p:nvSpPr>
        <p:spPr>
          <a:xfrm>
            <a:off x="13381546" y="3100840"/>
            <a:ext cx="486665" cy="198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73"/>
              </a:lnSpc>
            </a:pPr>
            <a:r>
              <a:rPr lang="en-US" sz="1123">
                <a:solidFill>
                  <a:srgbClr val="000000"/>
                </a:solidFill>
                <a:latin typeface="Helvetica World"/>
              </a:rPr>
              <a:t>Paper</a:t>
            </a:r>
          </a:p>
        </p:txBody>
      </p:sp>
      <p:sp>
        <p:nvSpPr>
          <p:cNvPr id="132" name="Freeform 132"/>
          <p:cNvSpPr/>
          <p:nvPr/>
        </p:nvSpPr>
        <p:spPr>
          <a:xfrm>
            <a:off x="12633640" y="2653987"/>
            <a:ext cx="621550" cy="797656"/>
          </a:xfrm>
          <a:custGeom>
            <a:avLst/>
            <a:gdLst/>
            <a:ahLst/>
            <a:cxnLst/>
            <a:rect l="l" t="t" r="r" b="b"/>
            <a:pathLst>
              <a:path w="621550" h="797656">
                <a:moveTo>
                  <a:pt x="0" y="0"/>
                </a:moveTo>
                <a:lnTo>
                  <a:pt x="621550" y="0"/>
                </a:lnTo>
                <a:lnTo>
                  <a:pt x="621550" y="797656"/>
                </a:lnTo>
                <a:lnTo>
                  <a:pt x="0" y="7976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3" name="TextBox 133"/>
          <p:cNvSpPr txBox="1"/>
          <p:nvPr/>
        </p:nvSpPr>
        <p:spPr>
          <a:xfrm>
            <a:off x="11508330" y="2773565"/>
            <a:ext cx="1323190" cy="198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73"/>
              </a:lnSpc>
            </a:pPr>
            <a:r>
              <a:rPr lang="en-US" sz="1123">
                <a:solidFill>
                  <a:srgbClr val="000000"/>
                </a:solidFill>
                <a:latin typeface="Helvetica World"/>
              </a:rPr>
              <a:t>Change to [Open</a:t>
            </a:r>
          </a:p>
        </p:txBody>
      </p:sp>
      <p:sp>
        <p:nvSpPr>
          <p:cNvPr id="134" name="TextBox 134"/>
          <p:cNvSpPr txBox="1"/>
          <p:nvPr/>
        </p:nvSpPr>
        <p:spPr>
          <a:xfrm>
            <a:off x="11308397" y="3100840"/>
            <a:ext cx="1574901" cy="198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73"/>
              </a:lnSpc>
            </a:pPr>
            <a:r>
              <a:rPr lang="en-US" sz="1123">
                <a:solidFill>
                  <a:srgbClr val="000000"/>
                </a:solidFill>
                <a:latin typeface="Helvetica World"/>
              </a:rPr>
              <a:t>for Submission] phase</a:t>
            </a:r>
          </a:p>
        </p:txBody>
      </p:sp>
      <p:sp>
        <p:nvSpPr>
          <p:cNvPr id="135" name="TextBox 135"/>
          <p:cNvSpPr txBox="1"/>
          <p:nvPr/>
        </p:nvSpPr>
        <p:spPr>
          <a:xfrm>
            <a:off x="12146257" y="2395231"/>
            <a:ext cx="1574901" cy="22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7"/>
              </a:lnSpc>
            </a:pPr>
            <a:r>
              <a:rPr lang="en-US" sz="1326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136" name="AutoShape 136"/>
          <p:cNvSpPr/>
          <p:nvPr/>
        </p:nvSpPr>
        <p:spPr>
          <a:xfrm flipV="1">
            <a:off x="11194476" y="3052815"/>
            <a:ext cx="1439164" cy="618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37" name="Group 137"/>
          <p:cNvGrpSpPr/>
          <p:nvPr/>
        </p:nvGrpSpPr>
        <p:grpSpPr>
          <a:xfrm>
            <a:off x="11308397" y="2790534"/>
            <a:ext cx="167886" cy="183730"/>
            <a:chOff x="0" y="0"/>
            <a:chExt cx="223848" cy="244974"/>
          </a:xfrm>
        </p:grpSpPr>
        <p:grpSp>
          <p:nvGrpSpPr>
            <p:cNvPr id="138" name="Group 138"/>
            <p:cNvGrpSpPr/>
            <p:nvPr/>
          </p:nvGrpSpPr>
          <p:grpSpPr>
            <a:xfrm>
              <a:off x="0" y="0"/>
              <a:ext cx="223848" cy="244974"/>
              <a:chOff x="0" y="0"/>
              <a:chExt cx="812800" cy="889509"/>
            </a:xfrm>
          </p:grpSpPr>
          <p:sp>
            <p:nvSpPr>
              <p:cNvPr id="139" name="Freeform 139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40" name="TextBox 14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41" name="TextBox 141"/>
            <p:cNvSpPr txBox="1"/>
            <p:nvPr/>
          </p:nvSpPr>
          <p:spPr>
            <a:xfrm>
              <a:off x="81498" y="29213"/>
              <a:ext cx="60852" cy="167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28"/>
                </a:lnSpc>
              </a:pPr>
              <a:r>
                <a:rPr lang="en-US" sz="663">
                  <a:solidFill>
                    <a:srgbClr val="000000"/>
                  </a:solidFill>
                  <a:latin typeface="Helvetica World Bold"/>
                </a:rPr>
                <a:t>4</a:t>
              </a:r>
            </a:p>
          </p:txBody>
        </p:sp>
      </p:grpSp>
      <p:sp>
        <p:nvSpPr>
          <p:cNvPr id="145" name="Slide Number Placeholder 1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47" name="Picture 1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4381500"/>
            <a:ext cx="2743200" cy="3927231"/>
          </a:xfrm>
          <a:prstGeom prst="rect">
            <a:avLst/>
          </a:prstGeom>
        </p:spPr>
      </p:pic>
      <p:cxnSp>
        <p:nvCxnSpPr>
          <p:cNvPr id="148" name="Connector: Elbow 147"/>
          <p:cNvCxnSpPr>
            <a:endCxn id="110" idx="0"/>
          </p:cNvCxnSpPr>
          <p:nvPr/>
        </p:nvCxnSpPr>
        <p:spPr>
          <a:xfrm rot="16200000" flipH="1">
            <a:off x="15874483" y="3254506"/>
            <a:ext cx="642871" cy="235437"/>
          </a:xfrm>
          <a:prstGeom prst="bentConnector3">
            <a:avLst>
              <a:gd name="adj1" fmla="val -37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/>
          <p:cNvCxnSpPr/>
          <p:nvPr/>
        </p:nvCxnSpPr>
        <p:spPr>
          <a:xfrm rot="5400000">
            <a:off x="15887700" y="4765290"/>
            <a:ext cx="609600" cy="228600"/>
          </a:xfrm>
          <a:prstGeom prst="bentConnector3">
            <a:avLst>
              <a:gd name="adj1" fmla="val 1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4" name="Group 153"/>
          <p:cNvGrpSpPr/>
          <p:nvPr/>
        </p:nvGrpSpPr>
        <p:grpSpPr>
          <a:xfrm>
            <a:off x="13563600" y="4955790"/>
            <a:ext cx="457200" cy="457200"/>
            <a:chOff x="3124200" y="1388918"/>
            <a:chExt cx="685800" cy="630382"/>
          </a:xfrm>
        </p:grpSpPr>
        <p:sp>
          <p:nvSpPr>
            <p:cNvPr id="155" name="Rectangle: Rounded Corners 154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pic>
        <p:nvPicPr>
          <p:cNvPr id="157" name="Picture 1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11000" y="4803390"/>
            <a:ext cx="701212" cy="685800"/>
          </a:xfrm>
          <a:prstGeom prst="rect">
            <a:avLst/>
          </a:prstGeom>
        </p:spPr>
      </p:pic>
      <p:grpSp>
        <p:nvGrpSpPr>
          <p:cNvPr id="158" name="Group 157"/>
          <p:cNvGrpSpPr/>
          <p:nvPr/>
        </p:nvGrpSpPr>
        <p:grpSpPr>
          <a:xfrm>
            <a:off x="16078200" y="4041390"/>
            <a:ext cx="457200" cy="457200"/>
            <a:chOff x="3124200" y="1388918"/>
            <a:chExt cx="685800" cy="630382"/>
          </a:xfrm>
        </p:grpSpPr>
        <p:sp>
          <p:nvSpPr>
            <p:cNvPr id="159" name="Rectangle: Rounded Corners 158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61" name="Group 160"/>
          <p:cNvGrpSpPr/>
          <p:nvPr/>
        </p:nvGrpSpPr>
        <p:grpSpPr>
          <a:xfrm>
            <a:off x="10058400" y="4955790"/>
            <a:ext cx="457200" cy="457200"/>
            <a:chOff x="3124200" y="1388918"/>
            <a:chExt cx="685800" cy="630382"/>
          </a:xfrm>
        </p:grpSpPr>
        <p:sp>
          <p:nvSpPr>
            <p:cNvPr id="162" name="Rectangle: Rounded Corners 161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64" name="Group 163"/>
          <p:cNvGrpSpPr/>
          <p:nvPr/>
        </p:nvGrpSpPr>
        <p:grpSpPr>
          <a:xfrm>
            <a:off x="6400800" y="4955790"/>
            <a:ext cx="457200" cy="457200"/>
            <a:chOff x="3124200" y="1388918"/>
            <a:chExt cx="685800" cy="630382"/>
          </a:xfrm>
        </p:grpSpPr>
        <p:sp>
          <p:nvSpPr>
            <p:cNvPr id="165" name="Rectangle: Rounded Corners 164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76" name="Group 175"/>
          <p:cNvGrpSpPr/>
          <p:nvPr/>
        </p:nvGrpSpPr>
        <p:grpSpPr>
          <a:xfrm>
            <a:off x="13944600" y="2822190"/>
            <a:ext cx="457200" cy="457200"/>
            <a:chOff x="3124200" y="1388918"/>
            <a:chExt cx="685800" cy="630382"/>
          </a:xfrm>
        </p:grpSpPr>
        <p:sp>
          <p:nvSpPr>
            <p:cNvPr id="177" name="Rectangle: Rounded Corners 176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85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186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187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4"/>
          <p:cNvGrpSpPr/>
          <p:nvPr/>
        </p:nvGrpSpPr>
        <p:grpSpPr>
          <a:xfrm>
            <a:off x="5062209" y="3957573"/>
            <a:ext cx="7030152" cy="1716145"/>
            <a:chOff x="0" y="0"/>
            <a:chExt cx="2751639" cy="67170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751639" cy="671709"/>
            </a:xfrm>
            <a:custGeom>
              <a:avLst/>
              <a:gdLst/>
              <a:ahLst/>
              <a:cxnLst/>
              <a:rect l="l" t="t" r="r" b="b"/>
              <a:pathLst>
                <a:path w="2751639" h="671709">
                  <a:moveTo>
                    <a:pt x="0" y="0"/>
                  </a:moveTo>
                  <a:lnTo>
                    <a:pt x="2751639" y="0"/>
                  </a:lnTo>
                  <a:lnTo>
                    <a:pt x="2751639" y="671709"/>
                  </a:lnTo>
                  <a:lnTo>
                    <a:pt x="0" y="671709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056607" y="2298452"/>
            <a:ext cx="5071614" cy="3381676"/>
            <a:chOff x="0" y="0"/>
            <a:chExt cx="1985057" cy="132360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985057" cy="1323606"/>
            </a:xfrm>
            <a:custGeom>
              <a:avLst/>
              <a:gdLst/>
              <a:ahLst/>
              <a:cxnLst/>
              <a:rect l="l" t="t" r="r" b="b"/>
              <a:pathLst>
                <a:path w="1985057" h="1323606">
                  <a:moveTo>
                    <a:pt x="0" y="0"/>
                  </a:moveTo>
                  <a:lnTo>
                    <a:pt x="1985057" y="0"/>
                  </a:lnTo>
                  <a:lnTo>
                    <a:pt x="1985057" y="1323606"/>
                  </a:lnTo>
                  <a:lnTo>
                    <a:pt x="0" y="1323606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142" name="Group 142"/>
          <p:cNvGrpSpPr/>
          <p:nvPr/>
        </p:nvGrpSpPr>
        <p:grpSpPr>
          <a:xfrm>
            <a:off x="12567148" y="2344878"/>
            <a:ext cx="2001844" cy="1192263"/>
            <a:chOff x="0" y="0"/>
            <a:chExt cx="783533" cy="466658"/>
          </a:xfrm>
        </p:grpSpPr>
        <p:sp>
          <p:nvSpPr>
            <p:cNvPr id="143" name="Freeform 143"/>
            <p:cNvSpPr/>
            <p:nvPr/>
          </p:nvSpPr>
          <p:spPr>
            <a:xfrm>
              <a:off x="0" y="0"/>
              <a:ext cx="783533" cy="466658"/>
            </a:xfrm>
            <a:custGeom>
              <a:avLst/>
              <a:gdLst/>
              <a:ahLst/>
              <a:cxnLst/>
              <a:rect l="l" t="t" r="r" b="b"/>
              <a:pathLst>
                <a:path w="783533" h="466658">
                  <a:moveTo>
                    <a:pt x="0" y="0"/>
                  </a:moveTo>
                  <a:lnTo>
                    <a:pt x="783533" y="0"/>
                  </a:lnTo>
                  <a:lnTo>
                    <a:pt x="783533" y="466658"/>
                  </a:lnTo>
                  <a:lnTo>
                    <a:pt x="0" y="4666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0000"/>
              </a:solidFill>
              <a:miter/>
            </a:ln>
          </p:spPr>
        </p:sp>
        <p:sp>
          <p:nvSpPr>
            <p:cNvPr id="144" name="TextBox 14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028700" y="529323"/>
            <a:ext cx="12306300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40"/>
              </a:lnSpc>
            </a:pPr>
            <a:r>
              <a:rPr lang="en-US" sz="5700" spc="-114">
                <a:solidFill>
                  <a:srgbClr val="E66418"/>
                </a:solidFill>
                <a:latin typeface="Muli Bold"/>
              </a:rPr>
              <a:t>Disclosure of Competing Interests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2137450"/>
            <a:ext cx="3390900" cy="433181"/>
            <a:chOff x="0" y="0"/>
            <a:chExt cx="3800310" cy="577575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376813" y="176013"/>
              <a:ext cx="3046683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Appoint Paper Reviewers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1486263"/>
            <a:ext cx="3390900" cy="433181"/>
            <a:chOff x="0" y="0"/>
            <a:chExt cx="3800310" cy="577575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376813" y="176014"/>
              <a:ext cx="3046683" cy="239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Initiate a Call for Research Papers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2788638"/>
            <a:ext cx="3390900" cy="433181"/>
            <a:chOff x="0" y="0"/>
            <a:chExt cx="3800310" cy="577575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376813" y="176013"/>
              <a:ext cx="3046683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Finalize Paper Decisions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3439825"/>
            <a:ext cx="3390900" cy="433181"/>
            <a:chOff x="0" y="0"/>
            <a:chExt cx="3800310" cy="577575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376813" y="176014"/>
              <a:ext cx="3046683" cy="239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Communicate Decision Results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4974336" y="6329743"/>
            <a:ext cx="12284964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"A conflict of interest in research exists when the individual has interests in the outcome of the research that may lead to a personal advantage and that might therefore, in actuality or appearance compromise the integrity of the research." NAS, Integrity in Scientific Research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SRASS defines a set of conflict cases, which include: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b="1"/>
              <a:t>Is a author/co-author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b="1"/>
              <a:t>Is a relative or a friend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b="1"/>
              <a:t>Is/Was a Primary Thesis Advisor at any time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b="1"/>
              <a:t>Is/Was a colleague (in last 2 years)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b="1"/>
              <a:t>Is/Was a collaborator (in last 2 years)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b="1"/>
              <a:t>Has (a) domain conflicts</a:t>
            </a:r>
          </a:p>
        </p:txBody>
      </p:sp>
      <p:sp>
        <p:nvSpPr>
          <p:cNvPr id="27" name="Freeform 27"/>
          <p:cNvSpPr/>
          <p:nvPr/>
        </p:nvSpPr>
        <p:spPr>
          <a:xfrm>
            <a:off x="14999537" y="4695029"/>
            <a:ext cx="1120056" cy="978690"/>
          </a:xfrm>
          <a:custGeom>
            <a:avLst/>
            <a:gdLst/>
            <a:ahLst/>
            <a:cxnLst/>
            <a:rect l="l" t="t" r="r" b="b"/>
            <a:pathLst>
              <a:path w="1120056" h="978690">
                <a:moveTo>
                  <a:pt x="0" y="0"/>
                </a:moveTo>
                <a:lnTo>
                  <a:pt x="1120056" y="0"/>
                </a:lnTo>
                <a:lnTo>
                  <a:pt x="1120056" y="978690"/>
                </a:lnTo>
                <a:lnTo>
                  <a:pt x="0" y="9786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5034817" y="4763200"/>
            <a:ext cx="654919" cy="840479"/>
          </a:xfrm>
          <a:custGeom>
            <a:avLst/>
            <a:gdLst/>
            <a:ahLst/>
            <a:cxnLst/>
            <a:rect l="l" t="t" r="r" b="b"/>
            <a:pathLst>
              <a:path w="654919" h="840479">
                <a:moveTo>
                  <a:pt x="0" y="0"/>
                </a:moveTo>
                <a:lnTo>
                  <a:pt x="654919" y="0"/>
                </a:lnTo>
                <a:lnTo>
                  <a:pt x="654919" y="840479"/>
                </a:lnTo>
                <a:lnTo>
                  <a:pt x="0" y="8404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7845991" y="4476016"/>
            <a:ext cx="1363117" cy="241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8"/>
              </a:lnSpc>
            </a:pPr>
            <a:r>
              <a:rPr lang="en-US" sz="139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33" name="Freeform 33"/>
          <p:cNvSpPr/>
          <p:nvPr/>
        </p:nvSpPr>
        <p:spPr>
          <a:xfrm>
            <a:off x="7908000" y="4695029"/>
            <a:ext cx="1120056" cy="978690"/>
          </a:xfrm>
          <a:custGeom>
            <a:avLst/>
            <a:gdLst/>
            <a:ahLst/>
            <a:cxnLst/>
            <a:rect l="l" t="t" r="r" b="b"/>
            <a:pathLst>
              <a:path w="1120056" h="978690">
                <a:moveTo>
                  <a:pt x="0" y="0"/>
                </a:moveTo>
                <a:lnTo>
                  <a:pt x="1120056" y="0"/>
                </a:lnTo>
                <a:lnTo>
                  <a:pt x="1120056" y="978690"/>
                </a:lnTo>
                <a:lnTo>
                  <a:pt x="0" y="9786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4" name="AutoShape 34"/>
          <p:cNvSpPr/>
          <p:nvPr/>
        </p:nvSpPr>
        <p:spPr>
          <a:xfrm flipH="1" flipV="1">
            <a:off x="6904628" y="5178104"/>
            <a:ext cx="1003373" cy="627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2" name="TextBox 42"/>
          <p:cNvSpPr txBox="1"/>
          <p:nvPr/>
        </p:nvSpPr>
        <p:spPr>
          <a:xfrm>
            <a:off x="14850942" y="4476016"/>
            <a:ext cx="1363117" cy="241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8"/>
              </a:lnSpc>
            </a:pPr>
            <a:r>
              <a:rPr lang="en-US" sz="139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7045797" y="4945821"/>
            <a:ext cx="176899" cy="176899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45" name="TextBox 4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46" name="AutoShape 46"/>
          <p:cNvSpPr/>
          <p:nvPr/>
        </p:nvSpPr>
        <p:spPr>
          <a:xfrm flipH="1" flipV="1">
            <a:off x="9028056" y="5184374"/>
            <a:ext cx="1002405" cy="4401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7" name="TextBox 47"/>
          <p:cNvSpPr txBox="1"/>
          <p:nvPr/>
        </p:nvSpPr>
        <p:spPr>
          <a:xfrm>
            <a:off x="9325624" y="4899793"/>
            <a:ext cx="1659452" cy="23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9075773" y="4943720"/>
            <a:ext cx="176899" cy="188214"/>
            <a:chOff x="0" y="0"/>
            <a:chExt cx="235866" cy="250953"/>
          </a:xfrm>
        </p:grpSpPr>
        <p:grpSp>
          <p:nvGrpSpPr>
            <p:cNvPr id="49" name="Group 49"/>
            <p:cNvGrpSpPr/>
            <p:nvPr/>
          </p:nvGrpSpPr>
          <p:grpSpPr>
            <a:xfrm>
              <a:off x="0" y="0"/>
              <a:ext cx="235866" cy="250953"/>
              <a:chOff x="0" y="0"/>
              <a:chExt cx="812800" cy="86479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12800" cy="86479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4790">
                    <a:moveTo>
                      <a:pt x="406400" y="0"/>
                    </a:moveTo>
                    <a:cubicBezTo>
                      <a:pt x="181951" y="0"/>
                      <a:pt x="0" y="193590"/>
                      <a:pt x="0" y="432395"/>
                    </a:cubicBezTo>
                    <a:cubicBezTo>
                      <a:pt x="0" y="671200"/>
                      <a:pt x="181951" y="864790"/>
                      <a:pt x="406400" y="864790"/>
                    </a:cubicBezTo>
                    <a:cubicBezTo>
                      <a:pt x="630849" y="864790"/>
                      <a:pt x="812800" y="671200"/>
                      <a:pt x="812800" y="432395"/>
                    </a:cubicBezTo>
                    <a:cubicBezTo>
                      <a:pt x="812800" y="19359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52" name="TextBox 52"/>
            <p:cNvSpPr txBox="1"/>
            <p:nvPr/>
          </p:nvSpPr>
          <p:spPr>
            <a:xfrm>
              <a:off x="0" y="31805"/>
              <a:ext cx="225283" cy="168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8"/>
                </a:lnSpc>
              </a:pPr>
              <a:r>
                <a:rPr lang="en-US" sz="699">
                  <a:solidFill>
                    <a:srgbClr val="000000"/>
                  </a:solidFill>
                  <a:latin typeface="Helvetica World Bold"/>
                </a:rPr>
                <a:t>12</a:t>
              </a:r>
            </a:p>
          </p:txBody>
        </p:sp>
      </p:grpSp>
      <p:sp>
        <p:nvSpPr>
          <p:cNvPr id="53" name="AutoShape 53"/>
          <p:cNvSpPr/>
          <p:nvPr/>
        </p:nvSpPr>
        <p:spPr>
          <a:xfrm flipH="1">
            <a:off x="10601606" y="5180139"/>
            <a:ext cx="1185739" cy="8636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4" name="Group 54"/>
          <p:cNvGrpSpPr/>
          <p:nvPr/>
        </p:nvGrpSpPr>
        <p:grpSpPr>
          <a:xfrm>
            <a:off x="10665979" y="4923815"/>
            <a:ext cx="176899" cy="176899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56" name="TextBox 5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7" name="AutoShape 57"/>
          <p:cNvSpPr/>
          <p:nvPr/>
        </p:nvSpPr>
        <p:spPr>
          <a:xfrm flipH="1" flipV="1">
            <a:off x="12566740" y="5180139"/>
            <a:ext cx="926530" cy="8636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8" name="Group 58"/>
          <p:cNvGrpSpPr/>
          <p:nvPr/>
        </p:nvGrpSpPr>
        <p:grpSpPr>
          <a:xfrm>
            <a:off x="12679320" y="4929419"/>
            <a:ext cx="179740" cy="189154"/>
            <a:chOff x="0" y="0"/>
            <a:chExt cx="812800" cy="855372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55372"/>
            </a:xfrm>
            <a:custGeom>
              <a:avLst/>
              <a:gdLst/>
              <a:ahLst/>
              <a:cxnLst/>
              <a:rect l="l" t="t" r="r" b="b"/>
              <a:pathLst>
                <a:path w="812800" h="855372">
                  <a:moveTo>
                    <a:pt x="406400" y="0"/>
                  </a:moveTo>
                  <a:cubicBezTo>
                    <a:pt x="181951" y="0"/>
                    <a:pt x="0" y="191482"/>
                    <a:pt x="0" y="427686"/>
                  </a:cubicBezTo>
                  <a:cubicBezTo>
                    <a:pt x="0" y="663891"/>
                    <a:pt x="181951" y="855372"/>
                    <a:pt x="406400" y="855372"/>
                  </a:cubicBezTo>
                  <a:cubicBezTo>
                    <a:pt x="630849" y="855372"/>
                    <a:pt x="812800" y="663891"/>
                    <a:pt x="812800" y="427686"/>
                  </a:cubicBezTo>
                  <a:cubicBezTo>
                    <a:pt x="812800" y="19148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9525" cap="sq">
              <a:solidFill>
                <a:srgbClr val="E98552"/>
              </a:solidFill>
              <a:miter/>
            </a:ln>
          </p:spPr>
        </p:sp>
        <p:sp>
          <p:nvSpPr>
            <p:cNvPr id="60" name="TextBox 6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1546" tIns="51546" rIns="51546" bIns="51546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1" name="TextBox 61"/>
          <p:cNvSpPr txBox="1"/>
          <p:nvPr/>
        </p:nvSpPr>
        <p:spPr>
          <a:xfrm>
            <a:off x="12716030" y="4949122"/>
            <a:ext cx="106319" cy="130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4"/>
              </a:lnSpc>
            </a:pPr>
            <a:r>
              <a:rPr lang="en-US" sz="710">
                <a:solidFill>
                  <a:srgbClr val="000000"/>
                </a:solidFill>
                <a:latin typeface="Helvetica World Bold"/>
              </a:rPr>
              <a:t>10</a:t>
            </a:r>
          </a:p>
        </p:txBody>
      </p:sp>
      <p:sp>
        <p:nvSpPr>
          <p:cNvPr id="62" name="AutoShape 62"/>
          <p:cNvSpPr/>
          <p:nvPr/>
        </p:nvSpPr>
        <p:spPr>
          <a:xfrm flipH="1">
            <a:off x="14064415" y="5184374"/>
            <a:ext cx="935122" cy="4401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3" name="Group 63"/>
          <p:cNvGrpSpPr/>
          <p:nvPr/>
        </p:nvGrpSpPr>
        <p:grpSpPr>
          <a:xfrm>
            <a:off x="14128508" y="4962223"/>
            <a:ext cx="176899" cy="188214"/>
            <a:chOff x="0" y="0"/>
            <a:chExt cx="235866" cy="250953"/>
          </a:xfrm>
        </p:grpSpPr>
        <p:grpSp>
          <p:nvGrpSpPr>
            <p:cNvPr id="64" name="Group 64"/>
            <p:cNvGrpSpPr/>
            <p:nvPr/>
          </p:nvGrpSpPr>
          <p:grpSpPr>
            <a:xfrm>
              <a:off x="0" y="0"/>
              <a:ext cx="235866" cy="250953"/>
              <a:chOff x="0" y="0"/>
              <a:chExt cx="812800" cy="86479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12800" cy="86479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4790">
                    <a:moveTo>
                      <a:pt x="406400" y="0"/>
                    </a:moveTo>
                    <a:cubicBezTo>
                      <a:pt x="181951" y="0"/>
                      <a:pt x="0" y="193590"/>
                      <a:pt x="0" y="432395"/>
                    </a:cubicBezTo>
                    <a:cubicBezTo>
                      <a:pt x="0" y="671200"/>
                      <a:pt x="181951" y="864790"/>
                      <a:pt x="406400" y="864790"/>
                    </a:cubicBezTo>
                    <a:cubicBezTo>
                      <a:pt x="630849" y="864790"/>
                      <a:pt x="812800" y="671200"/>
                      <a:pt x="812800" y="432395"/>
                    </a:cubicBezTo>
                    <a:cubicBezTo>
                      <a:pt x="812800" y="19359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67" name="TextBox 67"/>
            <p:cNvSpPr txBox="1"/>
            <p:nvPr/>
          </p:nvSpPr>
          <p:spPr>
            <a:xfrm>
              <a:off x="85873" y="31805"/>
              <a:ext cx="64119" cy="168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8"/>
                </a:lnSpc>
              </a:pPr>
              <a:r>
                <a:rPr lang="en-US" sz="699">
                  <a:solidFill>
                    <a:srgbClr val="000000"/>
                  </a:solidFill>
                  <a:latin typeface="Helvetica World Bold"/>
                </a:rPr>
                <a:t>9</a:t>
              </a:r>
            </a:p>
          </p:txBody>
        </p:sp>
      </p:grpSp>
      <p:sp>
        <p:nvSpPr>
          <p:cNvPr id="68" name="AutoShape 68"/>
          <p:cNvSpPr/>
          <p:nvPr/>
        </p:nvSpPr>
        <p:spPr>
          <a:xfrm flipH="1">
            <a:off x="5617253" y="5178104"/>
            <a:ext cx="716230" cy="533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9" name="Group 69"/>
          <p:cNvGrpSpPr/>
          <p:nvPr/>
        </p:nvGrpSpPr>
        <p:grpSpPr>
          <a:xfrm>
            <a:off x="5613224" y="4934795"/>
            <a:ext cx="176899" cy="176899"/>
            <a:chOff x="0" y="0"/>
            <a:chExt cx="812800" cy="812800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71" name="TextBox 7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2" name="TextBox 72"/>
          <p:cNvSpPr txBox="1"/>
          <p:nvPr/>
        </p:nvSpPr>
        <p:spPr>
          <a:xfrm>
            <a:off x="11353800" y="4496785"/>
            <a:ext cx="1659452" cy="24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2949116" y="4496785"/>
            <a:ext cx="1659452" cy="24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5814315" y="4496785"/>
            <a:ext cx="1659452" cy="24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4974336" y="4496785"/>
            <a:ext cx="879210" cy="24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9460105" y="4496785"/>
            <a:ext cx="1659452" cy="24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7077999" y="4964912"/>
            <a:ext cx="112494" cy="130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8"/>
              </a:lnSpc>
            </a:pPr>
            <a:r>
              <a:rPr lang="en-US" sz="699">
                <a:solidFill>
                  <a:srgbClr val="000000"/>
                </a:solidFill>
                <a:latin typeface="Helvetica World Bold"/>
              </a:rPr>
              <a:t>13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7342913" y="4899793"/>
            <a:ext cx="565088" cy="23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Make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7215848" y="5196597"/>
            <a:ext cx="736070" cy="23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Decision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10916286" y="4879888"/>
            <a:ext cx="1659452" cy="23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10671797" y="4942906"/>
            <a:ext cx="168962" cy="130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8"/>
              </a:lnSpc>
            </a:pPr>
            <a:r>
              <a:rPr lang="en-US" sz="699">
                <a:solidFill>
                  <a:srgbClr val="000000"/>
                </a:solidFill>
                <a:latin typeface="Helvetica World Bold"/>
              </a:rPr>
              <a:t>11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0839668" y="5196597"/>
            <a:ext cx="1659452" cy="23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Reviews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2908228" y="4884441"/>
            <a:ext cx="724080" cy="23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4363091" y="4850313"/>
            <a:ext cx="1020075" cy="554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4"/>
              </a:lnSpc>
            </a:pPr>
            <a:r>
              <a:rPr lang="en-US" sz="1196">
                <a:solidFill>
                  <a:srgbClr val="000000"/>
                </a:solidFill>
                <a:latin typeface="Helvetica World"/>
              </a:rPr>
              <a:t>Assign</a:t>
            </a:r>
          </a:p>
          <a:p>
            <a:pPr>
              <a:lnSpc>
                <a:spcPts val="2284"/>
              </a:lnSpc>
            </a:pPr>
            <a:r>
              <a:rPr lang="en-US" sz="1196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5645426" y="4948979"/>
            <a:ext cx="112494" cy="130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8"/>
              </a:lnSpc>
            </a:pPr>
            <a:r>
              <a:rPr lang="en-US" sz="699">
                <a:solidFill>
                  <a:srgbClr val="000000"/>
                </a:solidFill>
                <a:latin typeface="Helvetica World Bold"/>
              </a:rPr>
              <a:t>14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5814315" y="4900844"/>
            <a:ext cx="536951" cy="23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Notify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5814315" y="5198150"/>
            <a:ext cx="485991" cy="23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Email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11582400" y="2029353"/>
            <a:ext cx="5518687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1759"/>
              </a:lnSpc>
              <a:spcBef>
                <a:spcPct val="0"/>
              </a:spcBef>
            </a:pPr>
            <a:r>
              <a:rPr lang="en-US" sz="1466" u="none" strike="noStrike" spc="-29">
                <a:solidFill>
                  <a:srgbClr val="C48200"/>
                </a:solidFill>
                <a:latin typeface="Muli Bold"/>
              </a:rPr>
              <a:t>MONITOR AND MANAGE CONFERENCE SUBMISSIONS</a:t>
            </a:r>
          </a:p>
        </p:txBody>
      </p:sp>
      <p:grpSp>
        <p:nvGrpSpPr>
          <p:cNvPr id="89" name="Group 89"/>
          <p:cNvGrpSpPr/>
          <p:nvPr/>
        </p:nvGrpSpPr>
        <p:grpSpPr>
          <a:xfrm>
            <a:off x="9235925" y="2489199"/>
            <a:ext cx="1958550" cy="1139602"/>
            <a:chOff x="0" y="0"/>
            <a:chExt cx="1048981" cy="610360"/>
          </a:xfrm>
        </p:grpSpPr>
        <p:sp>
          <p:nvSpPr>
            <p:cNvPr id="90" name="Freeform 90"/>
            <p:cNvSpPr/>
            <p:nvPr/>
          </p:nvSpPr>
          <p:spPr>
            <a:xfrm>
              <a:off x="0" y="0"/>
              <a:ext cx="1048981" cy="610360"/>
            </a:xfrm>
            <a:custGeom>
              <a:avLst/>
              <a:gdLst/>
              <a:ahLst/>
              <a:cxnLst/>
              <a:rect l="l" t="t" r="r" b="b"/>
              <a:pathLst>
                <a:path w="1048981" h="610360">
                  <a:moveTo>
                    <a:pt x="524490" y="0"/>
                  </a:moveTo>
                  <a:cubicBezTo>
                    <a:pt x="234822" y="0"/>
                    <a:pt x="0" y="136634"/>
                    <a:pt x="0" y="305180"/>
                  </a:cubicBezTo>
                  <a:cubicBezTo>
                    <a:pt x="0" y="473726"/>
                    <a:pt x="234822" y="610360"/>
                    <a:pt x="524490" y="610360"/>
                  </a:cubicBezTo>
                  <a:cubicBezTo>
                    <a:pt x="814158" y="610360"/>
                    <a:pt x="1048981" y="473726"/>
                    <a:pt x="1048981" y="305180"/>
                  </a:cubicBezTo>
                  <a:cubicBezTo>
                    <a:pt x="1048981" y="136634"/>
                    <a:pt x="814158" y="0"/>
                    <a:pt x="524490" y="0"/>
                  </a:cubicBezTo>
                  <a:close/>
                </a:path>
              </a:pathLst>
            </a:custGeom>
            <a:solidFill>
              <a:srgbClr val="D2FEFF"/>
            </a:solidFill>
          </p:spPr>
        </p:sp>
        <p:sp>
          <p:nvSpPr>
            <p:cNvPr id="91" name="TextBox 9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2" name="TextBox 92"/>
          <p:cNvSpPr txBox="1"/>
          <p:nvPr/>
        </p:nvSpPr>
        <p:spPr>
          <a:xfrm>
            <a:off x="9351702" y="2820084"/>
            <a:ext cx="1690479" cy="497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Helvetica World Bold"/>
              </a:rPr>
              <a:t>1. Initialize a Planned Conference</a:t>
            </a:r>
          </a:p>
        </p:txBody>
      </p:sp>
      <p:sp>
        <p:nvSpPr>
          <p:cNvPr id="97" name="TextBox 97"/>
          <p:cNvSpPr txBox="1"/>
          <p:nvPr/>
        </p:nvSpPr>
        <p:spPr>
          <a:xfrm>
            <a:off x="16462876" y="4887740"/>
            <a:ext cx="1069280" cy="209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69"/>
              </a:lnSpc>
            </a:pPr>
            <a:r>
              <a:rPr lang="en-US" sz="1192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grpSp>
        <p:nvGrpSpPr>
          <p:cNvPr id="98" name="Group 98"/>
          <p:cNvGrpSpPr/>
          <p:nvPr/>
        </p:nvGrpSpPr>
        <p:grpSpPr>
          <a:xfrm>
            <a:off x="16526960" y="4652691"/>
            <a:ext cx="176899" cy="186712"/>
            <a:chOff x="0" y="0"/>
            <a:chExt cx="235866" cy="248950"/>
          </a:xfrm>
        </p:grpSpPr>
        <p:grpSp>
          <p:nvGrpSpPr>
            <p:cNvPr id="99" name="Group 99"/>
            <p:cNvGrpSpPr/>
            <p:nvPr/>
          </p:nvGrpSpPr>
          <p:grpSpPr>
            <a:xfrm>
              <a:off x="0" y="0"/>
              <a:ext cx="235866" cy="248950"/>
              <a:chOff x="0" y="0"/>
              <a:chExt cx="812800" cy="857888"/>
            </a:xfrm>
          </p:grpSpPr>
          <p:sp>
            <p:nvSpPr>
              <p:cNvPr id="100" name="Freeform 100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01" name="TextBox 10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02" name="TextBox 102"/>
            <p:cNvSpPr txBox="1"/>
            <p:nvPr/>
          </p:nvSpPr>
          <p:spPr>
            <a:xfrm>
              <a:off x="85873" y="31805"/>
              <a:ext cx="64119" cy="16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8"/>
                </a:lnSpc>
              </a:pPr>
              <a:r>
                <a:rPr lang="en-US" sz="699">
                  <a:solidFill>
                    <a:srgbClr val="000000"/>
                  </a:solidFill>
                  <a:latin typeface="Helvetica World Bold"/>
                </a:rPr>
                <a:t>8</a:t>
              </a:r>
            </a:p>
          </p:txBody>
        </p:sp>
      </p:grpSp>
      <p:sp>
        <p:nvSpPr>
          <p:cNvPr id="103" name="TextBox 103"/>
          <p:cNvSpPr txBox="1"/>
          <p:nvPr/>
        </p:nvSpPr>
        <p:spPr>
          <a:xfrm>
            <a:off x="16532920" y="3047548"/>
            <a:ext cx="1069280" cy="397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75"/>
              </a:lnSpc>
            </a:pPr>
            <a:r>
              <a:rPr lang="en-US" sz="1125">
                <a:solidFill>
                  <a:srgbClr val="000000"/>
                </a:solidFill>
                <a:latin typeface="Helvetica World"/>
              </a:rPr>
              <a:t>Assess Preliminary </a:t>
            </a:r>
          </a:p>
        </p:txBody>
      </p:sp>
      <p:grpSp>
        <p:nvGrpSpPr>
          <p:cNvPr id="104" name="Group 104"/>
          <p:cNvGrpSpPr/>
          <p:nvPr/>
        </p:nvGrpSpPr>
        <p:grpSpPr>
          <a:xfrm>
            <a:off x="16526960" y="2809689"/>
            <a:ext cx="176899" cy="186712"/>
            <a:chOff x="0" y="0"/>
            <a:chExt cx="235866" cy="248950"/>
          </a:xfrm>
        </p:grpSpPr>
        <p:grpSp>
          <p:nvGrpSpPr>
            <p:cNvPr id="105" name="Group 105"/>
            <p:cNvGrpSpPr/>
            <p:nvPr/>
          </p:nvGrpSpPr>
          <p:grpSpPr>
            <a:xfrm>
              <a:off x="0" y="0"/>
              <a:ext cx="235866" cy="248950"/>
              <a:chOff x="0" y="0"/>
              <a:chExt cx="812800" cy="857888"/>
            </a:xfrm>
          </p:grpSpPr>
          <p:sp>
            <p:nvSpPr>
              <p:cNvPr id="106" name="Freeform 106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07" name="TextBox 10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08" name="TextBox 108"/>
            <p:cNvSpPr txBox="1"/>
            <p:nvPr/>
          </p:nvSpPr>
          <p:spPr>
            <a:xfrm>
              <a:off x="85873" y="31805"/>
              <a:ext cx="64119" cy="16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8"/>
                </a:lnSpc>
              </a:pPr>
              <a:r>
                <a:rPr lang="en-US" sz="699">
                  <a:solidFill>
                    <a:srgbClr val="000000"/>
                  </a:solidFill>
                  <a:latin typeface="Helvetica World Bold"/>
                </a:rPr>
                <a:t>7</a:t>
              </a:r>
            </a:p>
          </p:txBody>
        </p:sp>
      </p:grpSp>
      <p:sp>
        <p:nvSpPr>
          <p:cNvPr id="110" name="TextBox 110"/>
          <p:cNvSpPr txBox="1"/>
          <p:nvPr/>
        </p:nvSpPr>
        <p:spPr>
          <a:xfrm>
            <a:off x="15526186" y="3693661"/>
            <a:ext cx="1574901" cy="22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7"/>
              </a:lnSpc>
            </a:pPr>
            <a:r>
              <a:rPr lang="en-US" sz="1326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111" name="Freeform 111"/>
          <p:cNvSpPr/>
          <p:nvPr/>
        </p:nvSpPr>
        <p:spPr>
          <a:xfrm>
            <a:off x="15020382" y="2558451"/>
            <a:ext cx="1120056" cy="978690"/>
          </a:xfrm>
          <a:custGeom>
            <a:avLst/>
            <a:gdLst/>
            <a:ahLst/>
            <a:cxnLst/>
            <a:rect l="l" t="t" r="r" b="b"/>
            <a:pathLst>
              <a:path w="1120056" h="978690">
                <a:moveTo>
                  <a:pt x="0" y="0"/>
                </a:moveTo>
                <a:lnTo>
                  <a:pt x="1120055" y="0"/>
                </a:lnTo>
                <a:lnTo>
                  <a:pt x="1120055" y="978690"/>
                </a:lnTo>
                <a:lnTo>
                  <a:pt x="0" y="9786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2" name="TextBox 112"/>
          <p:cNvSpPr txBox="1"/>
          <p:nvPr/>
        </p:nvSpPr>
        <p:spPr>
          <a:xfrm>
            <a:off x="14929886" y="2389277"/>
            <a:ext cx="1363117" cy="241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8"/>
              </a:lnSpc>
            </a:pPr>
            <a:r>
              <a:rPr lang="en-US" sz="139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116" name="TextBox 116"/>
          <p:cNvSpPr txBox="1"/>
          <p:nvPr/>
        </p:nvSpPr>
        <p:spPr>
          <a:xfrm>
            <a:off x="14654717" y="2755387"/>
            <a:ext cx="472715" cy="198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73"/>
              </a:lnSpc>
            </a:pPr>
            <a:r>
              <a:rPr lang="en-US" sz="1123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sp>
        <p:nvSpPr>
          <p:cNvPr id="117" name="AutoShape 117"/>
          <p:cNvSpPr/>
          <p:nvPr/>
        </p:nvSpPr>
        <p:spPr>
          <a:xfrm flipV="1">
            <a:off x="14416665" y="3047796"/>
            <a:ext cx="603717" cy="429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8" name="TextBox 118"/>
          <p:cNvSpPr txBox="1"/>
          <p:nvPr/>
        </p:nvSpPr>
        <p:spPr>
          <a:xfrm>
            <a:off x="13381546" y="2395231"/>
            <a:ext cx="1574901" cy="22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7"/>
              </a:lnSpc>
            </a:pPr>
            <a:r>
              <a:rPr lang="en-US" sz="1326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119" name="Group 119"/>
          <p:cNvGrpSpPr/>
          <p:nvPr/>
        </p:nvGrpSpPr>
        <p:grpSpPr>
          <a:xfrm>
            <a:off x="14448711" y="2790534"/>
            <a:ext cx="167886" cy="183730"/>
            <a:chOff x="0" y="0"/>
            <a:chExt cx="223848" cy="244974"/>
          </a:xfrm>
        </p:grpSpPr>
        <p:grpSp>
          <p:nvGrpSpPr>
            <p:cNvPr id="120" name="Group 120"/>
            <p:cNvGrpSpPr/>
            <p:nvPr/>
          </p:nvGrpSpPr>
          <p:grpSpPr>
            <a:xfrm>
              <a:off x="0" y="0"/>
              <a:ext cx="223848" cy="244974"/>
              <a:chOff x="0" y="0"/>
              <a:chExt cx="812800" cy="889509"/>
            </a:xfrm>
          </p:grpSpPr>
          <p:sp>
            <p:nvSpPr>
              <p:cNvPr id="121" name="Freeform 121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22" name="TextBox 12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23" name="TextBox 123"/>
            <p:cNvSpPr txBox="1"/>
            <p:nvPr/>
          </p:nvSpPr>
          <p:spPr>
            <a:xfrm>
              <a:off x="81498" y="29213"/>
              <a:ext cx="60852" cy="167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28"/>
                </a:lnSpc>
              </a:pPr>
              <a:r>
                <a:rPr lang="en-US" sz="663">
                  <a:solidFill>
                    <a:srgbClr val="000000"/>
                  </a:solidFill>
                  <a:latin typeface="Helvetica World Bold"/>
                </a:rPr>
                <a:t>6</a:t>
              </a:r>
            </a:p>
          </p:txBody>
        </p:sp>
      </p:grpSp>
      <p:sp>
        <p:nvSpPr>
          <p:cNvPr id="124" name="AutoShape 124"/>
          <p:cNvSpPr/>
          <p:nvPr/>
        </p:nvSpPr>
        <p:spPr>
          <a:xfrm flipV="1">
            <a:off x="13255190" y="3052086"/>
            <a:ext cx="619430" cy="729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25" name="Group 125"/>
          <p:cNvGrpSpPr/>
          <p:nvPr/>
        </p:nvGrpSpPr>
        <p:grpSpPr>
          <a:xfrm>
            <a:off x="13181614" y="2781064"/>
            <a:ext cx="167886" cy="183730"/>
            <a:chOff x="0" y="0"/>
            <a:chExt cx="223848" cy="244974"/>
          </a:xfrm>
        </p:grpSpPr>
        <p:grpSp>
          <p:nvGrpSpPr>
            <p:cNvPr id="126" name="Group 126"/>
            <p:cNvGrpSpPr/>
            <p:nvPr/>
          </p:nvGrpSpPr>
          <p:grpSpPr>
            <a:xfrm>
              <a:off x="0" y="0"/>
              <a:ext cx="223848" cy="244974"/>
              <a:chOff x="0" y="0"/>
              <a:chExt cx="812800" cy="889509"/>
            </a:xfrm>
          </p:grpSpPr>
          <p:sp>
            <p:nvSpPr>
              <p:cNvPr id="127" name="Freeform 127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28" name="TextBox 12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29" name="TextBox 129"/>
            <p:cNvSpPr txBox="1"/>
            <p:nvPr/>
          </p:nvSpPr>
          <p:spPr>
            <a:xfrm>
              <a:off x="81498" y="29213"/>
              <a:ext cx="60852" cy="167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28"/>
                </a:lnSpc>
              </a:pPr>
              <a:r>
                <a:rPr lang="en-US" sz="663">
                  <a:solidFill>
                    <a:srgbClr val="000000"/>
                  </a:solidFill>
                  <a:latin typeface="Helvetica World Bold"/>
                </a:rPr>
                <a:t>5</a:t>
              </a:r>
            </a:p>
          </p:txBody>
        </p:sp>
      </p:grpSp>
      <p:sp>
        <p:nvSpPr>
          <p:cNvPr id="130" name="TextBox 130"/>
          <p:cNvSpPr txBox="1"/>
          <p:nvPr/>
        </p:nvSpPr>
        <p:spPr>
          <a:xfrm>
            <a:off x="13381546" y="2765511"/>
            <a:ext cx="464476" cy="198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73"/>
              </a:lnSpc>
            </a:pPr>
            <a:r>
              <a:rPr lang="en-US" sz="1123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131" name="TextBox 131"/>
          <p:cNvSpPr txBox="1"/>
          <p:nvPr/>
        </p:nvSpPr>
        <p:spPr>
          <a:xfrm>
            <a:off x="13381546" y="3100840"/>
            <a:ext cx="486665" cy="198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73"/>
              </a:lnSpc>
            </a:pPr>
            <a:r>
              <a:rPr lang="en-US" sz="1123">
                <a:solidFill>
                  <a:srgbClr val="000000"/>
                </a:solidFill>
                <a:latin typeface="Helvetica World"/>
              </a:rPr>
              <a:t>Paper</a:t>
            </a:r>
          </a:p>
        </p:txBody>
      </p:sp>
      <p:sp>
        <p:nvSpPr>
          <p:cNvPr id="132" name="Freeform 132"/>
          <p:cNvSpPr/>
          <p:nvPr/>
        </p:nvSpPr>
        <p:spPr>
          <a:xfrm>
            <a:off x="12633640" y="2653987"/>
            <a:ext cx="621550" cy="797656"/>
          </a:xfrm>
          <a:custGeom>
            <a:avLst/>
            <a:gdLst/>
            <a:ahLst/>
            <a:cxnLst/>
            <a:rect l="l" t="t" r="r" b="b"/>
            <a:pathLst>
              <a:path w="621550" h="797656">
                <a:moveTo>
                  <a:pt x="0" y="0"/>
                </a:moveTo>
                <a:lnTo>
                  <a:pt x="621550" y="0"/>
                </a:lnTo>
                <a:lnTo>
                  <a:pt x="621550" y="797656"/>
                </a:lnTo>
                <a:lnTo>
                  <a:pt x="0" y="7976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3" name="TextBox 133"/>
          <p:cNvSpPr txBox="1"/>
          <p:nvPr/>
        </p:nvSpPr>
        <p:spPr>
          <a:xfrm>
            <a:off x="11508330" y="2773565"/>
            <a:ext cx="1323190" cy="198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73"/>
              </a:lnSpc>
            </a:pPr>
            <a:r>
              <a:rPr lang="en-US" sz="1123">
                <a:solidFill>
                  <a:srgbClr val="000000"/>
                </a:solidFill>
                <a:latin typeface="Helvetica World"/>
              </a:rPr>
              <a:t>Change to [Open</a:t>
            </a:r>
          </a:p>
        </p:txBody>
      </p:sp>
      <p:sp>
        <p:nvSpPr>
          <p:cNvPr id="134" name="TextBox 134"/>
          <p:cNvSpPr txBox="1"/>
          <p:nvPr/>
        </p:nvSpPr>
        <p:spPr>
          <a:xfrm>
            <a:off x="11308397" y="3100840"/>
            <a:ext cx="1574901" cy="198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73"/>
              </a:lnSpc>
            </a:pPr>
            <a:r>
              <a:rPr lang="en-US" sz="1123">
                <a:solidFill>
                  <a:srgbClr val="000000"/>
                </a:solidFill>
                <a:latin typeface="Helvetica World"/>
              </a:rPr>
              <a:t>for Submission] phase</a:t>
            </a:r>
          </a:p>
        </p:txBody>
      </p:sp>
      <p:sp>
        <p:nvSpPr>
          <p:cNvPr id="135" name="TextBox 135"/>
          <p:cNvSpPr txBox="1"/>
          <p:nvPr/>
        </p:nvSpPr>
        <p:spPr>
          <a:xfrm>
            <a:off x="12146257" y="2395231"/>
            <a:ext cx="1574901" cy="22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7"/>
              </a:lnSpc>
            </a:pPr>
            <a:r>
              <a:rPr lang="en-US" sz="1326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136" name="AutoShape 136"/>
          <p:cNvSpPr/>
          <p:nvPr/>
        </p:nvSpPr>
        <p:spPr>
          <a:xfrm flipV="1">
            <a:off x="11194476" y="3052815"/>
            <a:ext cx="1439164" cy="618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37" name="Group 137"/>
          <p:cNvGrpSpPr/>
          <p:nvPr/>
        </p:nvGrpSpPr>
        <p:grpSpPr>
          <a:xfrm>
            <a:off x="11308397" y="2790534"/>
            <a:ext cx="167886" cy="183730"/>
            <a:chOff x="0" y="0"/>
            <a:chExt cx="223848" cy="244974"/>
          </a:xfrm>
        </p:grpSpPr>
        <p:grpSp>
          <p:nvGrpSpPr>
            <p:cNvPr id="138" name="Group 138"/>
            <p:cNvGrpSpPr/>
            <p:nvPr/>
          </p:nvGrpSpPr>
          <p:grpSpPr>
            <a:xfrm>
              <a:off x="0" y="0"/>
              <a:ext cx="223848" cy="244974"/>
              <a:chOff x="0" y="0"/>
              <a:chExt cx="812800" cy="889509"/>
            </a:xfrm>
          </p:grpSpPr>
          <p:sp>
            <p:nvSpPr>
              <p:cNvPr id="139" name="Freeform 139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40" name="TextBox 14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41" name="TextBox 141"/>
            <p:cNvSpPr txBox="1"/>
            <p:nvPr/>
          </p:nvSpPr>
          <p:spPr>
            <a:xfrm>
              <a:off x="81498" y="29213"/>
              <a:ext cx="60852" cy="167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28"/>
                </a:lnSpc>
              </a:pPr>
              <a:r>
                <a:rPr lang="en-US" sz="663">
                  <a:solidFill>
                    <a:srgbClr val="000000"/>
                  </a:solidFill>
                  <a:latin typeface="Helvetica World Bold"/>
                </a:rPr>
                <a:t>4</a:t>
              </a:r>
            </a:p>
          </p:txBody>
        </p:sp>
      </p:grpSp>
      <p:sp>
        <p:nvSpPr>
          <p:cNvPr id="145" name="Slide Number Placeholder 1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47" name="Picture 1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4381500"/>
            <a:ext cx="2743200" cy="3927231"/>
          </a:xfrm>
          <a:prstGeom prst="rect">
            <a:avLst/>
          </a:prstGeom>
        </p:spPr>
      </p:pic>
      <p:cxnSp>
        <p:nvCxnSpPr>
          <p:cNvPr id="148" name="Connector: Elbow 147"/>
          <p:cNvCxnSpPr>
            <a:endCxn id="110" idx="0"/>
          </p:cNvCxnSpPr>
          <p:nvPr/>
        </p:nvCxnSpPr>
        <p:spPr>
          <a:xfrm rot="16200000" flipH="1">
            <a:off x="15874483" y="3254506"/>
            <a:ext cx="642871" cy="235437"/>
          </a:xfrm>
          <a:prstGeom prst="bentConnector3">
            <a:avLst>
              <a:gd name="adj1" fmla="val -37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/>
          <p:cNvCxnSpPr/>
          <p:nvPr/>
        </p:nvCxnSpPr>
        <p:spPr>
          <a:xfrm rot="5400000">
            <a:off x="15887700" y="4765290"/>
            <a:ext cx="609600" cy="228600"/>
          </a:xfrm>
          <a:prstGeom prst="bentConnector3">
            <a:avLst>
              <a:gd name="adj1" fmla="val 1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4" name="Group 153"/>
          <p:cNvGrpSpPr/>
          <p:nvPr/>
        </p:nvGrpSpPr>
        <p:grpSpPr>
          <a:xfrm>
            <a:off x="13563600" y="4955790"/>
            <a:ext cx="457200" cy="457200"/>
            <a:chOff x="3124200" y="1388918"/>
            <a:chExt cx="685800" cy="630382"/>
          </a:xfrm>
        </p:grpSpPr>
        <p:sp>
          <p:nvSpPr>
            <p:cNvPr id="155" name="Rectangle: Rounded Corners 154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pic>
        <p:nvPicPr>
          <p:cNvPr id="157" name="Picture 1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11000" y="4803390"/>
            <a:ext cx="701212" cy="685800"/>
          </a:xfrm>
          <a:prstGeom prst="rect">
            <a:avLst/>
          </a:prstGeom>
        </p:spPr>
      </p:pic>
      <p:grpSp>
        <p:nvGrpSpPr>
          <p:cNvPr id="158" name="Group 157"/>
          <p:cNvGrpSpPr/>
          <p:nvPr/>
        </p:nvGrpSpPr>
        <p:grpSpPr>
          <a:xfrm>
            <a:off x="16078200" y="4041390"/>
            <a:ext cx="457200" cy="457200"/>
            <a:chOff x="3124200" y="1388918"/>
            <a:chExt cx="685800" cy="630382"/>
          </a:xfrm>
        </p:grpSpPr>
        <p:sp>
          <p:nvSpPr>
            <p:cNvPr id="159" name="Rectangle: Rounded Corners 158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61" name="Group 160"/>
          <p:cNvGrpSpPr/>
          <p:nvPr/>
        </p:nvGrpSpPr>
        <p:grpSpPr>
          <a:xfrm>
            <a:off x="10058400" y="4955790"/>
            <a:ext cx="457200" cy="457200"/>
            <a:chOff x="3124200" y="1388918"/>
            <a:chExt cx="685800" cy="630382"/>
          </a:xfrm>
        </p:grpSpPr>
        <p:sp>
          <p:nvSpPr>
            <p:cNvPr id="162" name="Rectangle: Rounded Corners 161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64" name="Group 163"/>
          <p:cNvGrpSpPr/>
          <p:nvPr/>
        </p:nvGrpSpPr>
        <p:grpSpPr>
          <a:xfrm>
            <a:off x="6400800" y="4955790"/>
            <a:ext cx="457200" cy="457200"/>
            <a:chOff x="3124200" y="1388918"/>
            <a:chExt cx="685800" cy="630382"/>
          </a:xfrm>
        </p:grpSpPr>
        <p:sp>
          <p:nvSpPr>
            <p:cNvPr id="165" name="Rectangle: Rounded Corners 164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76" name="Group 175"/>
          <p:cNvGrpSpPr/>
          <p:nvPr/>
        </p:nvGrpSpPr>
        <p:grpSpPr>
          <a:xfrm>
            <a:off x="13944600" y="2822190"/>
            <a:ext cx="457200" cy="457200"/>
            <a:chOff x="3124200" y="1388918"/>
            <a:chExt cx="685800" cy="630382"/>
          </a:xfrm>
        </p:grpSpPr>
        <p:sp>
          <p:nvSpPr>
            <p:cNvPr id="177" name="Rectangle: Rounded Corners 176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85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186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187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638132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2"/>
          <p:cNvGrpSpPr/>
          <p:nvPr/>
        </p:nvGrpSpPr>
        <p:grpSpPr>
          <a:xfrm>
            <a:off x="10525084" y="1560180"/>
            <a:ext cx="7537014" cy="5025567"/>
            <a:chOff x="0" y="0"/>
            <a:chExt cx="1985057" cy="132360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985057" cy="1323606"/>
            </a:xfrm>
            <a:custGeom>
              <a:avLst/>
              <a:gdLst/>
              <a:ahLst/>
              <a:cxnLst/>
              <a:rect l="l" t="t" r="r" b="b"/>
              <a:pathLst>
                <a:path w="1985057" h="1323606">
                  <a:moveTo>
                    <a:pt x="0" y="0"/>
                  </a:moveTo>
                  <a:lnTo>
                    <a:pt x="1985057" y="0"/>
                  </a:lnTo>
                  <a:lnTo>
                    <a:pt x="1985057" y="1323606"/>
                  </a:lnTo>
                  <a:lnTo>
                    <a:pt x="0" y="1323606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30588" y="4025828"/>
            <a:ext cx="10447631" cy="2550393"/>
            <a:chOff x="0" y="0"/>
            <a:chExt cx="2751639" cy="67170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751639" cy="671709"/>
            </a:xfrm>
            <a:custGeom>
              <a:avLst/>
              <a:gdLst/>
              <a:ahLst/>
              <a:cxnLst/>
              <a:rect l="l" t="t" r="r" b="b"/>
              <a:pathLst>
                <a:path w="2751639" h="671709">
                  <a:moveTo>
                    <a:pt x="0" y="0"/>
                  </a:moveTo>
                  <a:lnTo>
                    <a:pt x="2751639" y="0"/>
                  </a:lnTo>
                  <a:lnTo>
                    <a:pt x="2751639" y="671709"/>
                  </a:lnTo>
                  <a:lnTo>
                    <a:pt x="0" y="671709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997318" y="284970"/>
            <a:ext cx="8914293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40"/>
              </a:lnSpc>
            </a:pPr>
            <a:r>
              <a:rPr lang="en-US" sz="5700" spc="-114">
                <a:solidFill>
                  <a:srgbClr val="E66418"/>
                </a:solidFill>
                <a:latin typeface="Muli Bold"/>
              </a:rPr>
              <a:t>Submission Report</a:t>
            </a:r>
          </a:p>
        </p:txBody>
      </p:sp>
      <p:grpSp>
        <p:nvGrpSpPr>
          <p:cNvPr id="143" name="Group 143"/>
          <p:cNvGrpSpPr/>
          <p:nvPr/>
        </p:nvGrpSpPr>
        <p:grpSpPr>
          <a:xfrm>
            <a:off x="13170253" y="1560180"/>
            <a:ext cx="3392904" cy="1839684"/>
            <a:chOff x="0" y="0"/>
            <a:chExt cx="1328001" cy="720062"/>
          </a:xfrm>
        </p:grpSpPr>
        <p:sp>
          <p:nvSpPr>
            <p:cNvPr id="144" name="Freeform 144"/>
            <p:cNvSpPr/>
            <p:nvPr/>
          </p:nvSpPr>
          <p:spPr>
            <a:xfrm>
              <a:off x="0" y="0"/>
              <a:ext cx="1328001" cy="720062"/>
            </a:xfrm>
            <a:custGeom>
              <a:avLst/>
              <a:gdLst/>
              <a:ahLst/>
              <a:cxnLst/>
              <a:rect l="l" t="t" r="r" b="b"/>
              <a:pathLst>
                <a:path w="1328001" h="720062">
                  <a:moveTo>
                    <a:pt x="0" y="0"/>
                  </a:moveTo>
                  <a:lnTo>
                    <a:pt x="1328001" y="0"/>
                  </a:lnTo>
                  <a:lnTo>
                    <a:pt x="1328001" y="720062"/>
                  </a:lnTo>
                  <a:lnTo>
                    <a:pt x="0" y="7200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0000"/>
              </a:solidFill>
              <a:miter/>
            </a:ln>
          </p:spPr>
        </p:sp>
        <p:sp>
          <p:nvSpPr>
            <p:cNvPr id="145" name="TextBox 14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932562" y="6919121"/>
            <a:ext cx="6129536" cy="3086100"/>
            <a:chOff x="0" y="0"/>
            <a:chExt cx="1614363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614363" cy="812800"/>
            </a:xfrm>
            <a:custGeom>
              <a:avLst/>
              <a:gdLst/>
              <a:ahLst/>
              <a:cxnLst/>
              <a:rect l="l" t="t" r="r" b="b"/>
              <a:pathLst>
                <a:path w="1614363" h="812800">
                  <a:moveTo>
                    <a:pt x="1614363" y="406400"/>
                  </a:moveTo>
                  <a:lnTo>
                    <a:pt x="1207963" y="0"/>
                  </a:lnTo>
                  <a:lnTo>
                    <a:pt x="1207963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207963" y="609600"/>
                  </a:lnTo>
                  <a:lnTo>
                    <a:pt x="1207963" y="812800"/>
                  </a:lnTo>
                  <a:lnTo>
                    <a:pt x="1614363" y="406400"/>
                  </a:lnTo>
                  <a:close/>
                </a:path>
              </a:pathLst>
            </a:custGeom>
            <a:solidFill>
              <a:srgbClr val="262262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174559"/>
              <a:ext cx="1412961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r>
                <a:rPr lang="en-US" sz="2358">
                  <a:solidFill>
                    <a:srgbClr val="FFFFFF"/>
                  </a:solidFill>
                  <a:latin typeface="Helvetica World"/>
                </a:rPr>
                <a:t>Submissions will be monitored in the PC Chairs' [Submissions] Console.</a:t>
              </a:r>
            </a:p>
          </p:txBody>
        </p:sp>
      </p:grpSp>
      <p:sp>
        <p:nvSpPr>
          <p:cNvPr id="28" name="Freeform 28"/>
          <p:cNvSpPr/>
          <p:nvPr/>
        </p:nvSpPr>
        <p:spPr>
          <a:xfrm>
            <a:off x="14898623" y="5121774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5" y="0"/>
                </a:lnTo>
                <a:lnTo>
                  <a:pt x="1664535" y="1454447"/>
                </a:lnTo>
                <a:lnTo>
                  <a:pt x="0" y="1454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89881" y="5223084"/>
            <a:ext cx="973286" cy="1249051"/>
          </a:xfrm>
          <a:custGeom>
            <a:avLst/>
            <a:gdLst/>
            <a:ahLst/>
            <a:cxnLst/>
            <a:rect l="l" t="t" r="r" b="b"/>
            <a:pathLst>
              <a:path w="973286" h="1249051">
                <a:moveTo>
                  <a:pt x="0" y="0"/>
                </a:moveTo>
                <a:lnTo>
                  <a:pt x="973287" y="0"/>
                </a:lnTo>
                <a:lnTo>
                  <a:pt x="973287" y="1249050"/>
                </a:lnTo>
                <a:lnTo>
                  <a:pt x="0" y="1249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4267616" y="4791136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34" name="Freeform 34"/>
          <p:cNvSpPr/>
          <p:nvPr/>
        </p:nvSpPr>
        <p:spPr>
          <a:xfrm>
            <a:off x="4359769" y="5121774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4" y="0"/>
                </a:lnTo>
                <a:lnTo>
                  <a:pt x="1664534" y="1454447"/>
                </a:lnTo>
                <a:lnTo>
                  <a:pt x="0" y="1454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5" name="AutoShape 35"/>
          <p:cNvSpPr/>
          <p:nvPr/>
        </p:nvSpPr>
        <p:spPr>
          <a:xfrm flipH="1" flipV="1">
            <a:off x="2868639" y="5839680"/>
            <a:ext cx="1491130" cy="9317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3" name="TextBox 43"/>
          <p:cNvSpPr txBox="1"/>
          <p:nvPr/>
        </p:nvSpPr>
        <p:spPr>
          <a:xfrm>
            <a:off x="14677795" y="4791136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3078433" y="5494480"/>
            <a:ext cx="262893" cy="262893"/>
            <a:chOff x="0" y="0"/>
            <a:chExt cx="812800" cy="8128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46" name="TextBox 4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47" name="AutoShape 47"/>
          <p:cNvSpPr/>
          <p:nvPr/>
        </p:nvSpPr>
        <p:spPr>
          <a:xfrm flipH="1" flipV="1">
            <a:off x="6024303" y="5848998"/>
            <a:ext cx="1489692" cy="654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8" name="TextBox 48"/>
          <p:cNvSpPr txBox="1"/>
          <p:nvPr/>
        </p:nvSpPr>
        <p:spPr>
          <a:xfrm>
            <a:off x="6466523" y="5420918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6095215" y="5491358"/>
            <a:ext cx="262893" cy="277476"/>
            <a:chOff x="0" y="0"/>
            <a:chExt cx="350524" cy="369968"/>
          </a:xfrm>
        </p:grpSpPr>
        <p:grpSp>
          <p:nvGrpSpPr>
            <p:cNvPr id="50" name="Group 50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53" name="TextBox 53"/>
            <p:cNvSpPr txBox="1"/>
            <p:nvPr/>
          </p:nvSpPr>
          <p:spPr>
            <a:xfrm>
              <a:off x="0" y="47001"/>
              <a:ext cx="334797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12</a:t>
              </a:r>
            </a:p>
          </p:txBody>
        </p:sp>
      </p:grpSp>
      <p:sp>
        <p:nvSpPr>
          <p:cNvPr id="54" name="AutoShape 54"/>
          <p:cNvSpPr/>
          <p:nvPr/>
        </p:nvSpPr>
        <p:spPr>
          <a:xfrm flipH="1">
            <a:off x="8362782" y="5842704"/>
            <a:ext cx="1762148" cy="1283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5" name="Group 55"/>
          <p:cNvGrpSpPr/>
          <p:nvPr/>
        </p:nvGrpSpPr>
        <p:grpSpPr>
          <a:xfrm>
            <a:off x="8458448" y="5461777"/>
            <a:ext cx="262893" cy="262893"/>
            <a:chOff x="0" y="0"/>
            <a:chExt cx="812800" cy="812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57" name="TextBox 5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8" name="AutoShape 58"/>
          <p:cNvSpPr/>
          <p:nvPr/>
        </p:nvSpPr>
        <p:spPr>
          <a:xfrm flipH="1" flipV="1">
            <a:off x="11283202" y="5842704"/>
            <a:ext cx="1376932" cy="1283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9" name="Group 59"/>
          <p:cNvGrpSpPr/>
          <p:nvPr/>
        </p:nvGrpSpPr>
        <p:grpSpPr>
          <a:xfrm>
            <a:off x="11450509" y="5470104"/>
            <a:ext cx="267115" cy="278873"/>
            <a:chOff x="0" y="0"/>
            <a:chExt cx="812800" cy="848579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812800" cy="848580"/>
            </a:xfrm>
            <a:custGeom>
              <a:avLst/>
              <a:gdLst/>
              <a:ahLst/>
              <a:cxnLst/>
              <a:rect l="l" t="t" r="r" b="b"/>
              <a:pathLst>
                <a:path w="812800" h="848580">
                  <a:moveTo>
                    <a:pt x="406400" y="0"/>
                  </a:moveTo>
                  <a:cubicBezTo>
                    <a:pt x="181951" y="0"/>
                    <a:pt x="0" y="189961"/>
                    <a:pt x="0" y="424290"/>
                  </a:cubicBezTo>
                  <a:cubicBezTo>
                    <a:pt x="0" y="658618"/>
                    <a:pt x="181951" y="848580"/>
                    <a:pt x="406400" y="848580"/>
                  </a:cubicBezTo>
                  <a:cubicBezTo>
                    <a:pt x="630849" y="848580"/>
                    <a:pt x="812800" y="658618"/>
                    <a:pt x="812800" y="424290"/>
                  </a:cubicBezTo>
                  <a:cubicBezTo>
                    <a:pt x="812800" y="18996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9525" cap="sq">
              <a:solidFill>
                <a:srgbClr val="E98552"/>
              </a:solidFill>
              <a:miter/>
            </a:ln>
          </p:spPr>
        </p:sp>
        <p:sp>
          <p:nvSpPr>
            <p:cNvPr id="61" name="TextBox 6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76604" tIns="76604" rIns="76604" bIns="76604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2" name="TextBox 62"/>
          <p:cNvSpPr txBox="1"/>
          <p:nvPr/>
        </p:nvSpPr>
        <p:spPr>
          <a:xfrm>
            <a:off x="11499134" y="5499121"/>
            <a:ext cx="169864" cy="192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7"/>
              </a:lnSpc>
            </a:pPr>
            <a:r>
              <a:rPr lang="en-US" sz="1055">
                <a:solidFill>
                  <a:srgbClr val="000000"/>
                </a:solidFill>
                <a:latin typeface="Helvetica World Bold"/>
              </a:rPr>
              <a:t>10</a:t>
            </a:r>
          </a:p>
        </p:txBody>
      </p:sp>
      <p:sp>
        <p:nvSpPr>
          <p:cNvPr id="63" name="AutoShape 63"/>
          <p:cNvSpPr/>
          <p:nvPr/>
        </p:nvSpPr>
        <p:spPr>
          <a:xfrm flipH="1">
            <a:off x="13508922" y="5848998"/>
            <a:ext cx="1389701" cy="654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4" name="Group 64"/>
          <p:cNvGrpSpPr/>
          <p:nvPr/>
        </p:nvGrpSpPr>
        <p:grpSpPr>
          <a:xfrm>
            <a:off x="13604172" y="5518856"/>
            <a:ext cx="262893" cy="277476"/>
            <a:chOff x="0" y="0"/>
            <a:chExt cx="350524" cy="369968"/>
          </a:xfrm>
        </p:grpSpPr>
        <p:grpSp>
          <p:nvGrpSpPr>
            <p:cNvPr id="65" name="Group 65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67" name="TextBox 6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68" name="TextBox 68"/>
            <p:cNvSpPr txBox="1"/>
            <p:nvPr/>
          </p:nvSpPr>
          <p:spPr>
            <a:xfrm>
              <a:off x="127618" y="47001"/>
              <a:ext cx="95288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9</a:t>
              </a:r>
            </a:p>
          </p:txBody>
        </p:sp>
      </p:grpSp>
      <p:sp>
        <p:nvSpPr>
          <p:cNvPr id="69" name="AutoShape 69"/>
          <p:cNvSpPr/>
          <p:nvPr/>
        </p:nvSpPr>
        <p:spPr>
          <a:xfrm flipH="1">
            <a:off x="955449" y="5839680"/>
            <a:ext cx="1064402" cy="7929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70" name="Group 70"/>
          <p:cNvGrpSpPr/>
          <p:nvPr/>
        </p:nvGrpSpPr>
        <p:grpSpPr>
          <a:xfrm>
            <a:off x="949462" y="5478094"/>
            <a:ext cx="262893" cy="262893"/>
            <a:chOff x="0" y="0"/>
            <a:chExt cx="812800" cy="812800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72" name="TextBox 7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3" name="TextBox 73"/>
          <p:cNvSpPr txBox="1"/>
          <p:nvPr/>
        </p:nvSpPr>
        <p:spPr>
          <a:xfrm>
            <a:off x="9525000" y="4822000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11851458" y="4822000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1248306" y="4822000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0" y="4822000"/>
            <a:ext cx="1306609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6666377" y="4822000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3126289" y="5522587"/>
            <a:ext cx="167180" cy="192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13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3519982" y="5420918"/>
            <a:ext cx="839786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Make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3331149" y="5862003"/>
            <a:ext cx="1093887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Decision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8830434" y="5391337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8467094" y="5489883"/>
            <a:ext cx="251098" cy="192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11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8716570" y="5862003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Reviews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1790693" y="5398104"/>
            <a:ext cx="1076068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3952790" y="5356117"/>
            <a:ext cx="1515951" cy="820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95"/>
              </a:lnSpc>
            </a:pPr>
            <a:r>
              <a:rPr lang="en-US" sz="1777">
                <a:solidFill>
                  <a:srgbClr val="000000"/>
                </a:solidFill>
                <a:latin typeface="Helvetica World"/>
              </a:rPr>
              <a:t>Assign</a:t>
            </a:r>
          </a:p>
          <a:p>
            <a:pPr>
              <a:lnSpc>
                <a:spcPts val="3395"/>
              </a:lnSpc>
            </a:pPr>
            <a:r>
              <a:rPr lang="en-US" sz="1777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997318" y="5498910"/>
            <a:ext cx="167180" cy="192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14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1248306" y="5422479"/>
            <a:ext cx="797972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Notify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1248306" y="5864311"/>
            <a:ext cx="7222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Email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8686800" y="1150741"/>
            <a:ext cx="9334974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2614"/>
              </a:lnSpc>
              <a:spcBef>
                <a:spcPct val="0"/>
              </a:spcBef>
            </a:pPr>
            <a:r>
              <a:rPr lang="en-US" sz="2178" u="none" strike="noStrike" spc="-43">
                <a:solidFill>
                  <a:srgbClr val="C48200"/>
                </a:solidFill>
                <a:latin typeface="Muli Bold"/>
              </a:rPr>
              <a:t>MONITOR AND MANAGE CONFERENCE SUBMISSIONS</a:t>
            </a:r>
          </a:p>
        </p:txBody>
      </p:sp>
      <p:grpSp>
        <p:nvGrpSpPr>
          <p:cNvPr id="90" name="Group 90"/>
          <p:cNvGrpSpPr/>
          <p:nvPr/>
        </p:nvGrpSpPr>
        <p:grpSpPr>
          <a:xfrm>
            <a:off x="6333221" y="1843652"/>
            <a:ext cx="2910635" cy="1693582"/>
            <a:chOff x="0" y="0"/>
            <a:chExt cx="1048981" cy="610360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1048981" cy="610360"/>
            </a:xfrm>
            <a:custGeom>
              <a:avLst/>
              <a:gdLst/>
              <a:ahLst/>
              <a:cxnLst/>
              <a:rect l="l" t="t" r="r" b="b"/>
              <a:pathLst>
                <a:path w="1048981" h="610360">
                  <a:moveTo>
                    <a:pt x="524490" y="0"/>
                  </a:moveTo>
                  <a:cubicBezTo>
                    <a:pt x="234822" y="0"/>
                    <a:pt x="0" y="136634"/>
                    <a:pt x="0" y="305180"/>
                  </a:cubicBezTo>
                  <a:cubicBezTo>
                    <a:pt x="0" y="473726"/>
                    <a:pt x="234822" y="610360"/>
                    <a:pt x="524490" y="610360"/>
                  </a:cubicBezTo>
                  <a:cubicBezTo>
                    <a:pt x="814158" y="610360"/>
                    <a:pt x="1048981" y="473726"/>
                    <a:pt x="1048981" y="305180"/>
                  </a:cubicBezTo>
                  <a:cubicBezTo>
                    <a:pt x="1048981" y="136634"/>
                    <a:pt x="814158" y="0"/>
                    <a:pt x="524490" y="0"/>
                  </a:cubicBezTo>
                  <a:close/>
                </a:path>
              </a:pathLst>
            </a:custGeom>
            <a:solidFill>
              <a:srgbClr val="D2FEFF"/>
            </a:solidFill>
          </p:spPr>
        </p:sp>
        <p:sp>
          <p:nvSpPr>
            <p:cNvPr id="92" name="TextBox 9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3" name="TextBox 93"/>
          <p:cNvSpPr txBox="1"/>
          <p:nvPr/>
        </p:nvSpPr>
        <p:spPr>
          <a:xfrm>
            <a:off x="6505279" y="2330226"/>
            <a:ext cx="2512250" cy="745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4"/>
              </a:lnSpc>
            </a:pPr>
            <a:r>
              <a:rPr lang="en-US" sz="1931">
                <a:solidFill>
                  <a:srgbClr val="000000"/>
                </a:solidFill>
                <a:latin typeface="Helvetica World Bold"/>
              </a:rPr>
              <a:t>1. Initialize a Planned Conference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17073318" y="5412531"/>
            <a:ext cx="1589075" cy="307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80"/>
              </a:lnSpc>
            </a:pPr>
            <a:r>
              <a:rPr lang="en-US" sz="1771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grpSp>
        <p:nvGrpSpPr>
          <p:cNvPr id="99" name="Group 99"/>
          <p:cNvGrpSpPr/>
          <p:nvPr/>
        </p:nvGrpSpPr>
        <p:grpSpPr>
          <a:xfrm>
            <a:off x="17168553" y="5058855"/>
            <a:ext cx="262893" cy="277476"/>
            <a:chOff x="0" y="0"/>
            <a:chExt cx="350524" cy="369968"/>
          </a:xfrm>
        </p:grpSpPr>
        <p:grpSp>
          <p:nvGrpSpPr>
            <p:cNvPr id="100" name="Group 100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101" name="Freeform 101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02" name="TextBox 10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03" name="TextBox 103"/>
            <p:cNvSpPr txBox="1"/>
            <p:nvPr/>
          </p:nvSpPr>
          <p:spPr>
            <a:xfrm>
              <a:off x="127618" y="47001"/>
              <a:ext cx="95288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8</a:t>
              </a:r>
            </a:p>
          </p:txBody>
        </p:sp>
      </p:grpSp>
      <p:sp>
        <p:nvSpPr>
          <p:cNvPr id="104" name="TextBox 104"/>
          <p:cNvSpPr txBox="1"/>
          <p:nvPr/>
        </p:nvSpPr>
        <p:spPr>
          <a:xfrm>
            <a:off x="16999168" y="2677790"/>
            <a:ext cx="1589075" cy="58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1671">
                <a:solidFill>
                  <a:srgbClr val="000000"/>
                </a:solidFill>
                <a:latin typeface="Helvetica World"/>
              </a:rPr>
              <a:t>Assess Preliminary </a:t>
            </a:r>
          </a:p>
        </p:txBody>
      </p:sp>
      <p:grpSp>
        <p:nvGrpSpPr>
          <p:cNvPr id="105" name="Group 105"/>
          <p:cNvGrpSpPr/>
          <p:nvPr/>
        </p:nvGrpSpPr>
        <p:grpSpPr>
          <a:xfrm>
            <a:off x="17168553" y="2319938"/>
            <a:ext cx="262893" cy="277476"/>
            <a:chOff x="0" y="0"/>
            <a:chExt cx="350524" cy="369968"/>
          </a:xfrm>
        </p:grpSpPr>
        <p:grpSp>
          <p:nvGrpSpPr>
            <p:cNvPr id="106" name="Group 106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107" name="Freeform 107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08" name="TextBox 10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09" name="TextBox 109"/>
            <p:cNvSpPr txBox="1"/>
            <p:nvPr/>
          </p:nvSpPr>
          <p:spPr>
            <a:xfrm>
              <a:off x="127618" y="47001"/>
              <a:ext cx="95288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7</a:t>
              </a:r>
            </a:p>
          </p:txBody>
        </p:sp>
      </p:grpSp>
      <p:sp>
        <p:nvSpPr>
          <p:cNvPr id="111" name="TextBox 111"/>
          <p:cNvSpPr txBox="1"/>
          <p:nvPr/>
        </p:nvSpPr>
        <p:spPr>
          <a:xfrm>
            <a:off x="15681286" y="3628464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112" name="Freeform 112"/>
          <p:cNvSpPr/>
          <p:nvPr/>
        </p:nvSpPr>
        <p:spPr>
          <a:xfrm>
            <a:off x="14929601" y="1946569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5" y="0"/>
                </a:lnTo>
                <a:lnTo>
                  <a:pt x="1664535" y="1454447"/>
                </a:lnTo>
                <a:lnTo>
                  <a:pt x="0" y="1454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3" name="TextBox 113"/>
          <p:cNvSpPr txBox="1"/>
          <p:nvPr/>
        </p:nvSpPr>
        <p:spPr>
          <a:xfrm>
            <a:off x="14795114" y="1689997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117" name="TextBox 117"/>
          <p:cNvSpPr txBox="1"/>
          <p:nvPr/>
        </p:nvSpPr>
        <p:spPr>
          <a:xfrm>
            <a:off x="14386181" y="2243604"/>
            <a:ext cx="702510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sp>
        <p:nvSpPr>
          <p:cNvPr id="118" name="AutoShape 118"/>
          <p:cNvSpPr/>
          <p:nvPr/>
        </p:nvSpPr>
        <p:spPr>
          <a:xfrm flipV="1">
            <a:off x="14032407" y="2673792"/>
            <a:ext cx="897194" cy="6376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9" name="TextBox 119"/>
          <p:cNvSpPr txBox="1"/>
          <p:nvPr/>
        </p:nvSpPr>
        <p:spPr>
          <a:xfrm>
            <a:off x="12494100" y="1698845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120" name="Group 120"/>
          <p:cNvGrpSpPr/>
          <p:nvPr/>
        </p:nvGrpSpPr>
        <p:grpSpPr>
          <a:xfrm>
            <a:off x="14080032" y="2291471"/>
            <a:ext cx="249498" cy="273045"/>
            <a:chOff x="0" y="0"/>
            <a:chExt cx="332664" cy="364060"/>
          </a:xfrm>
        </p:grpSpPr>
        <p:grpSp>
          <p:nvGrpSpPr>
            <p:cNvPr id="121" name="Group 121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22" name="Freeform 122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23" name="TextBox 12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24" name="TextBox 124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6</a:t>
              </a:r>
            </a:p>
          </p:txBody>
        </p:sp>
      </p:grpSp>
      <p:sp>
        <p:nvSpPr>
          <p:cNvPr id="125" name="AutoShape 125"/>
          <p:cNvSpPr/>
          <p:nvPr/>
        </p:nvSpPr>
        <p:spPr>
          <a:xfrm flipV="1">
            <a:off x="12306320" y="2680169"/>
            <a:ext cx="920546" cy="1083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26" name="Group 126"/>
          <p:cNvGrpSpPr/>
          <p:nvPr/>
        </p:nvGrpSpPr>
        <p:grpSpPr>
          <a:xfrm>
            <a:off x="12196976" y="2277398"/>
            <a:ext cx="249498" cy="273045"/>
            <a:chOff x="0" y="0"/>
            <a:chExt cx="332664" cy="364060"/>
          </a:xfrm>
        </p:grpSpPr>
        <p:grpSp>
          <p:nvGrpSpPr>
            <p:cNvPr id="127" name="Group 127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28" name="Freeform 128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29" name="TextBox 12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30" name="TextBox 130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5</a:t>
              </a:r>
            </a:p>
          </p:txBody>
        </p:sp>
      </p:grpSp>
      <p:sp>
        <p:nvSpPr>
          <p:cNvPr id="131" name="TextBox 131"/>
          <p:cNvSpPr txBox="1"/>
          <p:nvPr/>
        </p:nvSpPr>
        <p:spPr>
          <a:xfrm>
            <a:off x="12494100" y="2258650"/>
            <a:ext cx="690266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132" name="TextBox 132"/>
          <p:cNvSpPr txBox="1"/>
          <p:nvPr/>
        </p:nvSpPr>
        <p:spPr>
          <a:xfrm>
            <a:off x="12494100" y="2756987"/>
            <a:ext cx="723241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Paper</a:t>
            </a:r>
          </a:p>
        </p:txBody>
      </p:sp>
      <p:sp>
        <p:nvSpPr>
          <p:cNvPr id="133" name="Freeform 133"/>
          <p:cNvSpPr/>
          <p:nvPr/>
        </p:nvSpPr>
        <p:spPr>
          <a:xfrm>
            <a:off x="11382623" y="2088546"/>
            <a:ext cx="923696" cy="1185410"/>
          </a:xfrm>
          <a:custGeom>
            <a:avLst/>
            <a:gdLst/>
            <a:ahLst/>
            <a:cxnLst/>
            <a:rect l="l" t="t" r="r" b="b"/>
            <a:pathLst>
              <a:path w="923696" h="1185410">
                <a:moveTo>
                  <a:pt x="0" y="0"/>
                </a:moveTo>
                <a:lnTo>
                  <a:pt x="923697" y="0"/>
                </a:lnTo>
                <a:lnTo>
                  <a:pt x="923697" y="1185410"/>
                </a:lnTo>
                <a:lnTo>
                  <a:pt x="0" y="11854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4" name="TextBox 134"/>
          <p:cNvSpPr txBox="1"/>
          <p:nvPr/>
        </p:nvSpPr>
        <p:spPr>
          <a:xfrm>
            <a:off x="9710280" y="2270620"/>
            <a:ext cx="1966415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Change to [Open</a:t>
            </a:r>
          </a:p>
        </p:txBody>
      </p:sp>
      <p:sp>
        <p:nvSpPr>
          <p:cNvPr id="135" name="TextBox 135"/>
          <p:cNvSpPr txBox="1"/>
          <p:nvPr/>
        </p:nvSpPr>
        <p:spPr>
          <a:xfrm>
            <a:off x="9413157" y="2756987"/>
            <a:ext cx="2340488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for Submission] phase</a:t>
            </a:r>
          </a:p>
        </p:txBody>
      </p:sp>
      <p:sp>
        <p:nvSpPr>
          <p:cNvPr id="136" name="TextBox 136"/>
          <p:cNvSpPr txBox="1"/>
          <p:nvPr/>
        </p:nvSpPr>
        <p:spPr>
          <a:xfrm>
            <a:off x="10658315" y="1698845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137" name="AutoShape 137"/>
          <p:cNvSpPr/>
          <p:nvPr/>
        </p:nvSpPr>
        <p:spPr>
          <a:xfrm flipV="1">
            <a:off x="9243856" y="2681251"/>
            <a:ext cx="2138767" cy="9192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38" name="Group 138"/>
          <p:cNvGrpSpPr/>
          <p:nvPr/>
        </p:nvGrpSpPr>
        <p:grpSpPr>
          <a:xfrm>
            <a:off x="9413157" y="2291471"/>
            <a:ext cx="249498" cy="273045"/>
            <a:chOff x="0" y="0"/>
            <a:chExt cx="332664" cy="364060"/>
          </a:xfrm>
        </p:grpSpPr>
        <p:grpSp>
          <p:nvGrpSpPr>
            <p:cNvPr id="139" name="Group 139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40" name="Freeform 140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41" name="TextBox 14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42" name="TextBox 142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4</a:t>
              </a:r>
            </a:p>
          </p:txBody>
        </p:sp>
      </p:grpSp>
      <p:sp>
        <p:nvSpPr>
          <p:cNvPr id="146" name="Slide Number Placeholder 1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147" name="Group 146"/>
          <p:cNvGrpSpPr/>
          <p:nvPr/>
        </p:nvGrpSpPr>
        <p:grpSpPr>
          <a:xfrm>
            <a:off x="16535400" y="4000500"/>
            <a:ext cx="685800" cy="630382"/>
            <a:chOff x="3124200" y="1388918"/>
            <a:chExt cx="685800" cy="630382"/>
          </a:xfrm>
        </p:grpSpPr>
        <p:sp>
          <p:nvSpPr>
            <p:cNvPr id="148" name="Rectangle: Rounded Corners 147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cxnSp>
        <p:nvCxnSpPr>
          <p:cNvPr id="150" name="Connector: Elbow 149"/>
          <p:cNvCxnSpPr/>
          <p:nvPr/>
        </p:nvCxnSpPr>
        <p:spPr>
          <a:xfrm rot="16200000" flipH="1">
            <a:off x="16182005" y="2906095"/>
            <a:ext cx="1041496" cy="334706"/>
          </a:xfrm>
          <a:prstGeom prst="bentConnector3">
            <a:avLst>
              <a:gd name="adj1" fmla="val -52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/>
          <p:cNvCxnSpPr/>
          <p:nvPr/>
        </p:nvCxnSpPr>
        <p:spPr>
          <a:xfrm rot="5400000">
            <a:off x="16040100" y="5029200"/>
            <a:ext cx="1143000" cy="457200"/>
          </a:xfrm>
          <a:prstGeom prst="bentConnector3">
            <a:avLst>
              <a:gd name="adj1" fmla="val 9979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2" name="Group 151"/>
          <p:cNvGrpSpPr/>
          <p:nvPr/>
        </p:nvGrpSpPr>
        <p:grpSpPr>
          <a:xfrm>
            <a:off x="13258800" y="2324100"/>
            <a:ext cx="685800" cy="630382"/>
            <a:chOff x="3124200" y="1388918"/>
            <a:chExt cx="685800" cy="630382"/>
          </a:xfrm>
        </p:grpSpPr>
        <p:sp>
          <p:nvSpPr>
            <p:cNvPr id="153" name="Rectangle: Rounded Corners 152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55" name="Group 154"/>
          <p:cNvGrpSpPr/>
          <p:nvPr/>
        </p:nvGrpSpPr>
        <p:grpSpPr>
          <a:xfrm>
            <a:off x="12725400" y="5524500"/>
            <a:ext cx="685800" cy="630382"/>
            <a:chOff x="3124200" y="1388918"/>
            <a:chExt cx="685800" cy="630382"/>
          </a:xfrm>
        </p:grpSpPr>
        <p:sp>
          <p:nvSpPr>
            <p:cNvPr id="156" name="Rectangle: Rounded Corners 155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58" name="Group 157"/>
          <p:cNvGrpSpPr/>
          <p:nvPr/>
        </p:nvGrpSpPr>
        <p:grpSpPr>
          <a:xfrm>
            <a:off x="7620000" y="5524500"/>
            <a:ext cx="685800" cy="630382"/>
            <a:chOff x="3124200" y="1388918"/>
            <a:chExt cx="685800" cy="630382"/>
          </a:xfrm>
        </p:grpSpPr>
        <p:sp>
          <p:nvSpPr>
            <p:cNvPr id="159" name="Rectangle: Rounded Corners 158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61" name="Group 160"/>
          <p:cNvGrpSpPr/>
          <p:nvPr/>
        </p:nvGrpSpPr>
        <p:grpSpPr>
          <a:xfrm>
            <a:off x="2133600" y="5524500"/>
            <a:ext cx="685800" cy="630382"/>
            <a:chOff x="3124200" y="1388918"/>
            <a:chExt cx="685800" cy="630382"/>
          </a:xfrm>
        </p:grpSpPr>
        <p:sp>
          <p:nvSpPr>
            <p:cNvPr id="162" name="Rectangle: Rounded Corners 161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pic>
        <p:nvPicPr>
          <p:cNvPr id="164" name="Picture 1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800" y="5295900"/>
            <a:ext cx="1012861" cy="990600"/>
          </a:xfrm>
          <a:prstGeom prst="rect">
            <a:avLst/>
          </a:prstGeom>
        </p:spPr>
      </p:pic>
      <p:grpSp>
        <p:nvGrpSpPr>
          <p:cNvPr id="171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172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173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65" name="Group 3"/>
          <p:cNvGrpSpPr/>
          <p:nvPr/>
        </p:nvGrpSpPr>
        <p:grpSpPr>
          <a:xfrm>
            <a:off x="1028700" y="2137450"/>
            <a:ext cx="3390900" cy="433181"/>
            <a:chOff x="0" y="0"/>
            <a:chExt cx="3800310" cy="577575"/>
          </a:xfrm>
        </p:grpSpPr>
        <p:grpSp>
          <p:nvGrpSpPr>
            <p:cNvPr id="166" name="Group 4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168" name="Freeform 5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67" name="TextBox 6"/>
            <p:cNvSpPr txBox="1"/>
            <p:nvPr/>
          </p:nvSpPr>
          <p:spPr>
            <a:xfrm>
              <a:off x="376813" y="176013"/>
              <a:ext cx="3046683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Appoint Paper Reviewers</a:t>
              </a:r>
            </a:p>
          </p:txBody>
        </p:sp>
      </p:grpSp>
      <p:grpSp>
        <p:nvGrpSpPr>
          <p:cNvPr id="169" name="Group 7"/>
          <p:cNvGrpSpPr/>
          <p:nvPr/>
        </p:nvGrpSpPr>
        <p:grpSpPr>
          <a:xfrm>
            <a:off x="1028700" y="1486263"/>
            <a:ext cx="3390900" cy="433181"/>
            <a:chOff x="0" y="0"/>
            <a:chExt cx="3800310" cy="577575"/>
          </a:xfrm>
        </p:grpSpPr>
        <p:grpSp>
          <p:nvGrpSpPr>
            <p:cNvPr id="170" name="Group 8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175" name="Freeform 9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174" name="TextBox 10"/>
            <p:cNvSpPr txBox="1"/>
            <p:nvPr/>
          </p:nvSpPr>
          <p:spPr>
            <a:xfrm>
              <a:off x="376813" y="176014"/>
              <a:ext cx="3046683" cy="239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Initiate a Call for Research Papers</a:t>
              </a:r>
            </a:p>
          </p:txBody>
        </p:sp>
      </p:grpSp>
      <p:grpSp>
        <p:nvGrpSpPr>
          <p:cNvPr id="176" name="Group 11"/>
          <p:cNvGrpSpPr/>
          <p:nvPr/>
        </p:nvGrpSpPr>
        <p:grpSpPr>
          <a:xfrm>
            <a:off x="1028700" y="2788638"/>
            <a:ext cx="3390900" cy="433181"/>
            <a:chOff x="0" y="0"/>
            <a:chExt cx="3800310" cy="577575"/>
          </a:xfrm>
        </p:grpSpPr>
        <p:grpSp>
          <p:nvGrpSpPr>
            <p:cNvPr id="177" name="Group 12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179" name="Freeform 13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8" name="TextBox 14"/>
            <p:cNvSpPr txBox="1"/>
            <p:nvPr/>
          </p:nvSpPr>
          <p:spPr>
            <a:xfrm>
              <a:off x="376813" y="176013"/>
              <a:ext cx="3046683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Finalize Paper Decisions</a:t>
              </a:r>
            </a:p>
          </p:txBody>
        </p:sp>
      </p:grpSp>
      <p:grpSp>
        <p:nvGrpSpPr>
          <p:cNvPr id="180" name="Group 15"/>
          <p:cNvGrpSpPr/>
          <p:nvPr/>
        </p:nvGrpSpPr>
        <p:grpSpPr>
          <a:xfrm>
            <a:off x="1028700" y="3439825"/>
            <a:ext cx="3390900" cy="433181"/>
            <a:chOff x="0" y="0"/>
            <a:chExt cx="3800310" cy="577575"/>
          </a:xfrm>
        </p:grpSpPr>
        <p:grpSp>
          <p:nvGrpSpPr>
            <p:cNvPr id="181" name="Group 16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183" name="Freeform 17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82" name="TextBox 18"/>
            <p:cNvSpPr txBox="1"/>
            <p:nvPr/>
          </p:nvSpPr>
          <p:spPr>
            <a:xfrm>
              <a:off x="376813" y="176014"/>
              <a:ext cx="3046683" cy="239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Communicate Decision Results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6326439" y="4610436"/>
            <a:ext cx="9665689" cy="3185307"/>
            <a:chOff x="0" y="-57150"/>
            <a:chExt cx="2040185" cy="8699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40185" cy="708206"/>
            </a:xfrm>
            <a:custGeom>
              <a:avLst/>
              <a:gdLst/>
              <a:ahLst/>
              <a:cxnLst/>
              <a:rect l="l" t="t" r="r" b="b"/>
              <a:pathLst>
                <a:path w="2040185" h="708206">
                  <a:moveTo>
                    <a:pt x="0" y="0"/>
                  </a:moveTo>
                  <a:lnTo>
                    <a:pt x="2040185" y="0"/>
                  </a:lnTo>
                  <a:lnTo>
                    <a:pt x="2040185" y="708206"/>
                  </a:lnTo>
                  <a:lnTo>
                    <a:pt x="0" y="70820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E98552"/>
              </a:solidFill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530878" y="5148865"/>
            <a:ext cx="8194445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-60">
                <a:solidFill>
                  <a:srgbClr val="000000"/>
                </a:solidFill>
                <a:latin typeface="Muli Bold"/>
              </a:rPr>
              <a:t>Run scripts: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77000" y="5604041"/>
            <a:ext cx="9525000" cy="1805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00">
                <a:ea typeface="Calibri"/>
                <a:cs typeface="Calibri"/>
              </a:rPr>
              <a:t>Create 29 submissions within the [Information Technology] track</a:t>
            </a:r>
            <a:endParaRPr lang="en-US" sz="27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00"/>
              <a:t>Import reviewer list</a:t>
            </a:r>
            <a:endParaRPr lang="en-US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00"/>
              <a:t>Set app's date in simulation: 14-10-2023</a:t>
            </a:r>
            <a:endParaRPr lang="en-US" sz="2700">
              <a:cs typeface="Calibri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57200" y="447675"/>
            <a:ext cx="12927044" cy="699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4000" spc="-100">
                <a:solidFill>
                  <a:srgbClr val="E66418"/>
                </a:solidFill>
                <a:latin typeface="Muli Bold"/>
              </a:rPr>
              <a:t>Flow 2: Monitor and Manage Conference Submissions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476500"/>
            <a:ext cx="4800600" cy="4596653"/>
          </a:xfrm>
          <a:prstGeom prst="rect">
            <a:avLst/>
          </a:prstGeom>
        </p:spPr>
      </p:pic>
      <p:sp>
        <p:nvSpPr>
          <p:cNvPr id="32" name="Thought Bubble: Cloud 31"/>
          <p:cNvSpPr/>
          <p:nvPr/>
        </p:nvSpPr>
        <p:spPr>
          <a:xfrm>
            <a:off x="13716000" y="1104900"/>
            <a:ext cx="3886200" cy="2179320"/>
          </a:xfrm>
          <a:prstGeom prst="cloudCallou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E66418"/>
                </a:solidFill>
                <a:latin typeface="Arimo Bold"/>
              </a:rPr>
              <a:t>DEMO 2.2</a:t>
            </a:r>
          </a:p>
        </p:txBody>
      </p:sp>
      <p:grpSp>
        <p:nvGrpSpPr>
          <p:cNvPr id="33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34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35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1" name="Group 3"/>
          <p:cNvGrpSpPr/>
          <p:nvPr/>
        </p:nvGrpSpPr>
        <p:grpSpPr>
          <a:xfrm>
            <a:off x="6324600" y="2476500"/>
            <a:ext cx="3390900" cy="433181"/>
            <a:chOff x="0" y="0"/>
            <a:chExt cx="3800310" cy="577575"/>
          </a:xfrm>
        </p:grpSpPr>
        <p:grpSp>
          <p:nvGrpSpPr>
            <p:cNvPr id="52" name="Group 4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54" name="Freeform 5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53" name="TextBox 6"/>
            <p:cNvSpPr txBox="1"/>
            <p:nvPr/>
          </p:nvSpPr>
          <p:spPr>
            <a:xfrm>
              <a:off x="376813" y="176013"/>
              <a:ext cx="3046683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Appoint Paper Reviewers</a:t>
              </a:r>
            </a:p>
          </p:txBody>
        </p:sp>
      </p:grpSp>
      <p:grpSp>
        <p:nvGrpSpPr>
          <p:cNvPr id="55" name="Group 7"/>
          <p:cNvGrpSpPr/>
          <p:nvPr/>
        </p:nvGrpSpPr>
        <p:grpSpPr>
          <a:xfrm>
            <a:off x="6324600" y="1825313"/>
            <a:ext cx="3390900" cy="433181"/>
            <a:chOff x="0" y="0"/>
            <a:chExt cx="3800310" cy="577575"/>
          </a:xfrm>
        </p:grpSpPr>
        <p:grpSp>
          <p:nvGrpSpPr>
            <p:cNvPr id="56" name="Group 8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58" name="Freeform 9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57" name="TextBox 10"/>
            <p:cNvSpPr txBox="1"/>
            <p:nvPr/>
          </p:nvSpPr>
          <p:spPr>
            <a:xfrm>
              <a:off x="376813" y="176014"/>
              <a:ext cx="3046683" cy="239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Initiate a Call for Research Papers</a:t>
              </a:r>
            </a:p>
          </p:txBody>
        </p:sp>
      </p:grpSp>
      <p:grpSp>
        <p:nvGrpSpPr>
          <p:cNvPr id="59" name="Group 11"/>
          <p:cNvGrpSpPr/>
          <p:nvPr/>
        </p:nvGrpSpPr>
        <p:grpSpPr>
          <a:xfrm>
            <a:off x="6324600" y="3127688"/>
            <a:ext cx="3390900" cy="433181"/>
            <a:chOff x="0" y="0"/>
            <a:chExt cx="3800310" cy="577575"/>
          </a:xfrm>
        </p:grpSpPr>
        <p:grpSp>
          <p:nvGrpSpPr>
            <p:cNvPr id="60" name="Group 12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62" name="Freeform 13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1" name="TextBox 14"/>
            <p:cNvSpPr txBox="1"/>
            <p:nvPr/>
          </p:nvSpPr>
          <p:spPr>
            <a:xfrm>
              <a:off x="376813" y="176013"/>
              <a:ext cx="3046683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Finalize Paper Decisions</a:t>
              </a:r>
            </a:p>
          </p:txBody>
        </p:sp>
      </p:grpSp>
      <p:grpSp>
        <p:nvGrpSpPr>
          <p:cNvPr id="63" name="Group 15"/>
          <p:cNvGrpSpPr/>
          <p:nvPr/>
        </p:nvGrpSpPr>
        <p:grpSpPr>
          <a:xfrm>
            <a:off x="6324600" y="3778875"/>
            <a:ext cx="3390900" cy="433181"/>
            <a:chOff x="0" y="0"/>
            <a:chExt cx="3800310" cy="577575"/>
          </a:xfrm>
        </p:grpSpPr>
        <p:grpSp>
          <p:nvGrpSpPr>
            <p:cNvPr id="64" name="Group 16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66" name="Freeform 17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65" name="TextBox 18"/>
            <p:cNvSpPr txBox="1"/>
            <p:nvPr/>
          </p:nvSpPr>
          <p:spPr>
            <a:xfrm>
              <a:off x="376813" y="176014"/>
              <a:ext cx="3046683" cy="239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Communicate Decision Results</a:t>
              </a:r>
            </a:p>
          </p:txBody>
        </p:sp>
      </p:grpSp>
      <p:sp>
        <p:nvSpPr>
          <p:cNvPr id="30" name="AutoShape 24"/>
          <p:cNvSpPr/>
          <p:nvPr/>
        </p:nvSpPr>
        <p:spPr>
          <a:xfrm>
            <a:off x="7739660" y="8771995"/>
            <a:ext cx="2526395" cy="13923"/>
          </a:xfrm>
          <a:prstGeom prst="line">
            <a:avLst/>
          </a:prstGeom>
          <a:ln w="104775" cap="flat">
            <a:solidFill>
              <a:srgbClr val="0DA696"/>
            </a:solidFill>
            <a:prstDash val="solid"/>
            <a:headEnd type="none" w="sm" len="sm"/>
            <a:tailEnd type="arrow" w="med" len="sm"/>
          </a:ln>
        </p:spPr>
      </p:sp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753126"/>
              </p:ext>
            </p:extLst>
          </p:nvPr>
        </p:nvGraphicFramePr>
        <p:xfrm>
          <a:off x="10667071" y="8079988"/>
          <a:ext cx="6476994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670">
                  <a:extLst>
                    <a:ext uri="{9D8B030D-6E8A-4147-A177-3AD203B41FA5}">
                      <a16:colId xmlns:a16="http://schemas.microsoft.com/office/drawing/2014/main" val="2121676253"/>
                    </a:ext>
                  </a:extLst>
                </a:gridCol>
                <a:gridCol w="2439325">
                  <a:extLst>
                    <a:ext uri="{9D8B030D-6E8A-4147-A177-3AD203B41FA5}">
                      <a16:colId xmlns:a16="http://schemas.microsoft.com/office/drawing/2014/main" val="848825518"/>
                    </a:ext>
                  </a:extLst>
                </a:gridCol>
                <a:gridCol w="1904999">
                  <a:extLst>
                    <a:ext uri="{9D8B030D-6E8A-4147-A177-3AD203B41FA5}">
                      <a16:colId xmlns:a16="http://schemas.microsoft.com/office/drawing/2014/main" val="14775212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/>
                        <a:t>Phase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Deadline Name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Demo Deadline Value </a:t>
                      </a:r>
                      <a:endParaRPr lang="en-US" sz="2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2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>
                          <a:effectLst/>
                          <a:latin typeface="Calibri"/>
                        </a:rPr>
                        <a:t>Open for </a:t>
                      </a:r>
                      <a:endParaRPr lang="en-US">
                        <a:effectLst/>
                        <a:latin typeface="Calibri"/>
                      </a:endParaRPr>
                    </a:p>
                    <a:p>
                      <a:pPr lvl="0">
                        <a:buNone/>
                      </a:pPr>
                      <a:r>
                        <a:rPr lang="en-US" sz="2000">
                          <a:effectLst/>
                          <a:latin typeface="Calibri"/>
                        </a:rPr>
                        <a:t>Submission Edit​​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>
                          <a:effectLst/>
                          <a:latin typeface="Calibri"/>
                        </a:rPr>
                        <a:t>Submission Edits</a:t>
                      </a:r>
                      <a:endParaRPr lang="en-US">
                        <a:effectLst/>
                        <a:latin typeface="Calibri"/>
                      </a:endParaRPr>
                    </a:p>
                    <a:p>
                      <a:pPr lvl="0">
                        <a:buNone/>
                      </a:pPr>
                      <a:r>
                        <a:rPr lang="en-US" sz="2000">
                          <a:effectLst/>
                          <a:latin typeface="Calibri"/>
                        </a:rPr>
                        <a:t>Deadline​​</a:t>
                      </a:r>
                      <a:endParaRPr lang="en-US" sz="2000" kern="1200" noProof="0">
                        <a:solidFill>
                          <a:schemeClr val="dk1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latin typeface="Helvetica World"/>
                        </a:rPr>
                        <a:t>20-10-2023</a:t>
                      </a:r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18845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0C9CD9E-193D-7135-F388-C2354078E8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911569"/>
              </p:ext>
            </p:extLst>
          </p:nvPr>
        </p:nvGraphicFramePr>
        <p:xfrm>
          <a:off x="762000" y="8080545"/>
          <a:ext cx="6476996" cy="1411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8425">
                  <a:extLst>
                    <a:ext uri="{9D8B030D-6E8A-4147-A177-3AD203B41FA5}">
                      <a16:colId xmlns:a16="http://schemas.microsoft.com/office/drawing/2014/main" val="2086665354"/>
                    </a:ext>
                  </a:extLst>
                </a:gridCol>
                <a:gridCol w="2383572">
                  <a:extLst>
                    <a:ext uri="{9D8B030D-6E8A-4147-A177-3AD203B41FA5}">
                      <a16:colId xmlns:a16="http://schemas.microsoft.com/office/drawing/2014/main" val="2860565421"/>
                    </a:ext>
                  </a:extLst>
                </a:gridCol>
                <a:gridCol w="1904999">
                  <a:extLst>
                    <a:ext uri="{9D8B030D-6E8A-4147-A177-3AD203B41FA5}">
                      <a16:colId xmlns:a16="http://schemas.microsoft.com/office/drawing/2014/main" val="80595192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fontAlgn="base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Phase​​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Deadline Name​​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Demo Deadline Value ​​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930645"/>
                  </a:ext>
                </a:extLst>
              </a:tr>
              <a:tr h="710890">
                <a:tc>
                  <a:txBody>
                    <a:bodyPr/>
                    <a:lstStyle/>
                    <a:p>
                      <a:pPr fontAlgn="base"/>
                      <a:r>
                        <a:rPr lang="en-US" sz="2000">
                          <a:effectLst/>
                          <a:latin typeface="Calibri"/>
                        </a:rPr>
                        <a:t>Open for </a:t>
                      </a:r>
                      <a:endParaRPr lang="en-US">
                        <a:effectLst/>
                        <a:latin typeface="Calibri"/>
                      </a:endParaRPr>
                    </a:p>
                    <a:p>
                      <a:pPr lvl="0">
                        <a:buNone/>
                      </a:pPr>
                      <a:r>
                        <a:rPr lang="en-US" sz="2000">
                          <a:effectLst/>
                          <a:latin typeface="Calibri"/>
                        </a:rPr>
                        <a:t>Submission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000">
                          <a:effectLst/>
                          <a:latin typeface="Calibri"/>
                        </a:rPr>
                        <a:t>Submission Deadline​​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000">
                          <a:effectLst/>
                          <a:latin typeface="Helvetica World"/>
                        </a:rPr>
                        <a:t>13-10-2023​​</a:t>
                      </a:r>
                      <a:endParaRPr lang="en-US">
                        <a:effectLst/>
                        <a:latin typeface="Helvetica World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273486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049000" y="-190500"/>
            <a:ext cx="8998900" cy="8377976"/>
            <a:chOff x="0" y="0"/>
            <a:chExt cx="6350000" cy="591185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" name="Freeform 3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grpFill/>
            <a:ln w="12700">
              <a:noFill/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1028700" y="2256480"/>
            <a:ext cx="8914293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79"/>
              </a:lnSpc>
            </a:pPr>
            <a:r>
              <a:rPr lang="en-US" sz="6899" spc="-137">
                <a:solidFill>
                  <a:srgbClr val="E66418"/>
                </a:solidFill>
                <a:latin typeface="Muli Bold"/>
              </a:rPr>
              <a:t>Software 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0920" y="3848100"/>
            <a:ext cx="8708880" cy="3647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082"/>
              </a:lnSpc>
            </a:pPr>
            <a:r>
              <a:rPr lang="en-US" sz="3200" spc="-150">
                <a:solidFill>
                  <a:srgbClr val="4A5662"/>
                </a:solidFill>
                <a:latin typeface="Muli"/>
              </a:rPr>
              <a:t>The Science Research Activity Support System (SRASS), was designed to meet the specific requirements of the </a:t>
            </a:r>
            <a:r>
              <a:rPr lang="en-US" sz="3200" b="1" spc="-150">
                <a:solidFill>
                  <a:srgbClr val="4A5662"/>
                </a:solidFill>
                <a:latin typeface="Muli"/>
              </a:rPr>
              <a:t>FPT University, Ho Chi Minh Campus's Research Department</a:t>
            </a:r>
            <a:r>
              <a:rPr lang="en-US" sz="3200" spc="-150">
                <a:solidFill>
                  <a:srgbClr val="4A5662"/>
                </a:solidFill>
                <a:latin typeface="Muli"/>
              </a:rPr>
              <a:t>. Its primary purpose is to simplify </a:t>
            </a:r>
            <a:r>
              <a:rPr lang="en-US" sz="3200" b="1" spc="-150">
                <a:solidFill>
                  <a:srgbClr val="4A5662"/>
                </a:solidFill>
                <a:latin typeface="Muli"/>
              </a:rPr>
              <a:t>scientific conference management</a:t>
            </a:r>
            <a:r>
              <a:rPr lang="en-US" sz="3200" spc="-150">
                <a:solidFill>
                  <a:srgbClr val="4A5662"/>
                </a:solidFill>
                <a:latin typeface="Muli"/>
              </a:rPr>
              <a:t>, with </a:t>
            </a:r>
            <a:r>
              <a:rPr lang="en-US" sz="3200" b="1" spc="-150">
                <a:solidFill>
                  <a:srgbClr val="FF0000"/>
                </a:solidFill>
                <a:latin typeface="Muli"/>
              </a:rPr>
              <a:t>the﻿ initial deployment taking place at the HCM Campus</a:t>
            </a:r>
            <a:r>
              <a:rPr lang="en-US" sz="3200" spc="-150">
                <a:solidFill>
                  <a:srgbClr val="4A5662"/>
                </a:solidFill>
                <a:latin typeface="Muli"/>
              </a:rPr>
              <a:t>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7449800" y="9697243"/>
            <a:ext cx="609600" cy="40163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1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0"/>
          <p:cNvGrpSpPr/>
          <p:nvPr/>
        </p:nvGrpSpPr>
        <p:grpSpPr>
          <a:xfrm>
            <a:off x="10598335" y="4947598"/>
            <a:ext cx="7537014" cy="5025567"/>
            <a:chOff x="0" y="0"/>
            <a:chExt cx="1985057" cy="132360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85057" cy="1323606"/>
            </a:xfrm>
            <a:custGeom>
              <a:avLst/>
              <a:gdLst/>
              <a:ahLst/>
              <a:cxnLst/>
              <a:rect l="l" t="t" r="r" b="b"/>
              <a:pathLst>
                <a:path w="1985057" h="1323606">
                  <a:moveTo>
                    <a:pt x="0" y="0"/>
                  </a:moveTo>
                  <a:lnTo>
                    <a:pt x="1985057" y="0"/>
                  </a:lnTo>
                  <a:lnTo>
                    <a:pt x="1985057" y="1323606"/>
                  </a:lnTo>
                  <a:lnTo>
                    <a:pt x="0" y="1323606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03840" y="7460382"/>
            <a:ext cx="10447631" cy="2550393"/>
            <a:chOff x="0" y="0"/>
            <a:chExt cx="2751639" cy="67170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751639" cy="671709"/>
            </a:xfrm>
            <a:custGeom>
              <a:avLst/>
              <a:gdLst/>
              <a:ahLst/>
              <a:cxnLst/>
              <a:rect l="l" t="t" r="r" b="b"/>
              <a:pathLst>
                <a:path w="2751639" h="671709">
                  <a:moveTo>
                    <a:pt x="0" y="0"/>
                  </a:moveTo>
                  <a:lnTo>
                    <a:pt x="2751639" y="0"/>
                  </a:lnTo>
                  <a:lnTo>
                    <a:pt x="2751639" y="671709"/>
                  </a:lnTo>
                  <a:lnTo>
                    <a:pt x="0" y="671709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141" name="Group 141"/>
          <p:cNvGrpSpPr/>
          <p:nvPr/>
        </p:nvGrpSpPr>
        <p:grpSpPr>
          <a:xfrm>
            <a:off x="15050579" y="5129794"/>
            <a:ext cx="3237421" cy="3249314"/>
            <a:chOff x="0" y="0"/>
            <a:chExt cx="852654" cy="855786"/>
          </a:xfrm>
        </p:grpSpPr>
        <p:sp>
          <p:nvSpPr>
            <p:cNvPr id="142" name="Freeform 142"/>
            <p:cNvSpPr/>
            <p:nvPr/>
          </p:nvSpPr>
          <p:spPr>
            <a:xfrm>
              <a:off x="0" y="0"/>
              <a:ext cx="852654" cy="855786"/>
            </a:xfrm>
            <a:custGeom>
              <a:avLst/>
              <a:gdLst/>
              <a:ahLst/>
              <a:cxnLst/>
              <a:rect l="l" t="t" r="r" b="b"/>
              <a:pathLst>
                <a:path w="852654" h="855786">
                  <a:moveTo>
                    <a:pt x="0" y="0"/>
                  </a:moveTo>
                  <a:lnTo>
                    <a:pt x="852654" y="0"/>
                  </a:lnTo>
                  <a:lnTo>
                    <a:pt x="852654" y="855786"/>
                  </a:lnTo>
                  <a:lnTo>
                    <a:pt x="0" y="8557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0000"/>
              </a:solidFill>
              <a:miter/>
            </a:ln>
          </p:spPr>
        </p:sp>
        <p:sp>
          <p:nvSpPr>
            <p:cNvPr id="143" name="TextBox 14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653949" y="1220490"/>
            <a:ext cx="17216435" cy="1113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44195" lvl="1" indent="-271780">
              <a:lnSpc>
                <a:spcPts val="4637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Helvetica World"/>
              </a:rPr>
              <a:t>Desk check for submission paper is initial evaluation for suitability, compliance, plagiarism or basic requirements before formal review.</a:t>
            </a:r>
            <a:endParaRPr lang="en-US" sz="2500"/>
          </a:p>
        </p:txBody>
      </p:sp>
      <p:sp>
        <p:nvSpPr>
          <p:cNvPr id="3" name="TextBox 3"/>
          <p:cNvSpPr txBox="1"/>
          <p:nvPr/>
        </p:nvSpPr>
        <p:spPr>
          <a:xfrm>
            <a:off x="457200" y="447675"/>
            <a:ext cx="16388890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 spc="-82">
                <a:solidFill>
                  <a:srgbClr val="E66418"/>
                </a:solidFill>
                <a:latin typeface="Muli Bold"/>
              </a:rPr>
              <a:t>Preliminary Assessment (Desk Check)</a:t>
            </a:r>
          </a:p>
        </p:txBody>
      </p:sp>
      <p:sp>
        <p:nvSpPr>
          <p:cNvPr id="26" name="Freeform 26"/>
          <p:cNvSpPr/>
          <p:nvPr/>
        </p:nvSpPr>
        <p:spPr>
          <a:xfrm>
            <a:off x="14971875" y="8556328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4" y="0"/>
                </a:lnTo>
                <a:lnTo>
                  <a:pt x="1664534" y="1454447"/>
                </a:lnTo>
                <a:lnTo>
                  <a:pt x="0" y="1454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63133" y="8657637"/>
            <a:ext cx="973286" cy="1249051"/>
          </a:xfrm>
          <a:custGeom>
            <a:avLst/>
            <a:gdLst/>
            <a:ahLst/>
            <a:cxnLst/>
            <a:rect l="l" t="t" r="r" b="b"/>
            <a:pathLst>
              <a:path w="973286" h="1249051">
                <a:moveTo>
                  <a:pt x="0" y="0"/>
                </a:moveTo>
                <a:lnTo>
                  <a:pt x="973286" y="0"/>
                </a:lnTo>
                <a:lnTo>
                  <a:pt x="973286" y="1249051"/>
                </a:lnTo>
                <a:lnTo>
                  <a:pt x="0" y="12490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4340867" y="8225690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32" name="Freeform 32"/>
          <p:cNvSpPr/>
          <p:nvPr/>
        </p:nvSpPr>
        <p:spPr>
          <a:xfrm>
            <a:off x="4433020" y="8556328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4" y="0"/>
                </a:lnTo>
                <a:lnTo>
                  <a:pt x="1664534" y="1454447"/>
                </a:lnTo>
                <a:lnTo>
                  <a:pt x="0" y="1454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3" name="AutoShape 33"/>
          <p:cNvSpPr/>
          <p:nvPr/>
        </p:nvSpPr>
        <p:spPr>
          <a:xfrm flipH="1" flipV="1">
            <a:off x="2941890" y="9274234"/>
            <a:ext cx="1491130" cy="9317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TextBox 41"/>
          <p:cNvSpPr txBox="1"/>
          <p:nvPr/>
        </p:nvSpPr>
        <p:spPr>
          <a:xfrm>
            <a:off x="14751046" y="8225690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3151684" y="8929034"/>
            <a:ext cx="262893" cy="262893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45" name="AutoShape 45"/>
          <p:cNvSpPr/>
          <p:nvPr/>
        </p:nvSpPr>
        <p:spPr>
          <a:xfrm flipH="1" flipV="1">
            <a:off x="6097554" y="9283551"/>
            <a:ext cx="1489692" cy="654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6" name="TextBox 46"/>
          <p:cNvSpPr txBox="1"/>
          <p:nvPr/>
        </p:nvSpPr>
        <p:spPr>
          <a:xfrm>
            <a:off x="6539775" y="8855472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6168466" y="8925911"/>
            <a:ext cx="262893" cy="279709"/>
            <a:chOff x="0" y="0"/>
            <a:chExt cx="350524" cy="372945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350524" cy="372945"/>
              <a:chOff x="0" y="0"/>
              <a:chExt cx="812800" cy="86479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6479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4790">
                    <a:moveTo>
                      <a:pt x="406400" y="0"/>
                    </a:moveTo>
                    <a:cubicBezTo>
                      <a:pt x="181951" y="0"/>
                      <a:pt x="0" y="193590"/>
                      <a:pt x="0" y="432395"/>
                    </a:cubicBezTo>
                    <a:cubicBezTo>
                      <a:pt x="0" y="671200"/>
                      <a:pt x="181951" y="864790"/>
                      <a:pt x="406400" y="864790"/>
                    </a:cubicBezTo>
                    <a:cubicBezTo>
                      <a:pt x="630849" y="864790"/>
                      <a:pt x="812800" y="671200"/>
                      <a:pt x="812800" y="432395"/>
                    </a:cubicBezTo>
                    <a:cubicBezTo>
                      <a:pt x="812800" y="19359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51" name="TextBox 51"/>
            <p:cNvSpPr txBox="1"/>
            <p:nvPr/>
          </p:nvSpPr>
          <p:spPr>
            <a:xfrm>
              <a:off x="0" y="47001"/>
              <a:ext cx="334797" cy="250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12</a:t>
              </a:r>
            </a:p>
          </p:txBody>
        </p:sp>
      </p:grpSp>
      <p:sp>
        <p:nvSpPr>
          <p:cNvPr id="52" name="AutoShape 52"/>
          <p:cNvSpPr/>
          <p:nvPr/>
        </p:nvSpPr>
        <p:spPr>
          <a:xfrm flipH="1">
            <a:off x="8436034" y="9277258"/>
            <a:ext cx="1762148" cy="1283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3" name="Group 53"/>
          <p:cNvGrpSpPr/>
          <p:nvPr/>
        </p:nvGrpSpPr>
        <p:grpSpPr>
          <a:xfrm>
            <a:off x="8531699" y="8896330"/>
            <a:ext cx="262893" cy="262893"/>
            <a:chOff x="0" y="0"/>
            <a:chExt cx="812800" cy="8128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55" name="TextBox 5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6" name="AutoShape 56"/>
          <p:cNvSpPr/>
          <p:nvPr/>
        </p:nvSpPr>
        <p:spPr>
          <a:xfrm flipH="1" flipV="1">
            <a:off x="11356454" y="9277258"/>
            <a:ext cx="1376932" cy="1283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7" name="Group 57"/>
          <p:cNvGrpSpPr/>
          <p:nvPr/>
        </p:nvGrpSpPr>
        <p:grpSpPr>
          <a:xfrm>
            <a:off x="11523760" y="8904658"/>
            <a:ext cx="267115" cy="278873"/>
            <a:chOff x="0" y="0"/>
            <a:chExt cx="812800" cy="848579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812800" cy="848580"/>
            </a:xfrm>
            <a:custGeom>
              <a:avLst/>
              <a:gdLst/>
              <a:ahLst/>
              <a:cxnLst/>
              <a:rect l="l" t="t" r="r" b="b"/>
              <a:pathLst>
                <a:path w="812800" h="848580">
                  <a:moveTo>
                    <a:pt x="406400" y="0"/>
                  </a:moveTo>
                  <a:cubicBezTo>
                    <a:pt x="181951" y="0"/>
                    <a:pt x="0" y="189961"/>
                    <a:pt x="0" y="424290"/>
                  </a:cubicBezTo>
                  <a:cubicBezTo>
                    <a:pt x="0" y="658618"/>
                    <a:pt x="181951" y="848580"/>
                    <a:pt x="406400" y="848580"/>
                  </a:cubicBezTo>
                  <a:cubicBezTo>
                    <a:pt x="630849" y="848580"/>
                    <a:pt x="812800" y="658618"/>
                    <a:pt x="812800" y="424290"/>
                  </a:cubicBezTo>
                  <a:cubicBezTo>
                    <a:pt x="812800" y="18996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9525" cap="sq">
              <a:solidFill>
                <a:srgbClr val="E98552"/>
              </a:solidFill>
              <a:miter/>
            </a:ln>
          </p:spPr>
        </p:sp>
        <p:sp>
          <p:nvSpPr>
            <p:cNvPr id="59" name="TextBox 5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76604" tIns="76604" rIns="76604" bIns="76604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0" name="TextBox 60"/>
          <p:cNvSpPr txBox="1"/>
          <p:nvPr/>
        </p:nvSpPr>
        <p:spPr>
          <a:xfrm>
            <a:off x="11572385" y="8933675"/>
            <a:ext cx="169864" cy="19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7"/>
              </a:lnSpc>
            </a:pPr>
            <a:r>
              <a:rPr lang="en-US" sz="1055">
                <a:solidFill>
                  <a:srgbClr val="000000"/>
                </a:solidFill>
                <a:latin typeface="Helvetica World Bold"/>
              </a:rPr>
              <a:t>10</a:t>
            </a:r>
          </a:p>
        </p:txBody>
      </p:sp>
      <p:sp>
        <p:nvSpPr>
          <p:cNvPr id="61" name="AutoShape 61"/>
          <p:cNvSpPr/>
          <p:nvPr/>
        </p:nvSpPr>
        <p:spPr>
          <a:xfrm flipH="1">
            <a:off x="13582173" y="9283551"/>
            <a:ext cx="1389701" cy="654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2" name="Group 62"/>
          <p:cNvGrpSpPr/>
          <p:nvPr/>
        </p:nvGrpSpPr>
        <p:grpSpPr>
          <a:xfrm>
            <a:off x="13677423" y="8953409"/>
            <a:ext cx="262893" cy="279709"/>
            <a:chOff x="0" y="0"/>
            <a:chExt cx="350524" cy="372945"/>
          </a:xfrm>
        </p:grpSpPr>
        <p:grpSp>
          <p:nvGrpSpPr>
            <p:cNvPr id="63" name="Group 63"/>
            <p:cNvGrpSpPr/>
            <p:nvPr/>
          </p:nvGrpSpPr>
          <p:grpSpPr>
            <a:xfrm>
              <a:off x="0" y="0"/>
              <a:ext cx="350524" cy="372945"/>
              <a:chOff x="0" y="0"/>
              <a:chExt cx="812800" cy="86479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812800" cy="86479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4790">
                    <a:moveTo>
                      <a:pt x="406400" y="0"/>
                    </a:moveTo>
                    <a:cubicBezTo>
                      <a:pt x="181951" y="0"/>
                      <a:pt x="0" y="193590"/>
                      <a:pt x="0" y="432395"/>
                    </a:cubicBezTo>
                    <a:cubicBezTo>
                      <a:pt x="0" y="671200"/>
                      <a:pt x="181951" y="864790"/>
                      <a:pt x="406400" y="864790"/>
                    </a:cubicBezTo>
                    <a:cubicBezTo>
                      <a:pt x="630849" y="864790"/>
                      <a:pt x="812800" y="671200"/>
                      <a:pt x="812800" y="432395"/>
                    </a:cubicBezTo>
                    <a:cubicBezTo>
                      <a:pt x="812800" y="19359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66" name="TextBox 66"/>
            <p:cNvSpPr txBox="1"/>
            <p:nvPr/>
          </p:nvSpPr>
          <p:spPr>
            <a:xfrm>
              <a:off x="127618" y="47001"/>
              <a:ext cx="95288" cy="250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9</a:t>
              </a:r>
            </a:p>
          </p:txBody>
        </p:sp>
      </p:grpSp>
      <p:sp>
        <p:nvSpPr>
          <p:cNvPr id="67" name="AutoShape 67"/>
          <p:cNvSpPr/>
          <p:nvPr/>
        </p:nvSpPr>
        <p:spPr>
          <a:xfrm flipH="1">
            <a:off x="1028700" y="9274234"/>
            <a:ext cx="1064402" cy="7929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8" name="Group 68"/>
          <p:cNvGrpSpPr/>
          <p:nvPr/>
        </p:nvGrpSpPr>
        <p:grpSpPr>
          <a:xfrm>
            <a:off x="1022713" y="8912648"/>
            <a:ext cx="262893" cy="262893"/>
            <a:chOff x="0" y="0"/>
            <a:chExt cx="812800" cy="81280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70" name="TextBox 7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1" name="TextBox 71"/>
          <p:cNvSpPr txBox="1"/>
          <p:nvPr/>
        </p:nvSpPr>
        <p:spPr>
          <a:xfrm>
            <a:off x="9388279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1924709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321557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73251" y="8256554"/>
            <a:ext cx="1306609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6739629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3199541" y="8957141"/>
            <a:ext cx="167180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13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3593233" y="8855472"/>
            <a:ext cx="839786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Make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3404400" y="9296557"/>
            <a:ext cx="1093887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Decision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8903685" y="8825891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8540345" y="8924437"/>
            <a:ext cx="251098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11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8789822" y="9296557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Reviews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1863945" y="8832657"/>
            <a:ext cx="1076068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4026041" y="8790670"/>
            <a:ext cx="1515951" cy="820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95"/>
              </a:lnSpc>
            </a:pPr>
            <a:r>
              <a:rPr lang="en-US" sz="1777">
                <a:solidFill>
                  <a:srgbClr val="000000"/>
                </a:solidFill>
                <a:latin typeface="Helvetica World"/>
              </a:rPr>
              <a:t>Assign</a:t>
            </a:r>
          </a:p>
          <a:p>
            <a:pPr>
              <a:lnSpc>
                <a:spcPts val="3395"/>
              </a:lnSpc>
            </a:pPr>
            <a:r>
              <a:rPr lang="en-US" sz="1777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070570" y="8933463"/>
            <a:ext cx="167180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14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321557" y="8857033"/>
            <a:ext cx="797972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Notify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321557" y="9298864"/>
            <a:ext cx="7222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Email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7848600" y="4585295"/>
            <a:ext cx="10246425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2614"/>
              </a:lnSpc>
              <a:spcBef>
                <a:spcPct val="0"/>
              </a:spcBef>
            </a:pPr>
            <a:r>
              <a:rPr lang="en-US" sz="2178" u="none" strike="noStrike" spc="-43">
                <a:solidFill>
                  <a:srgbClr val="C48200"/>
                </a:solidFill>
                <a:latin typeface="Muli Bold"/>
              </a:rPr>
              <a:t>MONITOR AND MANAGE CONFERENCE SUBMISSIONS</a:t>
            </a:r>
          </a:p>
        </p:txBody>
      </p:sp>
      <p:grpSp>
        <p:nvGrpSpPr>
          <p:cNvPr id="88" name="Group 88"/>
          <p:cNvGrpSpPr/>
          <p:nvPr/>
        </p:nvGrpSpPr>
        <p:grpSpPr>
          <a:xfrm>
            <a:off x="6406472" y="5278206"/>
            <a:ext cx="2910635" cy="1693582"/>
            <a:chOff x="0" y="0"/>
            <a:chExt cx="1048981" cy="610360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1048981" cy="610360"/>
            </a:xfrm>
            <a:custGeom>
              <a:avLst/>
              <a:gdLst/>
              <a:ahLst/>
              <a:cxnLst/>
              <a:rect l="l" t="t" r="r" b="b"/>
              <a:pathLst>
                <a:path w="1048981" h="610360">
                  <a:moveTo>
                    <a:pt x="524490" y="0"/>
                  </a:moveTo>
                  <a:cubicBezTo>
                    <a:pt x="234822" y="0"/>
                    <a:pt x="0" y="136634"/>
                    <a:pt x="0" y="305180"/>
                  </a:cubicBezTo>
                  <a:cubicBezTo>
                    <a:pt x="0" y="473726"/>
                    <a:pt x="234822" y="610360"/>
                    <a:pt x="524490" y="610360"/>
                  </a:cubicBezTo>
                  <a:cubicBezTo>
                    <a:pt x="814158" y="610360"/>
                    <a:pt x="1048981" y="473726"/>
                    <a:pt x="1048981" y="305180"/>
                  </a:cubicBezTo>
                  <a:cubicBezTo>
                    <a:pt x="1048981" y="136634"/>
                    <a:pt x="814158" y="0"/>
                    <a:pt x="524490" y="0"/>
                  </a:cubicBezTo>
                  <a:close/>
                </a:path>
              </a:pathLst>
            </a:custGeom>
            <a:solidFill>
              <a:srgbClr val="D2FEFF"/>
            </a:solidFill>
          </p:spPr>
        </p:sp>
        <p:sp>
          <p:nvSpPr>
            <p:cNvPr id="90" name="TextBox 9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1" name="TextBox 91"/>
          <p:cNvSpPr txBox="1"/>
          <p:nvPr/>
        </p:nvSpPr>
        <p:spPr>
          <a:xfrm>
            <a:off x="6578530" y="5764780"/>
            <a:ext cx="2512250" cy="745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4"/>
              </a:lnSpc>
            </a:pPr>
            <a:r>
              <a:rPr lang="en-US" sz="1931">
                <a:solidFill>
                  <a:srgbClr val="000000"/>
                </a:solidFill>
                <a:latin typeface="Helvetica World Bold"/>
              </a:rPr>
              <a:t>1. Initialize a Planned Conference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17146569" y="8847085"/>
            <a:ext cx="1589075" cy="307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80"/>
              </a:lnSpc>
            </a:pPr>
            <a:r>
              <a:rPr lang="en-US" sz="1771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grpSp>
        <p:nvGrpSpPr>
          <p:cNvPr id="97" name="Group 97"/>
          <p:cNvGrpSpPr/>
          <p:nvPr/>
        </p:nvGrpSpPr>
        <p:grpSpPr>
          <a:xfrm>
            <a:off x="17241805" y="8493408"/>
            <a:ext cx="262893" cy="277476"/>
            <a:chOff x="0" y="0"/>
            <a:chExt cx="350524" cy="369968"/>
          </a:xfrm>
        </p:grpSpPr>
        <p:grpSp>
          <p:nvGrpSpPr>
            <p:cNvPr id="98" name="Group 98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00" name="TextBox 10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01" name="TextBox 101"/>
            <p:cNvSpPr txBox="1"/>
            <p:nvPr/>
          </p:nvSpPr>
          <p:spPr>
            <a:xfrm>
              <a:off x="127618" y="47001"/>
              <a:ext cx="95288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8</a:t>
              </a:r>
            </a:p>
          </p:txBody>
        </p:sp>
      </p:grpSp>
      <p:sp>
        <p:nvSpPr>
          <p:cNvPr id="102" name="TextBox 102"/>
          <p:cNvSpPr txBox="1"/>
          <p:nvPr/>
        </p:nvSpPr>
        <p:spPr>
          <a:xfrm>
            <a:off x="17072419" y="6112344"/>
            <a:ext cx="1589075" cy="58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1671">
                <a:solidFill>
                  <a:srgbClr val="000000"/>
                </a:solidFill>
                <a:latin typeface="Helvetica World"/>
              </a:rPr>
              <a:t>Assess Preliminary </a:t>
            </a:r>
          </a:p>
        </p:txBody>
      </p:sp>
      <p:grpSp>
        <p:nvGrpSpPr>
          <p:cNvPr id="103" name="Group 103"/>
          <p:cNvGrpSpPr/>
          <p:nvPr/>
        </p:nvGrpSpPr>
        <p:grpSpPr>
          <a:xfrm>
            <a:off x="17241805" y="5754492"/>
            <a:ext cx="262893" cy="277476"/>
            <a:chOff x="0" y="0"/>
            <a:chExt cx="350524" cy="369968"/>
          </a:xfrm>
        </p:grpSpPr>
        <p:grpSp>
          <p:nvGrpSpPr>
            <p:cNvPr id="104" name="Group 104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06" name="TextBox 10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07" name="TextBox 107"/>
            <p:cNvSpPr txBox="1"/>
            <p:nvPr/>
          </p:nvSpPr>
          <p:spPr>
            <a:xfrm>
              <a:off x="127618" y="47001"/>
              <a:ext cx="95288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7</a:t>
              </a:r>
            </a:p>
          </p:txBody>
        </p:sp>
      </p:grpSp>
      <p:sp>
        <p:nvSpPr>
          <p:cNvPr id="109" name="TextBox 109"/>
          <p:cNvSpPr txBox="1"/>
          <p:nvPr/>
        </p:nvSpPr>
        <p:spPr>
          <a:xfrm>
            <a:off x="15871312" y="7063018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110" name="Freeform 110"/>
          <p:cNvSpPr/>
          <p:nvPr/>
        </p:nvSpPr>
        <p:spPr>
          <a:xfrm>
            <a:off x="15002852" y="5381122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5" y="0"/>
                </a:lnTo>
                <a:lnTo>
                  <a:pt x="1664535" y="1454448"/>
                </a:lnTo>
                <a:lnTo>
                  <a:pt x="0" y="1454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1" name="TextBox 111"/>
          <p:cNvSpPr txBox="1"/>
          <p:nvPr/>
        </p:nvSpPr>
        <p:spPr>
          <a:xfrm>
            <a:off x="14868365" y="5124551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115" name="TextBox 115"/>
          <p:cNvSpPr txBox="1"/>
          <p:nvPr/>
        </p:nvSpPr>
        <p:spPr>
          <a:xfrm>
            <a:off x="14459433" y="5678158"/>
            <a:ext cx="702510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sp>
        <p:nvSpPr>
          <p:cNvPr id="116" name="AutoShape 116"/>
          <p:cNvSpPr/>
          <p:nvPr/>
        </p:nvSpPr>
        <p:spPr>
          <a:xfrm flipV="1">
            <a:off x="14105658" y="6108346"/>
            <a:ext cx="897194" cy="6376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7" name="TextBox 117"/>
          <p:cNvSpPr txBox="1"/>
          <p:nvPr/>
        </p:nvSpPr>
        <p:spPr>
          <a:xfrm>
            <a:off x="12567351" y="5133399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118" name="Group 118"/>
          <p:cNvGrpSpPr/>
          <p:nvPr/>
        </p:nvGrpSpPr>
        <p:grpSpPr>
          <a:xfrm>
            <a:off x="14153283" y="5726025"/>
            <a:ext cx="249498" cy="273045"/>
            <a:chOff x="0" y="0"/>
            <a:chExt cx="332664" cy="364060"/>
          </a:xfrm>
        </p:grpSpPr>
        <p:grpSp>
          <p:nvGrpSpPr>
            <p:cNvPr id="119" name="Group 119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20" name="Freeform 120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21" name="TextBox 12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22" name="TextBox 122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6</a:t>
              </a:r>
            </a:p>
          </p:txBody>
        </p:sp>
      </p:grpSp>
      <p:sp>
        <p:nvSpPr>
          <p:cNvPr id="123" name="AutoShape 123"/>
          <p:cNvSpPr/>
          <p:nvPr/>
        </p:nvSpPr>
        <p:spPr>
          <a:xfrm flipV="1">
            <a:off x="12379571" y="6114722"/>
            <a:ext cx="920546" cy="1083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24" name="Group 124"/>
          <p:cNvGrpSpPr/>
          <p:nvPr/>
        </p:nvGrpSpPr>
        <p:grpSpPr>
          <a:xfrm>
            <a:off x="12270228" y="5711952"/>
            <a:ext cx="249498" cy="273045"/>
            <a:chOff x="0" y="0"/>
            <a:chExt cx="332664" cy="364060"/>
          </a:xfrm>
        </p:grpSpPr>
        <p:grpSp>
          <p:nvGrpSpPr>
            <p:cNvPr id="125" name="Group 125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26" name="Freeform 126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27" name="TextBox 1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28" name="TextBox 128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5</a:t>
              </a:r>
            </a:p>
          </p:txBody>
        </p:sp>
      </p:grpSp>
      <p:sp>
        <p:nvSpPr>
          <p:cNvPr id="129" name="TextBox 129"/>
          <p:cNvSpPr txBox="1"/>
          <p:nvPr/>
        </p:nvSpPr>
        <p:spPr>
          <a:xfrm>
            <a:off x="12567351" y="5693204"/>
            <a:ext cx="690266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130" name="TextBox 130"/>
          <p:cNvSpPr txBox="1"/>
          <p:nvPr/>
        </p:nvSpPr>
        <p:spPr>
          <a:xfrm>
            <a:off x="12567351" y="6191541"/>
            <a:ext cx="723241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Paper</a:t>
            </a:r>
          </a:p>
        </p:txBody>
      </p:sp>
      <p:sp>
        <p:nvSpPr>
          <p:cNvPr id="131" name="Freeform 131"/>
          <p:cNvSpPr/>
          <p:nvPr/>
        </p:nvSpPr>
        <p:spPr>
          <a:xfrm>
            <a:off x="11455874" y="5523100"/>
            <a:ext cx="923696" cy="1185410"/>
          </a:xfrm>
          <a:custGeom>
            <a:avLst/>
            <a:gdLst/>
            <a:ahLst/>
            <a:cxnLst/>
            <a:rect l="l" t="t" r="r" b="b"/>
            <a:pathLst>
              <a:path w="923696" h="1185410">
                <a:moveTo>
                  <a:pt x="0" y="0"/>
                </a:moveTo>
                <a:lnTo>
                  <a:pt x="923697" y="0"/>
                </a:lnTo>
                <a:lnTo>
                  <a:pt x="923697" y="1185410"/>
                </a:lnTo>
                <a:lnTo>
                  <a:pt x="0" y="11854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2" name="TextBox 132"/>
          <p:cNvSpPr txBox="1"/>
          <p:nvPr/>
        </p:nvSpPr>
        <p:spPr>
          <a:xfrm>
            <a:off x="9783531" y="5705173"/>
            <a:ext cx="1966415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Change to [Open</a:t>
            </a:r>
          </a:p>
        </p:txBody>
      </p:sp>
      <p:sp>
        <p:nvSpPr>
          <p:cNvPr id="133" name="TextBox 133"/>
          <p:cNvSpPr txBox="1"/>
          <p:nvPr/>
        </p:nvSpPr>
        <p:spPr>
          <a:xfrm>
            <a:off x="9486408" y="6191541"/>
            <a:ext cx="2340488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for Submission] phase</a:t>
            </a:r>
          </a:p>
        </p:txBody>
      </p:sp>
      <p:sp>
        <p:nvSpPr>
          <p:cNvPr id="134" name="TextBox 134"/>
          <p:cNvSpPr txBox="1"/>
          <p:nvPr/>
        </p:nvSpPr>
        <p:spPr>
          <a:xfrm>
            <a:off x="10731567" y="5133399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135" name="AutoShape 135"/>
          <p:cNvSpPr/>
          <p:nvPr/>
        </p:nvSpPr>
        <p:spPr>
          <a:xfrm flipV="1">
            <a:off x="9317107" y="6115805"/>
            <a:ext cx="2138767" cy="9192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36" name="Group 136"/>
          <p:cNvGrpSpPr/>
          <p:nvPr/>
        </p:nvGrpSpPr>
        <p:grpSpPr>
          <a:xfrm>
            <a:off x="9486408" y="5726025"/>
            <a:ext cx="249498" cy="273045"/>
            <a:chOff x="0" y="0"/>
            <a:chExt cx="332664" cy="364060"/>
          </a:xfrm>
        </p:grpSpPr>
        <p:grpSp>
          <p:nvGrpSpPr>
            <p:cNvPr id="137" name="Group 137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38" name="Freeform 138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39" name="TextBox 13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40" name="TextBox 140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4</a:t>
              </a:r>
            </a:p>
          </p:txBody>
        </p:sp>
      </p:grpSp>
      <p:sp>
        <p:nvSpPr>
          <p:cNvPr id="144" name="Slide Number Placeholder 1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145" name="Group 144"/>
          <p:cNvGrpSpPr/>
          <p:nvPr/>
        </p:nvGrpSpPr>
        <p:grpSpPr>
          <a:xfrm>
            <a:off x="16687800" y="7429500"/>
            <a:ext cx="685800" cy="630382"/>
            <a:chOff x="3124200" y="1388918"/>
            <a:chExt cx="685800" cy="630382"/>
          </a:xfrm>
        </p:grpSpPr>
        <p:sp>
          <p:nvSpPr>
            <p:cNvPr id="146" name="Rectangle: Rounded Corners 145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cxnSp>
        <p:nvCxnSpPr>
          <p:cNvPr id="148" name="Connector: Elbow 147"/>
          <p:cNvCxnSpPr/>
          <p:nvPr/>
        </p:nvCxnSpPr>
        <p:spPr>
          <a:xfrm rot="16200000" flipH="1">
            <a:off x="16334405" y="6335095"/>
            <a:ext cx="1041496" cy="334706"/>
          </a:xfrm>
          <a:prstGeom prst="bentConnector3">
            <a:avLst>
              <a:gd name="adj1" fmla="val -52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/>
          <p:cNvCxnSpPr/>
          <p:nvPr/>
        </p:nvCxnSpPr>
        <p:spPr>
          <a:xfrm rot="5400000">
            <a:off x="16192500" y="8458200"/>
            <a:ext cx="1143000" cy="457200"/>
          </a:xfrm>
          <a:prstGeom prst="bentConnector3">
            <a:avLst>
              <a:gd name="adj1" fmla="val 9979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oup 149"/>
          <p:cNvGrpSpPr/>
          <p:nvPr/>
        </p:nvGrpSpPr>
        <p:grpSpPr>
          <a:xfrm>
            <a:off x="13411200" y="5753100"/>
            <a:ext cx="685800" cy="630382"/>
            <a:chOff x="3124200" y="1388918"/>
            <a:chExt cx="685800" cy="630382"/>
          </a:xfrm>
        </p:grpSpPr>
        <p:sp>
          <p:nvSpPr>
            <p:cNvPr id="151" name="Rectangle: Rounded Corners 150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53" name="Group 152"/>
          <p:cNvGrpSpPr/>
          <p:nvPr/>
        </p:nvGrpSpPr>
        <p:grpSpPr>
          <a:xfrm>
            <a:off x="12877800" y="8953500"/>
            <a:ext cx="685800" cy="630382"/>
            <a:chOff x="3124200" y="1388918"/>
            <a:chExt cx="685800" cy="630382"/>
          </a:xfrm>
        </p:grpSpPr>
        <p:sp>
          <p:nvSpPr>
            <p:cNvPr id="154" name="Rectangle: Rounded Corners 153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56" name="Group 155"/>
          <p:cNvGrpSpPr/>
          <p:nvPr/>
        </p:nvGrpSpPr>
        <p:grpSpPr>
          <a:xfrm>
            <a:off x="7772400" y="8953500"/>
            <a:ext cx="685800" cy="630382"/>
            <a:chOff x="3124200" y="1388918"/>
            <a:chExt cx="685800" cy="630382"/>
          </a:xfrm>
        </p:grpSpPr>
        <p:sp>
          <p:nvSpPr>
            <p:cNvPr id="157" name="Rectangle: Rounded Corners 156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59" name="Group 158"/>
          <p:cNvGrpSpPr/>
          <p:nvPr/>
        </p:nvGrpSpPr>
        <p:grpSpPr>
          <a:xfrm>
            <a:off x="2286000" y="8953500"/>
            <a:ext cx="685800" cy="630382"/>
            <a:chOff x="3124200" y="1388918"/>
            <a:chExt cx="685800" cy="630382"/>
          </a:xfrm>
        </p:grpSpPr>
        <p:sp>
          <p:nvSpPr>
            <p:cNvPr id="160" name="Rectangle: Rounded Corners 159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pic>
        <p:nvPicPr>
          <p:cNvPr id="162" name="Picture 1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0" y="8724900"/>
            <a:ext cx="1012861" cy="990600"/>
          </a:xfrm>
          <a:prstGeom prst="rect">
            <a:avLst/>
          </a:prstGeom>
        </p:spPr>
      </p:pic>
      <p:grpSp>
        <p:nvGrpSpPr>
          <p:cNvPr id="163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164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165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66" name="Group 4"/>
          <p:cNvGrpSpPr/>
          <p:nvPr/>
        </p:nvGrpSpPr>
        <p:grpSpPr>
          <a:xfrm>
            <a:off x="533400" y="3566337"/>
            <a:ext cx="4991100" cy="624566"/>
            <a:chOff x="0" y="0"/>
            <a:chExt cx="5479339" cy="832755"/>
          </a:xfrm>
        </p:grpSpPr>
        <p:grpSp>
          <p:nvGrpSpPr>
            <p:cNvPr id="167" name="Group 5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69" name="Freeform 6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68" name="TextBox 7"/>
            <p:cNvSpPr txBox="1"/>
            <p:nvPr/>
          </p:nvSpPr>
          <p:spPr>
            <a:xfrm>
              <a:off x="543294" y="249569"/>
              <a:ext cx="4392751" cy="343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Appoint Paper Reviewers</a:t>
              </a:r>
            </a:p>
          </p:txBody>
        </p:sp>
      </p:grpSp>
      <p:grpSp>
        <p:nvGrpSpPr>
          <p:cNvPr id="170" name="Group 8"/>
          <p:cNvGrpSpPr/>
          <p:nvPr/>
        </p:nvGrpSpPr>
        <p:grpSpPr>
          <a:xfrm>
            <a:off x="533400" y="2627446"/>
            <a:ext cx="4991100" cy="624566"/>
            <a:chOff x="0" y="0"/>
            <a:chExt cx="5479339" cy="832755"/>
          </a:xfrm>
        </p:grpSpPr>
        <p:grpSp>
          <p:nvGrpSpPr>
            <p:cNvPr id="171" name="Group 9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73" name="Freeform 10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172" name="TextBox 11"/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Initiate a Call for Research Papers</a:t>
              </a:r>
            </a:p>
          </p:txBody>
        </p:sp>
      </p:grpSp>
      <p:grpSp>
        <p:nvGrpSpPr>
          <p:cNvPr id="174" name="Group 12"/>
          <p:cNvGrpSpPr/>
          <p:nvPr/>
        </p:nvGrpSpPr>
        <p:grpSpPr>
          <a:xfrm>
            <a:off x="533400" y="4505228"/>
            <a:ext cx="4991100" cy="624566"/>
            <a:chOff x="0" y="0"/>
            <a:chExt cx="5479339" cy="832755"/>
          </a:xfrm>
        </p:grpSpPr>
        <p:grpSp>
          <p:nvGrpSpPr>
            <p:cNvPr id="175" name="Group 13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77" name="Freeform 14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76" name="TextBox 15"/>
            <p:cNvSpPr txBox="1"/>
            <p:nvPr/>
          </p:nvSpPr>
          <p:spPr>
            <a:xfrm>
              <a:off x="543294" y="249569"/>
              <a:ext cx="4392751" cy="343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Finalize Paper Decisions</a:t>
              </a:r>
            </a:p>
          </p:txBody>
        </p:sp>
      </p:grpSp>
      <p:grpSp>
        <p:nvGrpSpPr>
          <p:cNvPr id="178" name="Group 16"/>
          <p:cNvGrpSpPr/>
          <p:nvPr/>
        </p:nvGrpSpPr>
        <p:grpSpPr>
          <a:xfrm>
            <a:off x="533400" y="5444119"/>
            <a:ext cx="4991100" cy="624566"/>
            <a:chOff x="0" y="0"/>
            <a:chExt cx="5479339" cy="832755"/>
          </a:xfrm>
        </p:grpSpPr>
        <p:grpSp>
          <p:nvGrpSpPr>
            <p:cNvPr id="179" name="Group 17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81" name="Freeform 18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80" name="TextBox 19"/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Communicate Decision Results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1287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0"/>
          <p:cNvGrpSpPr/>
          <p:nvPr/>
        </p:nvGrpSpPr>
        <p:grpSpPr>
          <a:xfrm>
            <a:off x="10598335" y="4947598"/>
            <a:ext cx="7537014" cy="5025567"/>
            <a:chOff x="0" y="0"/>
            <a:chExt cx="1985057" cy="132360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85057" cy="1323606"/>
            </a:xfrm>
            <a:custGeom>
              <a:avLst/>
              <a:gdLst/>
              <a:ahLst/>
              <a:cxnLst/>
              <a:rect l="l" t="t" r="r" b="b"/>
              <a:pathLst>
                <a:path w="1985057" h="1323606">
                  <a:moveTo>
                    <a:pt x="0" y="0"/>
                  </a:moveTo>
                  <a:lnTo>
                    <a:pt x="1985057" y="0"/>
                  </a:lnTo>
                  <a:lnTo>
                    <a:pt x="1985057" y="1323606"/>
                  </a:lnTo>
                  <a:lnTo>
                    <a:pt x="0" y="1323606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03840" y="7460382"/>
            <a:ext cx="10447631" cy="2550393"/>
            <a:chOff x="0" y="0"/>
            <a:chExt cx="2751639" cy="67170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751639" cy="671709"/>
            </a:xfrm>
            <a:custGeom>
              <a:avLst/>
              <a:gdLst/>
              <a:ahLst/>
              <a:cxnLst/>
              <a:rect l="l" t="t" r="r" b="b"/>
              <a:pathLst>
                <a:path w="2751639" h="671709">
                  <a:moveTo>
                    <a:pt x="0" y="0"/>
                  </a:moveTo>
                  <a:lnTo>
                    <a:pt x="2751639" y="0"/>
                  </a:lnTo>
                  <a:lnTo>
                    <a:pt x="2751639" y="671709"/>
                  </a:lnTo>
                  <a:lnTo>
                    <a:pt x="0" y="671709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141" name="Group 141"/>
          <p:cNvGrpSpPr/>
          <p:nvPr/>
        </p:nvGrpSpPr>
        <p:grpSpPr>
          <a:xfrm>
            <a:off x="15050579" y="5129794"/>
            <a:ext cx="3237421" cy="3249314"/>
            <a:chOff x="0" y="0"/>
            <a:chExt cx="852654" cy="855786"/>
          </a:xfrm>
        </p:grpSpPr>
        <p:sp>
          <p:nvSpPr>
            <p:cNvPr id="142" name="Freeform 142"/>
            <p:cNvSpPr/>
            <p:nvPr/>
          </p:nvSpPr>
          <p:spPr>
            <a:xfrm>
              <a:off x="0" y="0"/>
              <a:ext cx="852654" cy="855786"/>
            </a:xfrm>
            <a:custGeom>
              <a:avLst/>
              <a:gdLst/>
              <a:ahLst/>
              <a:cxnLst/>
              <a:rect l="l" t="t" r="r" b="b"/>
              <a:pathLst>
                <a:path w="852654" h="855786">
                  <a:moveTo>
                    <a:pt x="0" y="0"/>
                  </a:moveTo>
                  <a:lnTo>
                    <a:pt x="852654" y="0"/>
                  </a:lnTo>
                  <a:lnTo>
                    <a:pt x="852654" y="855786"/>
                  </a:lnTo>
                  <a:lnTo>
                    <a:pt x="0" y="8557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0000"/>
              </a:solidFill>
              <a:miter/>
            </a:ln>
          </p:spPr>
        </p:sp>
        <p:sp>
          <p:nvSpPr>
            <p:cNvPr id="143" name="TextBox 14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653949" y="1220490"/>
            <a:ext cx="17216435" cy="1113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44195" lvl="1" indent="-271780">
              <a:lnSpc>
                <a:spcPts val="4637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Helvetica World"/>
              </a:rPr>
              <a:t>Desk check for submission paper is initial evaluation for suitability, compliance, </a:t>
            </a:r>
            <a:r>
              <a:rPr lang="en-US" sz="2500">
                <a:solidFill>
                  <a:srgbClr val="FF0000"/>
                </a:solidFill>
                <a:latin typeface="Helvetica World"/>
              </a:rPr>
              <a:t>plagiarism</a:t>
            </a:r>
            <a:r>
              <a:rPr lang="en-US" sz="2500">
                <a:solidFill>
                  <a:srgbClr val="000000"/>
                </a:solidFill>
                <a:latin typeface="Helvetica World"/>
              </a:rPr>
              <a:t> or basic requirements before formal review.</a:t>
            </a:r>
            <a:endParaRPr lang="en-US" sz="2500"/>
          </a:p>
        </p:txBody>
      </p:sp>
      <p:sp>
        <p:nvSpPr>
          <p:cNvPr id="3" name="TextBox 3"/>
          <p:cNvSpPr txBox="1"/>
          <p:nvPr/>
        </p:nvSpPr>
        <p:spPr>
          <a:xfrm>
            <a:off x="457200" y="447675"/>
            <a:ext cx="16388890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 spc="-82">
                <a:solidFill>
                  <a:srgbClr val="E66418"/>
                </a:solidFill>
                <a:latin typeface="Muli Bold"/>
              </a:rPr>
              <a:t>Preliminary Assessment (Desk Check)</a:t>
            </a:r>
          </a:p>
        </p:txBody>
      </p:sp>
      <p:sp>
        <p:nvSpPr>
          <p:cNvPr id="26" name="Freeform 26"/>
          <p:cNvSpPr/>
          <p:nvPr/>
        </p:nvSpPr>
        <p:spPr>
          <a:xfrm>
            <a:off x="14971875" y="8556328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4" y="0"/>
                </a:lnTo>
                <a:lnTo>
                  <a:pt x="1664534" y="1454447"/>
                </a:lnTo>
                <a:lnTo>
                  <a:pt x="0" y="1454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63133" y="8657637"/>
            <a:ext cx="973286" cy="1249051"/>
          </a:xfrm>
          <a:custGeom>
            <a:avLst/>
            <a:gdLst/>
            <a:ahLst/>
            <a:cxnLst/>
            <a:rect l="l" t="t" r="r" b="b"/>
            <a:pathLst>
              <a:path w="973286" h="1249051">
                <a:moveTo>
                  <a:pt x="0" y="0"/>
                </a:moveTo>
                <a:lnTo>
                  <a:pt x="973286" y="0"/>
                </a:lnTo>
                <a:lnTo>
                  <a:pt x="973286" y="1249051"/>
                </a:lnTo>
                <a:lnTo>
                  <a:pt x="0" y="12490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4340867" y="8225690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32" name="Freeform 32"/>
          <p:cNvSpPr/>
          <p:nvPr/>
        </p:nvSpPr>
        <p:spPr>
          <a:xfrm>
            <a:off x="4433020" y="8556328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4" y="0"/>
                </a:lnTo>
                <a:lnTo>
                  <a:pt x="1664534" y="1454447"/>
                </a:lnTo>
                <a:lnTo>
                  <a:pt x="0" y="1454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3" name="AutoShape 33"/>
          <p:cNvSpPr/>
          <p:nvPr/>
        </p:nvSpPr>
        <p:spPr>
          <a:xfrm flipH="1" flipV="1">
            <a:off x="2941890" y="9274234"/>
            <a:ext cx="1491130" cy="9317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TextBox 41"/>
          <p:cNvSpPr txBox="1"/>
          <p:nvPr/>
        </p:nvSpPr>
        <p:spPr>
          <a:xfrm>
            <a:off x="14751046" y="8225690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3151684" y="8929034"/>
            <a:ext cx="262893" cy="262893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45" name="AutoShape 45"/>
          <p:cNvSpPr/>
          <p:nvPr/>
        </p:nvSpPr>
        <p:spPr>
          <a:xfrm flipH="1" flipV="1">
            <a:off x="6097554" y="9283551"/>
            <a:ext cx="1489692" cy="654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6" name="TextBox 46"/>
          <p:cNvSpPr txBox="1"/>
          <p:nvPr/>
        </p:nvSpPr>
        <p:spPr>
          <a:xfrm>
            <a:off x="6539775" y="8855472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6168466" y="8925911"/>
            <a:ext cx="262893" cy="279709"/>
            <a:chOff x="0" y="0"/>
            <a:chExt cx="350524" cy="372945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350524" cy="372945"/>
              <a:chOff x="0" y="0"/>
              <a:chExt cx="812800" cy="86479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6479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4790">
                    <a:moveTo>
                      <a:pt x="406400" y="0"/>
                    </a:moveTo>
                    <a:cubicBezTo>
                      <a:pt x="181951" y="0"/>
                      <a:pt x="0" y="193590"/>
                      <a:pt x="0" y="432395"/>
                    </a:cubicBezTo>
                    <a:cubicBezTo>
                      <a:pt x="0" y="671200"/>
                      <a:pt x="181951" y="864790"/>
                      <a:pt x="406400" y="864790"/>
                    </a:cubicBezTo>
                    <a:cubicBezTo>
                      <a:pt x="630849" y="864790"/>
                      <a:pt x="812800" y="671200"/>
                      <a:pt x="812800" y="432395"/>
                    </a:cubicBezTo>
                    <a:cubicBezTo>
                      <a:pt x="812800" y="19359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51" name="TextBox 51"/>
            <p:cNvSpPr txBox="1"/>
            <p:nvPr/>
          </p:nvSpPr>
          <p:spPr>
            <a:xfrm>
              <a:off x="0" y="47001"/>
              <a:ext cx="334797" cy="250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12</a:t>
              </a:r>
            </a:p>
          </p:txBody>
        </p:sp>
      </p:grpSp>
      <p:sp>
        <p:nvSpPr>
          <p:cNvPr id="52" name="AutoShape 52"/>
          <p:cNvSpPr/>
          <p:nvPr/>
        </p:nvSpPr>
        <p:spPr>
          <a:xfrm flipH="1">
            <a:off x="8436034" y="9277258"/>
            <a:ext cx="1762148" cy="1283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3" name="Group 53"/>
          <p:cNvGrpSpPr/>
          <p:nvPr/>
        </p:nvGrpSpPr>
        <p:grpSpPr>
          <a:xfrm>
            <a:off x="8531699" y="8896330"/>
            <a:ext cx="262893" cy="262893"/>
            <a:chOff x="0" y="0"/>
            <a:chExt cx="812800" cy="8128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55" name="TextBox 5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6" name="AutoShape 56"/>
          <p:cNvSpPr/>
          <p:nvPr/>
        </p:nvSpPr>
        <p:spPr>
          <a:xfrm flipH="1" flipV="1">
            <a:off x="11356454" y="9277258"/>
            <a:ext cx="1376932" cy="1283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7" name="Group 57"/>
          <p:cNvGrpSpPr/>
          <p:nvPr/>
        </p:nvGrpSpPr>
        <p:grpSpPr>
          <a:xfrm>
            <a:off x="11523760" y="8904658"/>
            <a:ext cx="267115" cy="278873"/>
            <a:chOff x="0" y="0"/>
            <a:chExt cx="812800" cy="848579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812800" cy="848580"/>
            </a:xfrm>
            <a:custGeom>
              <a:avLst/>
              <a:gdLst/>
              <a:ahLst/>
              <a:cxnLst/>
              <a:rect l="l" t="t" r="r" b="b"/>
              <a:pathLst>
                <a:path w="812800" h="848580">
                  <a:moveTo>
                    <a:pt x="406400" y="0"/>
                  </a:moveTo>
                  <a:cubicBezTo>
                    <a:pt x="181951" y="0"/>
                    <a:pt x="0" y="189961"/>
                    <a:pt x="0" y="424290"/>
                  </a:cubicBezTo>
                  <a:cubicBezTo>
                    <a:pt x="0" y="658618"/>
                    <a:pt x="181951" y="848580"/>
                    <a:pt x="406400" y="848580"/>
                  </a:cubicBezTo>
                  <a:cubicBezTo>
                    <a:pt x="630849" y="848580"/>
                    <a:pt x="812800" y="658618"/>
                    <a:pt x="812800" y="424290"/>
                  </a:cubicBezTo>
                  <a:cubicBezTo>
                    <a:pt x="812800" y="18996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9525" cap="sq">
              <a:solidFill>
                <a:srgbClr val="E98552"/>
              </a:solidFill>
              <a:miter/>
            </a:ln>
          </p:spPr>
        </p:sp>
        <p:sp>
          <p:nvSpPr>
            <p:cNvPr id="59" name="TextBox 5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76604" tIns="76604" rIns="76604" bIns="76604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0" name="TextBox 60"/>
          <p:cNvSpPr txBox="1"/>
          <p:nvPr/>
        </p:nvSpPr>
        <p:spPr>
          <a:xfrm>
            <a:off x="11572385" y="8933675"/>
            <a:ext cx="169864" cy="19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7"/>
              </a:lnSpc>
            </a:pPr>
            <a:r>
              <a:rPr lang="en-US" sz="1055">
                <a:solidFill>
                  <a:srgbClr val="000000"/>
                </a:solidFill>
                <a:latin typeface="Helvetica World Bold"/>
              </a:rPr>
              <a:t>10</a:t>
            </a:r>
          </a:p>
        </p:txBody>
      </p:sp>
      <p:sp>
        <p:nvSpPr>
          <p:cNvPr id="61" name="AutoShape 61"/>
          <p:cNvSpPr/>
          <p:nvPr/>
        </p:nvSpPr>
        <p:spPr>
          <a:xfrm flipH="1">
            <a:off x="13582173" y="9283551"/>
            <a:ext cx="1389701" cy="654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2" name="Group 62"/>
          <p:cNvGrpSpPr/>
          <p:nvPr/>
        </p:nvGrpSpPr>
        <p:grpSpPr>
          <a:xfrm>
            <a:off x="13677423" y="8953409"/>
            <a:ext cx="262893" cy="279709"/>
            <a:chOff x="0" y="0"/>
            <a:chExt cx="350524" cy="372945"/>
          </a:xfrm>
        </p:grpSpPr>
        <p:grpSp>
          <p:nvGrpSpPr>
            <p:cNvPr id="63" name="Group 63"/>
            <p:cNvGrpSpPr/>
            <p:nvPr/>
          </p:nvGrpSpPr>
          <p:grpSpPr>
            <a:xfrm>
              <a:off x="0" y="0"/>
              <a:ext cx="350524" cy="372945"/>
              <a:chOff x="0" y="0"/>
              <a:chExt cx="812800" cy="86479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812800" cy="86479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4790">
                    <a:moveTo>
                      <a:pt x="406400" y="0"/>
                    </a:moveTo>
                    <a:cubicBezTo>
                      <a:pt x="181951" y="0"/>
                      <a:pt x="0" y="193590"/>
                      <a:pt x="0" y="432395"/>
                    </a:cubicBezTo>
                    <a:cubicBezTo>
                      <a:pt x="0" y="671200"/>
                      <a:pt x="181951" y="864790"/>
                      <a:pt x="406400" y="864790"/>
                    </a:cubicBezTo>
                    <a:cubicBezTo>
                      <a:pt x="630849" y="864790"/>
                      <a:pt x="812800" y="671200"/>
                      <a:pt x="812800" y="432395"/>
                    </a:cubicBezTo>
                    <a:cubicBezTo>
                      <a:pt x="812800" y="19359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66" name="TextBox 66"/>
            <p:cNvSpPr txBox="1"/>
            <p:nvPr/>
          </p:nvSpPr>
          <p:spPr>
            <a:xfrm>
              <a:off x="127618" y="47001"/>
              <a:ext cx="95288" cy="250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9</a:t>
              </a:r>
            </a:p>
          </p:txBody>
        </p:sp>
      </p:grpSp>
      <p:sp>
        <p:nvSpPr>
          <p:cNvPr id="67" name="AutoShape 67"/>
          <p:cNvSpPr/>
          <p:nvPr/>
        </p:nvSpPr>
        <p:spPr>
          <a:xfrm flipH="1">
            <a:off x="1028700" y="9274234"/>
            <a:ext cx="1064402" cy="7929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8" name="Group 68"/>
          <p:cNvGrpSpPr/>
          <p:nvPr/>
        </p:nvGrpSpPr>
        <p:grpSpPr>
          <a:xfrm>
            <a:off x="1022713" y="8912648"/>
            <a:ext cx="262893" cy="262893"/>
            <a:chOff x="0" y="0"/>
            <a:chExt cx="812800" cy="81280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70" name="TextBox 7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1" name="TextBox 71"/>
          <p:cNvSpPr txBox="1"/>
          <p:nvPr/>
        </p:nvSpPr>
        <p:spPr>
          <a:xfrm>
            <a:off x="9388279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1924709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321557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73251" y="8256554"/>
            <a:ext cx="1306609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6739629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3199541" y="8957141"/>
            <a:ext cx="167180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13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3593233" y="8855472"/>
            <a:ext cx="839786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Make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3404400" y="9296557"/>
            <a:ext cx="1093887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Decision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8903685" y="8825891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8540345" y="8924437"/>
            <a:ext cx="251098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11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8789822" y="9296557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Reviews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1863945" y="8832657"/>
            <a:ext cx="1076068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4026041" y="8790670"/>
            <a:ext cx="1515951" cy="820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95"/>
              </a:lnSpc>
            </a:pPr>
            <a:r>
              <a:rPr lang="en-US" sz="1777">
                <a:solidFill>
                  <a:srgbClr val="000000"/>
                </a:solidFill>
                <a:latin typeface="Helvetica World"/>
              </a:rPr>
              <a:t>Assign</a:t>
            </a:r>
          </a:p>
          <a:p>
            <a:pPr>
              <a:lnSpc>
                <a:spcPts val="3395"/>
              </a:lnSpc>
            </a:pPr>
            <a:r>
              <a:rPr lang="en-US" sz="1777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070570" y="8933463"/>
            <a:ext cx="167180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14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321557" y="8857033"/>
            <a:ext cx="797972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Notify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321557" y="9298864"/>
            <a:ext cx="7222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Email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7848600" y="4585295"/>
            <a:ext cx="10246425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2614"/>
              </a:lnSpc>
              <a:spcBef>
                <a:spcPct val="0"/>
              </a:spcBef>
            </a:pPr>
            <a:r>
              <a:rPr lang="en-US" sz="2178" u="none" strike="noStrike" spc="-43">
                <a:solidFill>
                  <a:srgbClr val="C48200"/>
                </a:solidFill>
                <a:latin typeface="Muli Bold"/>
              </a:rPr>
              <a:t>MONITOR AND MANAGE CONFERENCE SUBMISSIONS</a:t>
            </a:r>
          </a:p>
        </p:txBody>
      </p:sp>
      <p:grpSp>
        <p:nvGrpSpPr>
          <p:cNvPr id="88" name="Group 88"/>
          <p:cNvGrpSpPr/>
          <p:nvPr/>
        </p:nvGrpSpPr>
        <p:grpSpPr>
          <a:xfrm>
            <a:off x="6406472" y="5278206"/>
            <a:ext cx="2910635" cy="1693582"/>
            <a:chOff x="0" y="0"/>
            <a:chExt cx="1048981" cy="610360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1048981" cy="610360"/>
            </a:xfrm>
            <a:custGeom>
              <a:avLst/>
              <a:gdLst/>
              <a:ahLst/>
              <a:cxnLst/>
              <a:rect l="l" t="t" r="r" b="b"/>
              <a:pathLst>
                <a:path w="1048981" h="610360">
                  <a:moveTo>
                    <a:pt x="524490" y="0"/>
                  </a:moveTo>
                  <a:cubicBezTo>
                    <a:pt x="234822" y="0"/>
                    <a:pt x="0" y="136634"/>
                    <a:pt x="0" y="305180"/>
                  </a:cubicBezTo>
                  <a:cubicBezTo>
                    <a:pt x="0" y="473726"/>
                    <a:pt x="234822" y="610360"/>
                    <a:pt x="524490" y="610360"/>
                  </a:cubicBezTo>
                  <a:cubicBezTo>
                    <a:pt x="814158" y="610360"/>
                    <a:pt x="1048981" y="473726"/>
                    <a:pt x="1048981" y="305180"/>
                  </a:cubicBezTo>
                  <a:cubicBezTo>
                    <a:pt x="1048981" y="136634"/>
                    <a:pt x="814158" y="0"/>
                    <a:pt x="524490" y="0"/>
                  </a:cubicBezTo>
                  <a:close/>
                </a:path>
              </a:pathLst>
            </a:custGeom>
            <a:solidFill>
              <a:srgbClr val="D2FEFF"/>
            </a:solidFill>
          </p:spPr>
        </p:sp>
        <p:sp>
          <p:nvSpPr>
            <p:cNvPr id="90" name="TextBox 9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1" name="TextBox 91"/>
          <p:cNvSpPr txBox="1"/>
          <p:nvPr/>
        </p:nvSpPr>
        <p:spPr>
          <a:xfrm>
            <a:off x="6578530" y="5764780"/>
            <a:ext cx="2512250" cy="745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4"/>
              </a:lnSpc>
            </a:pPr>
            <a:r>
              <a:rPr lang="en-US" sz="1931">
                <a:solidFill>
                  <a:srgbClr val="000000"/>
                </a:solidFill>
                <a:latin typeface="Helvetica World Bold"/>
              </a:rPr>
              <a:t>1. Initialize a Planned Conference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17146569" y="8847085"/>
            <a:ext cx="1589075" cy="307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80"/>
              </a:lnSpc>
            </a:pPr>
            <a:r>
              <a:rPr lang="en-US" sz="1771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grpSp>
        <p:nvGrpSpPr>
          <p:cNvPr id="97" name="Group 97"/>
          <p:cNvGrpSpPr/>
          <p:nvPr/>
        </p:nvGrpSpPr>
        <p:grpSpPr>
          <a:xfrm>
            <a:off x="17241805" y="8493408"/>
            <a:ext cx="262893" cy="277476"/>
            <a:chOff x="0" y="0"/>
            <a:chExt cx="350524" cy="369968"/>
          </a:xfrm>
        </p:grpSpPr>
        <p:grpSp>
          <p:nvGrpSpPr>
            <p:cNvPr id="98" name="Group 98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00" name="TextBox 10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01" name="TextBox 101"/>
            <p:cNvSpPr txBox="1"/>
            <p:nvPr/>
          </p:nvSpPr>
          <p:spPr>
            <a:xfrm>
              <a:off x="127618" y="47001"/>
              <a:ext cx="95288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8</a:t>
              </a:r>
            </a:p>
          </p:txBody>
        </p:sp>
      </p:grpSp>
      <p:sp>
        <p:nvSpPr>
          <p:cNvPr id="102" name="TextBox 102"/>
          <p:cNvSpPr txBox="1"/>
          <p:nvPr/>
        </p:nvSpPr>
        <p:spPr>
          <a:xfrm>
            <a:off x="17072419" y="6112344"/>
            <a:ext cx="1589075" cy="58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1671">
                <a:solidFill>
                  <a:srgbClr val="000000"/>
                </a:solidFill>
                <a:latin typeface="Helvetica World"/>
              </a:rPr>
              <a:t>Assess Preliminary </a:t>
            </a:r>
          </a:p>
        </p:txBody>
      </p:sp>
      <p:grpSp>
        <p:nvGrpSpPr>
          <p:cNvPr id="103" name="Group 103"/>
          <p:cNvGrpSpPr/>
          <p:nvPr/>
        </p:nvGrpSpPr>
        <p:grpSpPr>
          <a:xfrm>
            <a:off x="17241805" y="5754492"/>
            <a:ext cx="262893" cy="277476"/>
            <a:chOff x="0" y="0"/>
            <a:chExt cx="350524" cy="369968"/>
          </a:xfrm>
        </p:grpSpPr>
        <p:grpSp>
          <p:nvGrpSpPr>
            <p:cNvPr id="104" name="Group 104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06" name="TextBox 10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07" name="TextBox 107"/>
            <p:cNvSpPr txBox="1"/>
            <p:nvPr/>
          </p:nvSpPr>
          <p:spPr>
            <a:xfrm>
              <a:off x="127618" y="47001"/>
              <a:ext cx="95288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7</a:t>
              </a:r>
            </a:p>
          </p:txBody>
        </p:sp>
      </p:grpSp>
      <p:sp>
        <p:nvSpPr>
          <p:cNvPr id="109" name="TextBox 109"/>
          <p:cNvSpPr txBox="1"/>
          <p:nvPr/>
        </p:nvSpPr>
        <p:spPr>
          <a:xfrm>
            <a:off x="15871312" y="7063018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110" name="Freeform 110"/>
          <p:cNvSpPr/>
          <p:nvPr/>
        </p:nvSpPr>
        <p:spPr>
          <a:xfrm>
            <a:off x="15002852" y="5381122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5" y="0"/>
                </a:lnTo>
                <a:lnTo>
                  <a:pt x="1664535" y="1454448"/>
                </a:lnTo>
                <a:lnTo>
                  <a:pt x="0" y="1454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1" name="TextBox 111"/>
          <p:cNvSpPr txBox="1"/>
          <p:nvPr/>
        </p:nvSpPr>
        <p:spPr>
          <a:xfrm>
            <a:off x="14868365" y="5124551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115" name="TextBox 115"/>
          <p:cNvSpPr txBox="1"/>
          <p:nvPr/>
        </p:nvSpPr>
        <p:spPr>
          <a:xfrm>
            <a:off x="14459433" y="5678158"/>
            <a:ext cx="702510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sp>
        <p:nvSpPr>
          <p:cNvPr id="116" name="AutoShape 116"/>
          <p:cNvSpPr/>
          <p:nvPr/>
        </p:nvSpPr>
        <p:spPr>
          <a:xfrm flipV="1">
            <a:off x="14105658" y="6108346"/>
            <a:ext cx="897194" cy="6376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7" name="TextBox 117"/>
          <p:cNvSpPr txBox="1"/>
          <p:nvPr/>
        </p:nvSpPr>
        <p:spPr>
          <a:xfrm>
            <a:off x="12567351" y="5133399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118" name="Group 118"/>
          <p:cNvGrpSpPr/>
          <p:nvPr/>
        </p:nvGrpSpPr>
        <p:grpSpPr>
          <a:xfrm>
            <a:off x="14153283" y="5726025"/>
            <a:ext cx="249498" cy="273045"/>
            <a:chOff x="0" y="0"/>
            <a:chExt cx="332664" cy="364060"/>
          </a:xfrm>
        </p:grpSpPr>
        <p:grpSp>
          <p:nvGrpSpPr>
            <p:cNvPr id="119" name="Group 119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20" name="Freeform 120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21" name="TextBox 12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22" name="TextBox 122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6</a:t>
              </a:r>
            </a:p>
          </p:txBody>
        </p:sp>
      </p:grpSp>
      <p:sp>
        <p:nvSpPr>
          <p:cNvPr id="123" name="AutoShape 123"/>
          <p:cNvSpPr/>
          <p:nvPr/>
        </p:nvSpPr>
        <p:spPr>
          <a:xfrm flipV="1">
            <a:off x="12379571" y="6114722"/>
            <a:ext cx="920546" cy="1083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24" name="Group 124"/>
          <p:cNvGrpSpPr/>
          <p:nvPr/>
        </p:nvGrpSpPr>
        <p:grpSpPr>
          <a:xfrm>
            <a:off x="12270228" y="5711952"/>
            <a:ext cx="249498" cy="273045"/>
            <a:chOff x="0" y="0"/>
            <a:chExt cx="332664" cy="364060"/>
          </a:xfrm>
        </p:grpSpPr>
        <p:grpSp>
          <p:nvGrpSpPr>
            <p:cNvPr id="125" name="Group 125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26" name="Freeform 126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27" name="TextBox 1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28" name="TextBox 128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5</a:t>
              </a:r>
            </a:p>
          </p:txBody>
        </p:sp>
      </p:grpSp>
      <p:sp>
        <p:nvSpPr>
          <p:cNvPr id="129" name="TextBox 129"/>
          <p:cNvSpPr txBox="1"/>
          <p:nvPr/>
        </p:nvSpPr>
        <p:spPr>
          <a:xfrm>
            <a:off x="12567351" y="5693204"/>
            <a:ext cx="690266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130" name="TextBox 130"/>
          <p:cNvSpPr txBox="1"/>
          <p:nvPr/>
        </p:nvSpPr>
        <p:spPr>
          <a:xfrm>
            <a:off x="12567351" y="6191541"/>
            <a:ext cx="723241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Paper</a:t>
            </a:r>
          </a:p>
        </p:txBody>
      </p:sp>
      <p:sp>
        <p:nvSpPr>
          <p:cNvPr id="131" name="Freeform 131"/>
          <p:cNvSpPr/>
          <p:nvPr/>
        </p:nvSpPr>
        <p:spPr>
          <a:xfrm>
            <a:off x="11455874" y="5523100"/>
            <a:ext cx="923696" cy="1185410"/>
          </a:xfrm>
          <a:custGeom>
            <a:avLst/>
            <a:gdLst/>
            <a:ahLst/>
            <a:cxnLst/>
            <a:rect l="l" t="t" r="r" b="b"/>
            <a:pathLst>
              <a:path w="923696" h="1185410">
                <a:moveTo>
                  <a:pt x="0" y="0"/>
                </a:moveTo>
                <a:lnTo>
                  <a:pt x="923697" y="0"/>
                </a:lnTo>
                <a:lnTo>
                  <a:pt x="923697" y="1185410"/>
                </a:lnTo>
                <a:lnTo>
                  <a:pt x="0" y="11854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2" name="TextBox 132"/>
          <p:cNvSpPr txBox="1"/>
          <p:nvPr/>
        </p:nvSpPr>
        <p:spPr>
          <a:xfrm>
            <a:off x="9783531" y="5705173"/>
            <a:ext cx="1966415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Change to [Open</a:t>
            </a:r>
          </a:p>
        </p:txBody>
      </p:sp>
      <p:sp>
        <p:nvSpPr>
          <p:cNvPr id="133" name="TextBox 133"/>
          <p:cNvSpPr txBox="1"/>
          <p:nvPr/>
        </p:nvSpPr>
        <p:spPr>
          <a:xfrm>
            <a:off x="9486408" y="6191541"/>
            <a:ext cx="2340488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for Submission] phase</a:t>
            </a:r>
          </a:p>
        </p:txBody>
      </p:sp>
      <p:sp>
        <p:nvSpPr>
          <p:cNvPr id="134" name="TextBox 134"/>
          <p:cNvSpPr txBox="1"/>
          <p:nvPr/>
        </p:nvSpPr>
        <p:spPr>
          <a:xfrm>
            <a:off x="10731567" y="5133399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135" name="AutoShape 135"/>
          <p:cNvSpPr/>
          <p:nvPr/>
        </p:nvSpPr>
        <p:spPr>
          <a:xfrm flipV="1">
            <a:off x="9317107" y="6115805"/>
            <a:ext cx="2138767" cy="9192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36" name="Group 136"/>
          <p:cNvGrpSpPr/>
          <p:nvPr/>
        </p:nvGrpSpPr>
        <p:grpSpPr>
          <a:xfrm>
            <a:off x="9486408" y="5726025"/>
            <a:ext cx="249498" cy="273045"/>
            <a:chOff x="0" y="0"/>
            <a:chExt cx="332664" cy="364060"/>
          </a:xfrm>
        </p:grpSpPr>
        <p:grpSp>
          <p:nvGrpSpPr>
            <p:cNvPr id="137" name="Group 137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38" name="Freeform 138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39" name="TextBox 13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40" name="TextBox 140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4</a:t>
              </a:r>
            </a:p>
          </p:txBody>
        </p:sp>
      </p:grpSp>
      <p:sp>
        <p:nvSpPr>
          <p:cNvPr id="144" name="Slide Number Placeholder 1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145" name="Group 144"/>
          <p:cNvGrpSpPr/>
          <p:nvPr/>
        </p:nvGrpSpPr>
        <p:grpSpPr>
          <a:xfrm>
            <a:off x="16687800" y="7429500"/>
            <a:ext cx="685800" cy="630382"/>
            <a:chOff x="3124200" y="1388918"/>
            <a:chExt cx="685800" cy="630382"/>
          </a:xfrm>
        </p:grpSpPr>
        <p:sp>
          <p:nvSpPr>
            <p:cNvPr id="146" name="Rectangle: Rounded Corners 145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cxnSp>
        <p:nvCxnSpPr>
          <p:cNvPr id="148" name="Connector: Elbow 147"/>
          <p:cNvCxnSpPr/>
          <p:nvPr/>
        </p:nvCxnSpPr>
        <p:spPr>
          <a:xfrm rot="16200000" flipH="1">
            <a:off x="16334405" y="6335095"/>
            <a:ext cx="1041496" cy="334706"/>
          </a:xfrm>
          <a:prstGeom prst="bentConnector3">
            <a:avLst>
              <a:gd name="adj1" fmla="val -52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/>
          <p:cNvCxnSpPr/>
          <p:nvPr/>
        </p:nvCxnSpPr>
        <p:spPr>
          <a:xfrm rot="5400000">
            <a:off x="16192500" y="8458200"/>
            <a:ext cx="1143000" cy="457200"/>
          </a:xfrm>
          <a:prstGeom prst="bentConnector3">
            <a:avLst>
              <a:gd name="adj1" fmla="val 9979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oup 149"/>
          <p:cNvGrpSpPr/>
          <p:nvPr/>
        </p:nvGrpSpPr>
        <p:grpSpPr>
          <a:xfrm>
            <a:off x="13411200" y="5753100"/>
            <a:ext cx="685800" cy="630382"/>
            <a:chOff x="3124200" y="1388918"/>
            <a:chExt cx="685800" cy="630382"/>
          </a:xfrm>
        </p:grpSpPr>
        <p:sp>
          <p:nvSpPr>
            <p:cNvPr id="151" name="Rectangle: Rounded Corners 150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53" name="Group 152"/>
          <p:cNvGrpSpPr/>
          <p:nvPr/>
        </p:nvGrpSpPr>
        <p:grpSpPr>
          <a:xfrm>
            <a:off x="12877800" y="8953500"/>
            <a:ext cx="685800" cy="630382"/>
            <a:chOff x="3124200" y="1388918"/>
            <a:chExt cx="685800" cy="630382"/>
          </a:xfrm>
        </p:grpSpPr>
        <p:sp>
          <p:nvSpPr>
            <p:cNvPr id="154" name="Rectangle: Rounded Corners 153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56" name="Group 155"/>
          <p:cNvGrpSpPr/>
          <p:nvPr/>
        </p:nvGrpSpPr>
        <p:grpSpPr>
          <a:xfrm>
            <a:off x="7772400" y="8953500"/>
            <a:ext cx="685800" cy="630382"/>
            <a:chOff x="3124200" y="1388918"/>
            <a:chExt cx="685800" cy="630382"/>
          </a:xfrm>
        </p:grpSpPr>
        <p:sp>
          <p:nvSpPr>
            <p:cNvPr id="157" name="Rectangle: Rounded Corners 156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59" name="Group 158"/>
          <p:cNvGrpSpPr/>
          <p:nvPr/>
        </p:nvGrpSpPr>
        <p:grpSpPr>
          <a:xfrm>
            <a:off x="2286000" y="8953500"/>
            <a:ext cx="685800" cy="630382"/>
            <a:chOff x="3124200" y="1388918"/>
            <a:chExt cx="685800" cy="630382"/>
          </a:xfrm>
        </p:grpSpPr>
        <p:sp>
          <p:nvSpPr>
            <p:cNvPr id="160" name="Rectangle: Rounded Corners 159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pic>
        <p:nvPicPr>
          <p:cNvPr id="162" name="Picture 1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0" y="8724900"/>
            <a:ext cx="1012861" cy="990600"/>
          </a:xfrm>
          <a:prstGeom prst="rect">
            <a:avLst/>
          </a:prstGeom>
        </p:spPr>
      </p:pic>
      <p:grpSp>
        <p:nvGrpSpPr>
          <p:cNvPr id="163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164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165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66" name="Group 4"/>
          <p:cNvGrpSpPr/>
          <p:nvPr/>
        </p:nvGrpSpPr>
        <p:grpSpPr>
          <a:xfrm>
            <a:off x="533400" y="3566337"/>
            <a:ext cx="4991100" cy="624566"/>
            <a:chOff x="0" y="0"/>
            <a:chExt cx="5479339" cy="832755"/>
          </a:xfrm>
        </p:grpSpPr>
        <p:grpSp>
          <p:nvGrpSpPr>
            <p:cNvPr id="167" name="Group 5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69" name="Freeform 6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68" name="TextBox 7"/>
            <p:cNvSpPr txBox="1"/>
            <p:nvPr/>
          </p:nvSpPr>
          <p:spPr>
            <a:xfrm>
              <a:off x="543294" y="249569"/>
              <a:ext cx="4392751" cy="343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Appoint Paper Reviewers</a:t>
              </a:r>
            </a:p>
          </p:txBody>
        </p:sp>
      </p:grpSp>
      <p:grpSp>
        <p:nvGrpSpPr>
          <p:cNvPr id="170" name="Group 8"/>
          <p:cNvGrpSpPr/>
          <p:nvPr/>
        </p:nvGrpSpPr>
        <p:grpSpPr>
          <a:xfrm>
            <a:off x="533400" y="2627446"/>
            <a:ext cx="4991100" cy="624566"/>
            <a:chOff x="0" y="0"/>
            <a:chExt cx="5479339" cy="832755"/>
          </a:xfrm>
        </p:grpSpPr>
        <p:grpSp>
          <p:nvGrpSpPr>
            <p:cNvPr id="171" name="Group 9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73" name="Freeform 10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172" name="TextBox 11"/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Initiate a Call for Research Papers</a:t>
              </a:r>
            </a:p>
          </p:txBody>
        </p:sp>
      </p:grpSp>
      <p:grpSp>
        <p:nvGrpSpPr>
          <p:cNvPr id="174" name="Group 12"/>
          <p:cNvGrpSpPr/>
          <p:nvPr/>
        </p:nvGrpSpPr>
        <p:grpSpPr>
          <a:xfrm>
            <a:off x="533400" y="4505228"/>
            <a:ext cx="4991100" cy="624566"/>
            <a:chOff x="0" y="0"/>
            <a:chExt cx="5479339" cy="832755"/>
          </a:xfrm>
        </p:grpSpPr>
        <p:grpSp>
          <p:nvGrpSpPr>
            <p:cNvPr id="175" name="Group 13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77" name="Freeform 14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76" name="TextBox 15"/>
            <p:cNvSpPr txBox="1"/>
            <p:nvPr/>
          </p:nvSpPr>
          <p:spPr>
            <a:xfrm>
              <a:off x="543294" y="249569"/>
              <a:ext cx="4392751" cy="343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Finalize Paper Decisions</a:t>
              </a:r>
            </a:p>
          </p:txBody>
        </p:sp>
      </p:grpSp>
      <p:grpSp>
        <p:nvGrpSpPr>
          <p:cNvPr id="178" name="Group 16"/>
          <p:cNvGrpSpPr/>
          <p:nvPr/>
        </p:nvGrpSpPr>
        <p:grpSpPr>
          <a:xfrm>
            <a:off x="533400" y="5444119"/>
            <a:ext cx="4991100" cy="624566"/>
            <a:chOff x="0" y="0"/>
            <a:chExt cx="5479339" cy="832755"/>
          </a:xfrm>
        </p:grpSpPr>
        <p:grpSp>
          <p:nvGrpSpPr>
            <p:cNvPr id="179" name="Group 17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81" name="Freeform 18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80" name="TextBox 19"/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Communicate Decision Results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5788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0"/>
          <p:cNvGrpSpPr/>
          <p:nvPr/>
        </p:nvGrpSpPr>
        <p:grpSpPr>
          <a:xfrm>
            <a:off x="10598335" y="4947598"/>
            <a:ext cx="7537014" cy="5025567"/>
            <a:chOff x="0" y="0"/>
            <a:chExt cx="1985057" cy="132360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85057" cy="1323606"/>
            </a:xfrm>
            <a:custGeom>
              <a:avLst/>
              <a:gdLst/>
              <a:ahLst/>
              <a:cxnLst/>
              <a:rect l="l" t="t" r="r" b="b"/>
              <a:pathLst>
                <a:path w="1985057" h="1323606">
                  <a:moveTo>
                    <a:pt x="0" y="0"/>
                  </a:moveTo>
                  <a:lnTo>
                    <a:pt x="1985057" y="0"/>
                  </a:lnTo>
                  <a:lnTo>
                    <a:pt x="1985057" y="1323606"/>
                  </a:lnTo>
                  <a:lnTo>
                    <a:pt x="0" y="1323606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03840" y="7460382"/>
            <a:ext cx="10447631" cy="2550393"/>
            <a:chOff x="0" y="0"/>
            <a:chExt cx="2751639" cy="67170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751639" cy="671709"/>
            </a:xfrm>
            <a:custGeom>
              <a:avLst/>
              <a:gdLst/>
              <a:ahLst/>
              <a:cxnLst/>
              <a:rect l="l" t="t" r="r" b="b"/>
              <a:pathLst>
                <a:path w="2751639" h="671709">
                  <a:moveTo>
                    <a:pt x="0" y="0"/>
                  </a:moveTo>
                  <a:lnTo>
                    <a:pt x="2751639" y="0"/>
                  </a:lnTo>
                  <a:lnTo>
                    <a:pt x="2751639" y="671709"/>
                  </a:lnTo>
                  <a:lnTo>
                    <a:pt x="0" y="671709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141" name="Group 141"/>
          <p:cNvGrpSpPr/>
          <p:nvPr/>
        </p:nvGrpSpPr>
        <p:grpSpPr>
          <a:xfrm>
            <a:off x="15050579" y="5129794"/>
            <a:ext cx="3237421" cy="3249314"/>
            <a:chOff x="0" y="0"/>
            <a:chExt cx="852654" cy="855786"/>
          </a:xfrm>
        </p:grpSpPr>
        <p:sp>
          <p:nvSpPr>
            <p:cNvPr id="142" name="Freeform 142"/>
            <p:cNvSpPr/>
            <p:nvPr/>
          </p:nvSpPr>
          <p:spPr>
            <a:xfrm>
              <a:off x="0" y="0"/>
              <a:ext cx="852654" cy="855786"/>
            </a:xfrm>
            <a:custGeom>
              <a:avLst/>
              <a:gdLst/>
              <a:ahLst/>
              <a:cxnLst/>
              <a:rect l="l" t="t" r="r" b="b"/>
              <a:pathLst>
                <a:path w="852654" h="855786">
                  <a:moveTo>
                    <a:pt x="0" y="0"/>
                  </a:moveTo>
                  <a:lnTo>
                    <a:pt x="852654" y="0"/>
                  </a:lnTo>
                  <a:lnTo>
                    <a:pt x="852654" y="855786"/>
                  </a:lnTo>
                  <a:lnTo>
                    <a:pt x="0" y="8557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0000"/>
              </a:solidFill>
              <a:miter/>
            </a:ln>
          </p:spPr>
        </p:sp>
        <p:sp>
          <p:nvSpPr>
            <p:cNvPr id="143" name="TextBox 14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653949" y="1220490"/>
            <a:ext cx="17216435" cy="22967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44195" lvl="1" indent="-271780">
              <a:lnSpc>
                <a:spcPts val="4637"/>
              </a:lnSpc>
              <a:buFont typeface="Arial"/>
              <a:buChar char="•"/>
            </a:pPr>
            <a:r>
              <a:rPr lang="en-US" sz="2500" b="1">
                <a:solidFill>
                  <a:srgbClr val="000000"/>
                </a:solidFill>
                <a:ea typeface="+mn-lt"/>
                <a:cs typeface="+mn-lt"/>
              </a:rPr>
              <a:t>Plagiarism checking</a:t>
            </a:r>
            <a:r>
              <a:rPr lang="en-US" sz="2500">
                <a:solidFill>
                  <a:srgbClr val="000000"/>
                </a:solidFill>
                <a:ea typeface="+mn-lt"/>
                <a:cs typeface="+mn-lt"/>
              </a:rPr>
              <a:t> in the research area refers to the </a:t>
            </a:r>
            <a:r>
              <a:rPr lang="en-US" sz="2500" b="1">
                <a:solidFill>
                  <a:srgbClr val="000000"/>
                </a:solidFill>
                <a:ea typeface="+mn-lt"/>
                <a:cs typeface="+mn-lt"/>
              </a:rPr>
              <a:t>process </a:t>
            </a:r>
            <a:r>
              <a:rPr lang="en-US" sz="2500">
                <a:solidFill>
                  <a:srgbClr val="000000"/>
                </a:solidFill>
                <a:ea typeface="+mn-lt"/>
                <a:cs typeface="+mn-lt"/>
              </a:rPr>
              <a:t>of using </a:t>
            </a:r>
            <a:r>
              <a:rPr lang="en-US" sz="2500" b="1">
                <a:solidFill>
                  <a:srgbClr val="000000"/>
                </a:solidFill>
                <a:ea typeface="+mn-lt"/>
                <a:cs typeface="+mn-lt"/>
              </a:rPr>
              <a:t>specialized software</a:t>
            </a:r>
            <a:r>
              <a:rPr lang="en-US" sz="2500">
                <a:solidFill>
                  <a:srgbClr val="000000"/>
                </a:solidFill>
                <a:ea typeface="+mn-lt"/>
                <a:cs typeface="+mn-lt"/>
              </a:rPr>
              <a:t> or </a:t>
            </a:r>
            <a:r>
              <a:rPr lang="en-US" sz="2500" b="1">
                <a:solidFill>
                  <a:srgbClr val="000000"/>
                </a:solidFill>
                <a:ea typeface="+mn-lt"/>
                <a:cs typeface="+mn-lt"/>
              </a:rPr>
              <a:t>manual methods</a:t>
            </a:r>
            <a:r>
              <a:rPr lang="en-US" sz="2500">
                <a:solidFill>
                  <a:srgbClr val="000000"/>
                </a:solidFill>
                <a:ea typeface="+mn-lt"/>
                <a:cs typeface="+mn-lt"/>
              </a:rPr>
              <a:t> to </a:t>
            </a:r>
            <a:r>
              <a:rPr lang="en-US" sz="2500" b="1">
                <a:ea typeface="+mn-lt"/>
                <a:cs typeface="+mn-lt"/>
              </a:rPr>
              <a:t>compare a research document</a:t>
            </a:r>
            <a:r>
              <a:rPr lang="en-US" sz="2500">
                <a:solidFill>
                  <a:srgbClr val="000000"/>
                </a:solidFill>
                <a:ea typeface="+mn-lt"/>
                <a:cs typeface="+mn-lt"/>
              </a:rPr>
              <a:t>, such as a paper or thesis, with existing literature to identify and </a:t>
            </a:r>
            <a:r>
              <a:rPr lang="en-US" sz="2500" b="1">
                <a:solidFill>
                  <a:srgbClr val="000000"/>
                </a:solidFill>
                <a:ea typeface="+mn-lt"/>
                <a:cs typeface="+mn-lt"/>
              </a:rPr>
              <a:t>prevent the unauthorized use of someone else's work</a:t>
            </a:r>
            <a:r>
              <a:rPr lang="en-US" sz="2500">
                <a:solidFill>
                  <a:srgbClr val="000000"/>
                </a:solidFill>
                <a:ea typeface="+mn-lt"/>
                <a:cs typeface="+mn-lt"/>
              </a:rPr>
              <a:t>, </a:t>
            </a:r>
            <a:r>
              <a:rPr lang="en-US" sz="2500" b="1">
                <a:solidFill>
                  <a:srgbClr val="000000"/>
                </a:solidFill>
                <a:ea typeface="+mn-lt"/>
                <a:cs typeface="+mn-lt"/>
              </a:rPr>
              <a:t>ideas</a:t>
            </a:r>
            <a:r>
              <a:rPr lang="en-US" sz="2500">
                <a:solidFill>
                  <a:srgbClr val="000000"/>
                </a:solidFill>
                <a:ea typeface="+mn-lt"/>
                <a:cs typeface="+mn-lt"/>
              </a:rPr>
              <a:t>, </a:t>
            </a:r>
            <a:r>
              <a:rPr lang="en-US" sz="2500" b="1">
                <a:solidFill>
                  <a:srgbClr val="000000"/>
                </a:solidFill>
                <a:ea typeface="+mn-lt"/>
                <a:cs typeface="+mn-lt"/>
              </a:rPr>
              <a:t>or words</a:t>
            </a:r>
            <a:r>
              <a:rPr lang="en-US" sz="25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500" b="1">
                <a:solidFill>
                  <a:srgbClr val="FF0000"/>
                </a:solidFill>
                <a:ea typeface="+mn-lt"/>
                <a:cs typeface="+mn-lt"/>
              </a:rPr>
              <a:t>WITHOUT </a:t>
            </a:r>
            <a:r>
              <a:rPr lang="en-US" sz="2500">
                <a:solidFill>
                  <a:srgbClr val="FF0000"/>
                </a:solidFill>
                <a:ea typeface="+mn-lt"/>
                <a:cs typeface="+mn-lt"/>
              </a:rPr>
              <a:t>proper citation or attribution</a:t>
            </a:r>
            <a:r>
              <a:rPr lang="en-US" sz="2500">
                <a:solidFill>
                  <a:srgbClr val="000000"/>
                </a:solidFill>
                <a:ea typeface="+mn-lt"/>
                <a:cs typeface="+mn-lt"/>
              </a:rPr>
              <a:t>. This helps </a:t>
            </a:r>
            <a:r>
              <a:rPr lang="en-US" sz="2500" b="1">
                <a:solidFill>
                  <a:srgbClr val="000000"/>
                </a:solidFill>
                <a:ea typeface="+mn-lt"/>
                <a:cs typeface="+mn-lt"/>
              </a:rPr>
              <a:t>ensure </a:t>
            </a:r>
            <a:r>
              <a:rPr lang="en-US" sz="2500">
                <a:solidFill>
                  <a:srgbClr val="000000"/>
                </a:solidFill>
                <a:ea typeface="+mn-lt"/>
                <a:cs typeface="+mn-lt"/>
              </a:rPr>
              <a:t>the </a:t>
            </a:r>
            <a:r>
              <a:rPr lang="en-US" sz="2500" b="1">
                <a:solidFill>
                  <a:srgbClr val="000000"/>
                </a:solidFill>
                <a:ea typeface="+mn-lt"/>
                <a:cs typeface="+mn-lt"/>
              </a:rPr>
              <a:t>originality and integrity</a:t>
            </a:r>
            <a:r>
              <a:rPr lang="en-US" sz="2500">
                <a:solidFill>
                  <a:srgbClr val="000000"/>
                </a:solidFill>
                <a:ea typeface="+mn-lt"/>
                <a:cs typeface="+mn-lt"/>
              </a:rPr>
              <a:t> of research output.</a:t>
            </a:r>
            <a:endParaRPr lang="en-US" sz="2500">
              <a:ea typeface="+mn-lt"/>
              <a:cs typeface="+mn-lt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57200" y="447675"/>
            <a:ext cx="16388890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 spc="-82">
                <a:solidFill>
                  <a:srgbClr val="E66418"/>
                </a:solidFill>
                <a:latin typeface="Muli Bold"/>
              </a:rPr>
              <a:t>Plagiarism Checking</a:t>
            </a:r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4971875" y="8556328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4" y="0"/>
                </a:lnTo>
                <a:lnTo>
                  <a:pt x="1664534" y="1454447"/>
                </a:lnTo>
                <a:lnTo>
                  <a:pt x="0" y="1454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63133" y="8657637"/>
            <a:ext cx="973286" cy="1249051"/>
          </a:xfrm>
          <a:custGeom>
            <a:avLst/>
            <a:gdLst/>
            <a:ahLst/>
            <a:cxnLst/>
            <a:rect l="l" t="t" r="r" b="b"/>
            <a:pathLst>
              <a:path w="973286" h="1249051">
                <a:moveTo>
                  <a:pt x="0" y="0"/>
                </a:moveTo>
                <a:lnTo>
                  <a:pt x="973286" y="0"/>
                </a:lnTo>
                <a:lnTo>
                  <a:pt x="973286" y="1249051"/>
                </a:lnTo>
                <a:lnTo>
                  <a:pt x="0" y="12490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4340867" y="8225690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32" name="Freeform 32"/>
          <p:cNvSpPr/>
          <p:nvPr/>
        </p:nvSpPr>
        <p:spPr>
          <a:xfrm>
            <a:off x="4433020" y="8556328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4" y="0"/>
                </a:lnTo>
                <a:lnTo>
                  <a:pt x="1664534" y="1454447"/>
                </a:lnTo>
                <a:lnTo>
                  <a:pt x="0" y="1454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3" name="AutoShape 33"/>
          <p:cNvSpPr/>
          <p:nvPr/>
        </p:nvSpPr>
        <p:spPr>
          <a:xfrm flipH="1" flipV="1">
            <a:off x="2941890" y="9274234"/>
            <a:ext cx="1491130" cy="9317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TextBox 41"/>
          <p:cNvSpPr txBox="1"/>
          <p:nvPr/>
        </p:nvSpPr>
        <p:spPr>
          <a:xfrm>
            <a:off x="14751046" y="8225690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3151684" y="8929034"/>
            <a:ext cx="262893" cy="262893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45" name="AutoShape 45"/>
          <p:cNvSpPr/>
          <p:nvPr/>
        </p:nvSpPr>
        <p:spPr>
          <a:xfrm flipH="1" flipV="1">
            <a:off x="6097554" y="9283551"/>
            <a:ext cx="1489692" cy="654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6" name="TextBox 46"/>
          <p:cNvSpPr txBox="1"/>
          <p:nvPr/>
        </p:nvSpPr>
        <p:spPr>
          <a:xfrm>
            <a:off x="6539775" y="8855472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6168466" y="8925911"/>
            <a:ext cx="262893" cy="279709"/>
            <a:chOff x="0" y="0"/>
            <a:chExt cx="350524" cy="372945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350524" cy="372945"/>
              <a:chOff x="0" y="0"/>
              <a:chExt cx="812800" cy="86479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6479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4790">
                    <a:moveTo>
                      <a:pt x="406400" y="0"/>
                    </a:moveTo>
                    <a:cubicBezTo>
                      <a:pt x="181951" y="0"/>
                      <a:pt x="0" y="193590"/>
                      <a:pt x="0" y="432395"/>
                    </a:cubicBezTo>
                    <a:cubicBezTo>
                      <a:pt x="0" y="671200"/>
                      <a:pt x="181951" y="864790"/>
                      <a:pt x="406400" y="864790"/>
                    </a:cubicBezTo>
                    <a:cubicBezTo>
                      <a:pt x="630849" y="864790"/>
                      <a:pt x="812800" y="671200"/>
                      <a:pt x="812800" y="432395"/>
                    </a:cubicBezTo>
                    <a:cubicBezTo>
                      <a:pt x="812800" y="19359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51" name="TextBox 51"/>
            <p:cNvSpPr txBox="1"/>
            <p:nvPr/>
          </p:nvSpPr>
          <p:spPr>
            <a:xfrm>
              <a:off x="0" y="47001"/>
              <a:ext cx="334797" cy="250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12</a:t>
              </a:r>
            </a:p>
          </p:txBody>
        </p:sp>
      </p:grpSp>
      <p:sp>
        <p:nvSpPr>
          <p:cNvPr id="52" name="AutoShape 52"/>
          <p:cNvSpPr/>
          <p:nvPr/>
        </p:nvSpPr>
        <p:spPr>
          <a:xfrm flipH="1">
            <a:off x="8436034" y="9277258"/>
            <a:ext cx="1762148" cy="1283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3" name="Group 53"/>
          <p:cNvGrpSpPr/>
          <p:nvPr/>
        </p:nvGrpSpPr>
        <p:grpSpPr>
          <a:xfrm>
            <a:off x="8531699" y="8896330"/>
            <a:ext cx="262893" cy="262893"/>
            <a:chOff x="0" y="0"/>
            <a:chExt cx="812800" cy="8128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55" name="TextBox 5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6" name="AutoShape 56"/>
          <p:cNvSpPr/>
          <p:nvPr/>
        </p:nvSpPr>
        <p:spPr>
          <a:xfrm flipH="1" flipV="1">
            <a:off x="11356454" y="9277258"/>
            <a:ext cx="1376932" cy="1283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7" name="Group 57"/>
          <p:cNvGrpSpPr/>
          <p:nvPr/>
        </p:nvGrpSpPr>
        <p:grpSpPr>
          <a:xfrm>
            <a:off x="11523760" y="8904658"/>
            <a:ext cx="267115" cy="278873"/>
            <a:chOff x="0" y="0"/>
            <a:chExt cx="812800" cy="848579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812800" cy="848580"/>
            </a:xfrm>
            <a:custGeom>
              <a:avLst/>
              <a:gdLst/>
              <a:ahLst/>
              <a:cxnLst/>
              <a:rect l="l" t="t" r="r" b="b"/>
              <a:pathLst>
                <a:path w="812800" h="848580">
                  <a:moveTo>
                    <a:pt x="406400" y="0"/>
                  </a:moveTo>
                  <a:cubicBezTo>
                    <a:pt x="181951" y="0"/>
                    <a:pt x="0" y="189961"/>
                    <a:pt x="0" y="424290"/>
                  </a:cubicBezTo>
                  <a:cubicBezTo>
                    <a:pt x="0" y="658618"/>
                    <a:pt x="181951" y="848580"/>
                    <a:pt x="406400" y="848580"/>
                  </a:cubicBezTo>
                  <a:cubicBezTo>
                    <a:pt x="630849" y="848580"/>
                    <a:pt x="812800" y="658618"/>
                    <a:pt x="812800" y="424290"/>
                  </a:cubicBezTo>
                  <a:cubicBezTo>
                    <a:pt x="812800" y="18996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9525" cap="sq">
              <a:solidFill>
                <a:srgbClr val="E98552"/>
              </a:solidFill>
              <a:miter/>
            </a:ln>
          </p:spPr>
        </p:sp>
        <p:sp>
          <p:nvSpPr>
            <p:cNvPr id="59" name="TextBox 5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76604" tIns="76604" rIns="76604" bIns="76604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0" name="TextBox 60"/>
          <p:cNvSpPr txBox="1"/>
          <p:nvPr/>
        </p:nvSpPr>
        <p:spPr>
          <a:xfrm>
            <a:off x="11572385" y="8933675"/>
            <a:ext cx="169864" cy="19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7"/>
              </a:lnSpc>
            </a:pPr>
            <a:r>
              <a:rPr lang="en-US" sz="1055">
                <a:solidFill>
                  <a:srgbClr val="000000"/>
                </a:solidFill>
                <a:latin typeface="Helvetica World Bold"/>
              </a:rPr>
              <a:t>10</a:t>
            </a:r>
          </a:p>
        </p:txBody>
      </p:sp>
      <p:sp>
        <p:nvSpPr>
          <p:cNvPr id="61" name="AutoShape 61"/>
          <p:cNvSpPr/>
          <p:nvPr/>
        </p:nvSpPr>
        <p:spPr>
          <a:xfrm flipH="1">
            <a:off x="13582173" y="9283551"/>
            <a:ext cx="1389701" cy="654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2" name="Group 62"/>
          <p:cNvGrpSpPr/>
          <p:nvPr/>
        </p:nvGrpSpPr>
        <p:grpSpPr>
          <a:xfrm>
            <a:off x="13677423" y="8953409"/>
            <a:ext cx="262893" cy="279709"/>
            <a:chOff x="0" y="0"/>
            <a:chExt cx="350524" cy="372945"/>
          </a:xfrm>
        </p:grpSpPr>
        <p:grpSp>
          <p:nvGrpSpPr>
            <p:cNvPr id="63" name="Group 63"/>
            <p:cNvGrpSpPr/>
            <p:nvPr/>
          </p:nvGrpSpPr>
          <p:grpSpPr>
            <a:xfrm>
              <a:off x="0" y="0"/>
              <a:ext cx="350524" cy="372945"/>
              <a:chOff x="0" y="0"/>
              <a:chExt cx="812800" cy="86479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812800" cy="86479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4790">
                    <a:moveTo>
                      <a:pt x="406400" y="0"/>
                    </a:moveTo>
                    <a:cubicBezTo>
                      <a:pt x="181951" y="0"/>
                      <a:pt x="0" y="193590"/>
                      <a:pt x="0" y="432395"/>
                    </a:cubicBezTo>
                    <a:cubicBezTo>
                      <a:pt x="0" y="671200"/>
                      <a:pt x="181951" y="864790"/>
                      <a:pt x="406400" y="864790"/>
                    </a:cubicBezTo>
                    <a:cubicBezTo>
                      <a:pt x="630849" y="864790"/>
                      <a:pt x="812800" y="671200"/>
                      <a:pt x="812800" y="432395"/>
                    </a:cubicBezTo>
                    <a:cubicBezTo>
                      <a:pt x="812800" y="19359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66" name="TextBox 66"/>
            <p:cNvSpPr txBox="1"/>
            <p:nvPr/>
          </p:nvSpPr>
          <p:spPr>
            <a:xfrm>
              <a:off x="127618" y="47001"/>
              <a:ext cx="95288" cy="250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9</a:t>
              </a:r>
            </a:p>
          </p:txBody>
        </p:sp>
      </p:grpSp>
      <p:sp>
        <p:nvSpPr>
          <p:cNvPr id="67" name="AutoShape 67"/>
          <p:cNvSpPr/>
          <p:nvPr/>
        </p:nvSpPr>
        <p:spPr>
          <a:xfrm flipH="1">
            <a:off x="1028700" y="9274234"/>
            <a:ext cx="1064402" cy="7929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8" name="Group 68"/>
          <p:cNvGrpSpPr/>
          <p:nvPr/>
        </p:nvGrpSpPr>
        <p:grpSpPr>
          <a:xfrm>
            <a:off x="1022713" y="8912648"/>
            <a:ext cx="262893" cy="262893"/>
            <a:chOff x="0" y="0"/>
            <a:chExt cx="812800" cy="81280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70" name="TextBox 7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1" name="TextBox 71"/>
          <p:cNvSpPr txBox="1"/>
          <p:nvPr/>
        </p:nvSpPr>
        <p:spPr>
          <a:xfrm>
            <a:off x="9388279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1924709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321557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73251" y="8256554"/>
            <a:ext cx="1306609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6739629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3199541" y="8957141"/>
            <a:ext cx="167180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13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3593233" y="8855472"/>
            <a:ext cx="839786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Make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3404400" y="9296557"/>
            <a:ext cx="1093887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Decision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8903685" y="8825891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8540345" y="8924437"/>
            <a:ext cx="251098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11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8789822" y="9296557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Reviews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1863945" y="8832657"/>
            <a:ext cx="1076068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4026041" y="8790670"/>
            <a:ext cx="1515951" cy="820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95"/>
              </a:lnSpc>
            </a:pPr>
            <a:r>
              <a:rPr lang="en-US" sz="1777">
                <a:solidFill>
                  <a:srgbClr val="000000"/>
                </a:solidFill>
                <a:latin typeface="Helvetica World"/>
              </a:rPr>
              <a:t>Assign</a:t>
            </a:r>
          </a:p>
          <a:p>
            <a:pPr>
              <a:lnSpc>
                <a:spcPts val="3395"/>
              </a:lnSpc>
            </a:pPr>
            <a:r>
              <a:rPr lang="en-US" sz="1777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070570" y="8933463"/>
            <a:ext cx="167180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14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321557" y="8857033"/>
            <a:ext cx="797972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Notify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321557" y="9298864"/>
            <a:ext cx="7222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Email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7848600" y="4585295"/>
            <a:ext cx="10246425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2614"/>
              </a:lnSpc>
              <a:spcBef>
                <a:spcPct val="0"/>
              </a:spcBef>
            </a:pPr>
            <a:r>
              <a:rPr lang="en-US" sz="2178" u="none" strike="noStrike" spc="-43">
                <a:solidFill>
                  <a:srgbClr val="C48200"/>
                </a:solidFill>
                <a:latin typeface="Muli Bold"/>
              </a:rPr>
              <a:t>MONITOR AND MANAGE CONFERENCE SUBMISSIONS</a:t>
            </a:r>
          </a:p>
        </p:txBody>
      </p:sp>
      <p:grpSp>
        <p:nvGrpSpPr>
          <p:cNvPr id="88" name="Group 88"/>
          <p:cNvGrpSpPr/>
          <p:nvPr/>
        </p:nvGrpSpPr>
        <p:grpSpPr>
          <a:xfrm>
            <a:off x="6406472" y="5278206"/>
            <a:ext cx="2910635" cy="1693582"/>
            <a:chOff x="0" y="0"/>
            <a:chExt cx="1048981" cy="610360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1048981" cy="610360"/>
            </a:xfrm>
            <a:custGeom>
              <a:avLst/>
              <a:gdLst/>
              <a:ahLst/>
              <a:cxnLst/>
              <a:rect l="l" t="t" r="r" b="b"/>
              <a:pathLst>
                <a:path w="1048981" h="610360">
                  <a:moveTo>
                    <a:pt x="524490" y="0"/>
                  </a:moveTo>
                  <a:cubicBezTo>
                    <a:pt x="234822" y="0"/>
                    <a:pt x="0" y="136634"/>
                    <a:pt x="0" y="305180"/>
                  </a:cubicBezTo>
                  <a:cubicBezTo>
                    <a:pt x="0" y="473726"/>
                    <a:pt x="234822" y="610360"/>
                    <a:pt x="524490" y="610360"/>
                  </a:cubicBezTo>
                  <a:cubicBezTo>
                    <a:pt x="814158" y="610360"/>
                    <a:pt x="1048981" y="473726"/>
                    <a:pt x="1048981" y="305180"/>
                  </a:cubicBezTo>
                  <a:cubicBezTo>
                    <a:pt x="1048981" y="136634"/>
                    <a:pt x="814158" y="0"/>
                    <a:pt x="524490" y="0"/>
                  </a:cubicBezTo>
                  <a:close/>
                </a:path>
              </a:pathLst>
            </a:custGeom>
            <a:solidFill>
              <a:srgbClr val="D2FEFF"/>
            </a:solidFill>
          </p:spPr>
        </p:sp>
        <p:sp>
          <p:nvSpPr>
            <p:cNvPr id="90" name="TextBox 9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1" name="TextBox 91"/>
          <p:cNvSpPr txBox="1"/>
          <p:nvPr/>
        </p:nvSpPr>
        <p:spPr>
          <a:xfrm>
            <a:off x="6578530" y="5764780"/>
            <a:ext cx="2512250" cy="745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4"/>
              </a:lnSpc>
            </a:pPr>
            <a:r>
              <a:rPr lang="en-US" sz="1931">
                <a:solidFill>
                  <a:srgbClr val="000000"/>
                </a:solidFill>
                <a:latin typeface="Helvetica World Bold"/>
              </a:rPr>
              <a:t>1. Initialize a Planned Conference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17146569" y="8847085"/>
            <a:ext cx="1589075" cy="307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80"/>
              </a:lnSpc>
            </a:pPr>
            <a:r>
              <a:rPr lang="en-US" sz="1771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grpSp>
        <p:nvGrpSpPr>
          <p:cNvPr id="97" name="Group 97"/>
          <p:cNvGrpSpPr/>
          <p:nvPr/>
        </p:nvGrpSpPr>
        <p:grpSpPr>
          <a:xfrm>
            <a:off x="17241805" y="8493408"/>
            <a:ext cx="262893" cy="277476"/>
            <a:chOff x="0" y="0"/>
            <a:chExt cx="350524" cy="369968"/>
          </a:xfrm>
        </p:grpSpPr>
        <p:grpSp>
          <p:nvGrpSpPr>
            <p:cNvPr id="98" name="Group 98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00" name="TextBox 10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01" name="TextBox 101"/>
            <p:cNvSpPr txBox="1"/>
            <p:nvPr/>
          </p:nvSpPr>
          <p:spPr>
            <a:xfrm>
              <a:off x="127618" y="47001"/>
              <a:ext cx="95288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8</a:t>
              </a:r>
            </a:p>
          </p:txBody>
        </p:sp>
      </p:grpSp>
      <p:sp>
        <p:nvSpPr>
          <p:cNvPr id="102" name="TextBox 102"/>
          <p:cNvSpPr txBox="1"/>
          <p:nvPr/>
        </p:nvSpPr>
        <p:spPr>
          <a:xfrm>
            <a:off x="17072419" y="6112344"/>
            <a:ext cx="1589075" cy="58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1671">
                <a:solidFill>
                  <a:srgbClr val="000000"/>
                </a:solidFill>
                <a:latin typeface="Helvetica World"/>
              </a:rPr>
              <a:t>Assess Preliminary </a:t>
            </a:r>
          </a:p>
        </p:txBody>
      </p:sp>
      <p:grpSp>
        <p:nvGrpSpPr>
          <p:cNvPr id="103" name="Group 103"/>
          <p:cNvGrpSpPr/>
          <p:nvPr/>
        </p:nvGrpSpPr>
        <p:grpSpPr>
          <a:xfrm>
            <a:off x="17241805" y="5754492"/>
            <a:ext cx="262893" cy="277476"/>
            <a:chOff x="0" y="0"/>
            <a:chExt cx="350524" cy="369968"/>
          </a:xfrm>
        </p:grpSpPr>
        <p:grpSp>
          <p:nvGrpSpPr>
            <p:cNvPr id="104" name="Group 104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06" name="TextBox 10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07" name="TextBox 107"/>
            <p:cNvSpPr txBox="1"/>
            <p:nvPr/>
          </p:nvSpPr>
          <p:spPr>
            <a:xfrm>
              <a:off x="127618" y="47001"/>
              <a:ext cx="95288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7</a:t>
              </a:r>
            </a:p>
          </p:txBody>
        </p:sp>
      </p:grpSp>
      <p:sp>
        <p:nvSpPr>
          <p:cNvPr id="109" name="TextBox 109"/>
          <p:cNvSpPr txBox="1"/>
          <p:nvPr/>
        </p:nvSpPr>
        <p:spPr>
          <a:xfrm>
            <a:off x="15871312" y="7063018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110" name="Freeform 110"/>
          <p:cNvSpPr/>
          <p:nvPr/>
        </p:nvSpPr>
        <p:spPr>
          <a:xfrm>
            <a:off x="15002852" y="5381122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5" y="0"/>
                </a:lnTo>
                <a:lnTo>
                  <a:pt x="1664535" y="1454448"/>
                </a:lnTo>
                <a:lnTo>
                  <a:pt x="0" y="1454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1" name="TextBox 111"/>
          <p:cNvSpPr txBox="1"/>
          <p:nvPr/>
        </p:nvSpPr>
        <p:spPr>
          <a:xfrm>
            <a:off x="14868365" y="5124551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115" name="TextBox 115"/>
          <p:cNvSpPr txBox="1"/>
          <p:nvPr/>
        </p:nvSpPr>
        <p:spPr>
          <a:xfrm>
            <a:off x="14459433" y="5678158"/>
            <a:ext cx="702510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sp>
        <p:nvSpPr>
          <p:cNvPr id="116" name="AutoShape 116"/>
          <p:cNvSpPr/>
          <p:nvPr/>
        </p:nvSpPr>
        <p:spPr>
          <a:xfrm flipV="1">
            <a:off x="14105658" y="6108346"/>
            <a:ext cx="897194" cy="6376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7" name="TextBox 117"/>
          <p:cNvSpPr txBox="1"/>
          <p:nvPr/>
        </p:nvSpPr>
        <p:spPr>
          <a:xfrm>
            <a:off x="12567351" y="5133399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118" name="Group 118"/>
          <p:cNvGrpSpPr/>
          <p:nvPr/>
        </p:nvGrpSpPr>
        <p:grpSpPr>
          <a:xfrm>
            <a:off x="14153283" y="5726025"/>
            <a:ext cx="249498" cy="273045"/>
            <a:chOff x="0" y="0"/>
            <a:chExt cx="332664" cy="364060"/>
          </a:xfrm>
        </p:grpSpPr>
        <p:grpSp>
          <p:nvGrpSpPr>
            <p:cNvPr id="119" name="Group 119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20" name="Freeform 120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21" name="TextBox 12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22" name="TextBox 122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6</a:t>
              </a:r>
            </a:p>
          </p:txBody>
        </p:sp>
      </p:grpSp>
      <p:sp>
        <p:nvSpPr>
          <p:cNvPr id="123" name="AutoShape 123"/>
          <p:cNvSpPr/>
          <p:nvPr/>
        </p:nvSpPr>
        <p:spPr>
          <a:xfrm flipV="1">
            <a:off x="12379571" y="6114722"/>
            <a:ext cx="920546" cy="1083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24" name="Group 124"/>
          <p:cNvGrpSpPr/>
          <p:nvPr/>
        </p:nvGrpSpPr>
        <p:grpSpPr>
          <a:xfrm>
            <a:off x="12270228" y="5711952"/>
            <a:ext cx="249498" cy="273045"/>
            <a:chOff x="0" y="0"/>
            <a:chExt cx="332664" cy="364060"/>
          </a:xfrm>
        </p:grpSpPr>
        <p:grpSp>
          <p:nvGrpSpPr>
            <p:cNvPr id="125" name="Group 125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26" name="Freeform 126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27" name="TextBox 1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28" name="TextBox 128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5</a:t>
              </a:r>
            </a:p>
          </p:txBody>
        </p:sp>
      </p:grpSp>
      <p:sp>
        <p:nvSpPr>
          <p:cNvPr id="129" name="TextBox 129"/>
          <p:cNvSpPr txBox="1"/>
          <p:nvPr/>
        </p:nvSpPr>
        <p:spPr>
          <a:xfrm>
            <a:off x="12567351" y="5693204"/>
            <a:ext cx="690266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130" name="TextBox 130"/>
          <p:cNvSpPr txBox="1"/>
          <p:nvPr/>
        </p:nvSpPr>
        <p:spPr>
          <a:xfrm>
            <a:off x="12567351" y="6191541"/>
            <a:ext cx="723241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Paper</a:t>
            </a:r>
          </a:p>
        </p:txBody>
      </p:sp>
      <p:sp>
        <p:nvSpPr>
          <p:cNvPr id="131" name="Freeform 131"/>
          <p:cNvSpPr/>
          <p:nvPr/>
        </p:nvSpPr>
        <p:spPr>
          <a:xfrm>
            <a:off x="11455874" y="5523100"/>
            <a:ext cx="923696" cy="1185410"/>
          </a:xfrm>
          <a:custGeom>
            <a:avLst/>
            <a:gdLst/>
            <a:ahLst/>
            <a:cxnLst/>
            <a:rect l="l" t="t" r="r" b="b"/>
            <a:pathLst>
              <a:path w="923696" h="1185410">
                <a:moveTo>
                  <a:pt x="0" y="0"/>
                </a:moveTo>
                <a:lnTo>
                  <a:pt x="923697" y="0"/>
                </a:lnTo>
                <a:lnTo>
                  <a:pt x="923697" y="1185410"/>
                </a:lnTo>
                <a:lnTo>
                  <a:pt x="0" y="11854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2" name="TextBox 132"/>
          <p:cNvSpPr txBox="1"/>
          <p:nvPr/>
        </p:nvSpPr>
        <p:spPr>
          <a:xfrm>
            <a:off x="9783531" y="5705173"/>
            <a:ext cx="1966415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Change to [Open</a:t>
            </a:r>
          </a:p>
        </p:txBody>
      </p:sp>
      <p:sp>
        <p:nvSpPr>
          <p:cNvPr id="133" name="TextBox 133"/>
          <p:cNvSpPr txBox="1"/>
          <p:nvPr/>
        </p:nvSpPr>
        <p:spPr>
          <a:xfrm>
            <a:off x="9486408" y="6191541"/>
            <a:ext cx="2340488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for Submission] phase</a:t>
            </a:r>
          </a:p>
        </p:txBody>
      </p:sp>
      <p:sp>
        <p:nvSpPr>
          <p:cNvPr id="134" name="TextBox 134"/>
          <p:cNvSpPr txBox="1"/>
          <p:nvPr/>
        </p:nvSpPr>
        <p:spPr>
          <a:xfrm>
            <a:off x="10731567" y="5133399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135" name="AutoShape 135"/>
          <p:cNvSpPr/>
          <p:nvPr/>
        </p:nvSpPr>
        <p:spPr>
          <a:xfrm flipV="1">
            <a:off x="9317107" y="6115805"/>
            <a:ext cx="2138767" cy="9192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36" name="Group 136"/>
          <p:cNvGrpSpPr/>
          <p:nvPr/>
        </p:nvGrpSpPr>
        <p:grpSpPr>
          <a:xfrm>
            <a:off x="9486408" y="5726025"/>
            <a:ext cx="249498" cy="273045"/>
            <a:chOff x="0" y="0"/>
            <a:chExt cx="332664" cy="364060"/>
          </a:xfrm>
        </p:grpSpPr>
        <p:grpSp>
          <p:nvGrpSpPr>
            <p:cNvPr id="137" name="Group 137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38" name="Freeform 138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39" name="TextBox 13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40" name="TextBox 140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4</a:t>
              </a:r>
            </a:p>
          </p:txBody>
        </p:sp>
      </p:grpSp>
      <p:sp>
        <p:nvSpPr>
          <p:cNvPr id="144" name="Slide Number Placeholder 1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grpSp>
        <p:nvGrpSpPr>
          <p:cNvPr id="145" name="Group 144"/>
          <p:cNvGrpSpPr/>
          <p:nvPr/>
        </p:nvGrpSpPr>
        <p:grpSpPr>
          <a:xfrm>
            <a:off x="16687800" y="7429500"/>
            <a:ext cx="685800" cy="630382"/>
            <a:chOff x="3124200" y="1388918"/>
            <a:chExt cx="685800" cy="630382"/>
          </a:xfrm>
        </p:grpSpPr>
        <p:sp>
          <p:nvSpPr>
            <p:cNvPr id="146" name="Rectangle: Rounded Corners 145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cxnSp>
        <p:nvCxnSpPr>
          <p:cNvPr id="148" name="Connector: Elbow 147"/>
          <p:cNvCxnSpPr/>
          <p:nvPr/>
        </p:nvCxnSpPr>
        <p:spPr>
          <a:xfrm rot="16200000" flipH="1">
            <a:off x="16334405" y="6335095"/>
            <a:ext cx="1041496" cy="334706"/>
          </a:xfrm>
          <a:prstGeom prst="bentConnector3">
            <a:avLst>
              <a:gd name="adj1" fmla="val -52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/>
          <p:cNvCxnSpPr/>
          <p:nvPr/>
        </p:nvCxnSpPr>
        <p:spPr>
          <a:xfrm rot="5400000">
            <a:off x="16192500" y="8458200"/>
            <a:ext cx="1143000" cy="457200"/>
          </a:xfrm>
          <a:prstGeom prst="bentConnector3">
            <a:avLst>
              <a:gd name="adj1" fmla="val 9979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oup 149"/>
          <p:cNvGrpSpPr/>
          <p:nvPr/>
        </p:nvGrpSpPr>
        <p:grpSpPr>
          <a:xfrm>
            <a:off x="13411200" y="5753100"/>
            <a:ext cx="685800" cy="630382"/>
            <a:chOff x="3124200" y="1388918"/>
            <a:chExt cx="685800" cy="630382"/>
          </a:xfrm>
        </p:grpSpPr>
        <p:sp>
          <p:nvSpPr>
            <p:cNvPr id="151" name="Rectangle: Rounded Corners 150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53" name="Group 152"/>
          <p:cNvGrpSpPr/>
          <p:nvPr/>
        </p:nvGrpSpPr>
        <p:grpSpPr>
          <a:xfrm>
            <a:off x="12877800" y="8953500"/>
            <a:ext cx="685800" cy="630382"/>
            <a:chOff x="3124200" y="1388918"/>
            <a:chExt cx="685800" cy="630382"/>
          </a:xfrm>
        </p:grpSpPr>
        <p:sp>
          <p:nvSpPr>
            <p:cNvPr id="154" name="Rectangle: Rounded Corners 153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56" name="Group 155"/>
          <p:cNvGrpSpPr/>
          <p:nvPr/>
        </p:nvGrpSpPr>
        <p:grpSpPr>
          <a:xfrm>
            <a:off x="7772400" y="8953500"/>
            <a:ext cx="685800" cy="630382"/>
            <a:chOff x="3124200" y="1388918"/>
            <a:chExt cx="685800" cy="630382"/>
          </a:xfrm>
        </p:grpSpPr>
        <p:sp>
          <p:nvSpPr>
            <p:cNvPr id="157" name="Rectangle: Rounded Corners 156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59" name="Group 158"/>
          <p:cNvGrpSpPr/>
          <p:nvPr/>
        </p:nvGrpSpPr>
        <p:grpSpPr>
          <a:xfrm>
            <a:off x="2286000" y="8953500"/>
            <a:ext cx="685800" cy="630382"/>
            <a:chOff x="3124200" y="1388918"/>
            <a:chExt cx="685800" cy="630382"/>
          </a:xfrm>
        </p:grpSpPr>
        <p:sp>
          <p:nvSpPr>
            <p:cNvPr id="160" name="Rectangle: Rounded Corners 159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pic>
        <p:nvPicPr>
          <p:cNvPr id="162" name="Picture 1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0" y="8724900"/>
            <a:ext cx="1012861" cy="990600"/>
          </a:xfrm>
          <a:prstGeom prst="rect">
            <a:avLst/>
          </a:prstGeom>
        </p:spPr>
      </p:pic>
      <p:grpSp>
        <p:nvGrpSpPr>
          <p:cNvPr id="163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164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165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66" name="Group 4"/>
          <p:cNvGrpSpPr/>
          <p:nvPr/>
        </p:nvGrpSpPr>
        <p:grpSpPr>
          <a:xfrm>
            <a:off x="807720" y="4785537"/>
            <a:ext cx="4991100" cy="624566"/>
            <a:chOff x="0" y="0"/>
            <a:chExt cx="5479339" cy="832755"/>
          </a:xfrm>
        </p:grpSpPr>
        <p:grpSp>
          <p:nvGrpSpPr>
            <p:cNvPr id="167" name="Group 5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69" name="Freeform 6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68" name="TextBox 7"/>
            <p:cNvSpPr txBox="1"/>
            <p:nvPr/>
          </p:nvSpPr>
          <p:spPr>
            <a:xfrm>
              <a:off x="543294" y="249569"/>
              <a:ext cx="4392751" cy="343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Appoint Paper Reviewers</a:t>
              </a:r>
            </a:p>
          </p:txBody>
        </p:sp>
      </p:grpSp>
      <p:grpSp>
        <p:nvGrpSpPr>
          <p:cNvPr id="170" name="Group 8"/>
          <p:cNvGrpSpPr/>
          <p:nvPr/>
        </p:nvGrpSpPr>
        <p:grpSpPr>
          <a:xfrm>
            <a:off x="807720" y="3846646"/>
            <a:ext cx="4991100" cy="624566"/>
            <a:chOff x="0" y="0"/>
            <a:chExt cx="5479339" cy="832755"/>
          </a:xfrm>
        </p:grpSpPr>
        <p:grpSp>
          <p:nvGrpSpPr>
            <p:cNvPr id="171" name="Group 9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73" name="Freeform 10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172" name="TextBox 11"/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Initiate a Call for Research Papers</a:t>
              </a:r>
            </a:p>
          </p:txBody>
        </p:sp>
      </p:grpSp>
      <p:grpSp>
        <p:nvGrpSpPr>
          <p:cNvPr id="174" name="Group 12"/>
          <p:cNvGrpSpPr/>
          <p:nvPr/>
        </p:nvGrpSpPr>
        <p:grpSpPr>
          <a:xfrm>
            <a:off x="807720" y="5724428"/>
            <a:ext cx="4991100" cy="624566"/>
            <a:chOff x="0" y="0"/>
            <a:chExt cx="5479339" cy="832755"/>
          </a:xfrm>
        </p:grpSpPr>
        <p:grpSp>
          <p:nvGrpSpPr>
            <p:cNvPr id="175" name="Group 13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77" name="Freeform 14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76" name="TextBox 15"/>
            <p:cNvSpPr txBox="1"/>
            <p:nvPr/>
          </p:nvSpPr>
          <p:spPr>
            <a:xfrm>
              <a:off x="543294" y="249569"/>
              <a:ext cx="4392751" cy="343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Finalize Paper Decisions</a:t>
              </a:r>
            </a:p>
          </p:txBody>
        </p:sp>
      </p:grpSp>
      <p:grpSp>
        <p:nvGrpSpPr>
          <p:cNvPr id="178" name="Group 16"/>
          <p:cNvGrpSpPr/>
          <p:nvPr/>
        </p:nvGrpSpPr>
        <p:grpSpPr>
          <a:xfrm>
            <a:off x="807720" y="6663319"/>
            <a:ext cx="4991100" cy="624566"/>
            <a:chOff x="0" y="0"/>
            <a:chExt cx="5479339" cy="832755"/>
          </a:xfrm>
        </p:grpSpPr>
        <p:grpSp>
          <p:nvGrpSpPr>
            <p:cNvPr id="179" name="Group 17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81" name="Freeform 18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80" name="TextBox 19"/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Communicate Decision Results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80126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0"/>
          <p:cNvGrpSpPr/>
          <p:nvPr/>
        </p:nvGrpSpPr>
        <p:grpSpPr>
          <a:xfrm>
            <a:off x="10598335" y="4947598"/>
            <a:ext cx="7537014" cy="5025567"/>
            <a:chOff x="0" y="0"/>
            <a:chExt cx="1985057" cy="132360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85057" cy="1323606"/>
            </a:xfrm>
            <a:custGeom>
              <a:avLst/>
              <a:gdLst/>
              <a:ahLst/>
              <a:cxnLst/>
              <a:rect l="l" t="t" r="r" b="b"/>
              <a:pathLst>
                <a:path w="1985057" h="1323606">
                  <a:moveTo>
                    <a:pt x="0" y="0"/>
                  </a:moveTo>
                  <a:lnTo>
                    <a:pt x="1985057" y="0"/>
                  </a:lnTo>
                  <a:lnTo>
                    <a:pt x="1985057" y="1323606"/>
                  </a:lnTo>
                  <a:lnTo>
                    <a:pt x="0" y="1323606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03840" y="7460382"/>
            <a:ext cx="10447631" cy="2550393"/>
            <a:chOff x="0" y="0"/>
            <a:chExt cx="2751639" cy="67170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751639" cy="671709"/>
            </a:xfrm>
            <a:custGeom>
              <a:avLst/>
              <a:gdLst/>
              <a:ahLst/>
              <a:cxnLst/>
              <a:rect l="l" t="t" r="r" b="b"/>
              <a:pathLst>
                <a:path w="2751639" h="671709">
                  <a:moveTo>
                    <a:pt x="0" y="0"/>
                  </a:moveTo>
                  <a:lnTo>
                    <a:pt x="2751639" y="0"/>
                  </a:lnTo>
                  <a:lnTo>
                    <a:pt x="2751639" y="671709"/>
                  </a:lnTo>
                  <a:lnTo>
                    <a:pt x="0" y="671709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141" name="Group 141"/>
          <p:cNvGrpSpPr/>
          <p:nvPr/>
        </p:nvGrpSpPr>
        <p:grpSpPr>
          <a:xfrm>
            <a:off x="15050579" y="7064170"/>
            <a:ext cx="3237421" cy="2946605"/>
            <a:chOff x="0" y="0"/>
            <a:chExt cx="852654" cy="776061"/>
          </a:xfrm>
        </p:grpSpPr>
        <p:sp>
          <p:nvSpPr>
            <p:cNvPr id="142" name="Freeform 142"/>
            <p:cNvSpPr/>
            <p:nvPr/>
          </p:nvSpPr>
          <p:spPr>
            <a:xfrm>
              <a:off x="0" y="0"/>
              <a:ext cx="852654" cy="776061"/>
            </a:xfrm>
            <a:custGeom>
              <a:avLst/>
              <a:gdLst/>
              <a:ahLst/>
              <a:cxnLst/>
              <a:rect l="l" t="t" r="r" b="b"/>
              <a:pathLst>
                <a:path w="852654" h="776061">
                  <a:moveTo>
                    <a:pt x="0" y="0"/>
                  </a:moveTo>
                  <a:lnTo>
                    <a:pt x="852654" y="0"/>
                  </a:lnTo>
                  <a:lnTo>
                    <a:pt x="852654" y="776061"/>
                  </a:lnTo>
                  <a:lnTo>
                    <a:pt x="0" y="7760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0000"/>
              </a:solidFill>
              <a:miter/>
            </a:ln>
          </p:spPr>
        </p:sp>
        <p:sp>
          <p:nvSpPr>
            <p:cNvPr id="143" name="TextBox 14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653949" y="1220490"/>
            <a:ext cx="17094713" cy="1113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44204" lvl="1" indent="-272102">
              <a:lnSpc>
                <a:spcPts val="4637"/>
              </a:lnSpc>
              <a:buFont typeface="Arial"/>
              <a:buChar char="•"/>
            </a:pPr>
            <a:r>
              <a:rPr lang="en-US" sz="252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The </a:t>
            </a:r>
            <a:r>
              <a:rPr lang="en-US" sz="2520" b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PC Chairs' [Submissions] Console</a:t>
            </a:r>
            <a:r>
              <a:rPr lang="en-US" sz="252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 tracks both </a:t>
            </a:r>
            <a:r>
              <a:rPr lang="en-US" sz="2520" b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submissions passing Preliminary Assessment</a:t>
            </a:r>
            <a:r>
              <a:rPr lang="en-US" sz="252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 and </a:t>
            </a:r>
            <a:r>
              <a:rPr lang="en-US" sz="2520" b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Desk Rejected submissions</a:t>
            </a:r>
            <a:r>
              <a:rPr lang="en-US" sz="252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.</a:t>
            </a:r>
            <a:endParaRPr lang="en-US" sz="2520">
              <a:solidFill>
                <a:srgbClr val="000000"/>
              </a:solidFill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57200" y="447675"/>
            <a:ext cx="16388890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 spc="-82">
                <a:solidFill>
                  <a:srgbClr val="E66418"/>
                </a:solidFill>
                <a:latin typeface="Muli Bold"/>
              </a:rPr>
              <a:t>Preliminary Assessment (Desk Check)</a:t>
            </a:r>
          </a:p>
        </p:txBody>
      </p:sp>
      <p:sp>
        <p:nvSpPr>
          <p:cNvPr id="26" name="Freeform 26"/>
          <p:cNvSpPr/>
          <p:nvPr/>
        </p:nvSpPr>
        <p:spPr>
          <a:xfrm>
            <a:off x="14971875" y="8556328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4" y="0"/>
                </a:lnTo>
                <a:lnTo>
                  <a:pt x="1664534" y="1454447"/>
                </a:lnTo>
                <a:lnTo>
                  <a:pt x="0" y="1454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63133" y="8657637"/>
            <a:ext cx="973286" cy="1249051"/>
          </a:xfrm>
          <a:custGeom>
            <a:avLst/>
            <a:gdLst/>
            <a:ahLst/>
            <a:cxnLst/>
            <a:rect l="l" t="t" r="r" b="b"/>
            <a:pathLst>
              <a:path w="973286" h="1249051">
                <a:moveTo>
                  <a:pt x="0" y="0"/>
                </a:moveTo>
                <a:lnTo>
                  <a:pt x="973286" y="0"/>
                </a:lnTo>
                <a:lnTo>
                  <a:pt x="973286" y="1249051"/>
                </a:lnTo>
                <a:lnTo>
                  <a:pt x="0" y="12490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4340867" y="8225690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32" name="Freeform 32"/>
          <p:cNvSpPr/>
          <p:nvPr/>
        </p:nvSpPr>
        <p:spPr>
          <a:xfrm>
            <a:off x="4433020" y="8556328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4" y="0"/>
                </a:lnTo>
                <a:lnTo>
                  <a:pt x="1664534" y="1454447"/>
                </a:lnTo>
                <a:lnTo>
                  <a:pt x="0" y="1454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3" name="AutoShape 33"/>
          <p:cNvSpPr/>
          <p:nvPr/>
        </p:nvSpPr>
        <p:spPr>
          <a:xfrm flipH="1" flipV="1">
            <a:off x="2941890" y="9274234"/>
            <a:ext cx="1491130" cy="9317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TextBox 41"/>
          <p:cNvSpPr txBox="1"/>
          <p:nvPr/>
        </p:nvSpPr>
        <p:spPr>
          <a:xfrm>
            <a:off x="14751046" y="8225690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3151684" y="8929034"/>
            <a:ext cx="262893" cy="262893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45" name="AutoShape 45"/>
          <p:cNvSpPr/>
          <p:nvPr/>
        </p:nvSpPr>
        <p:spPr>
          <a:xfrm flipH="1" flipV="1">
            <a:off x="6097554" y="9283551"/>
            <a:ext cx="1489692" cy="654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6" name="TextBox 46"/>
          <p:cNvSpPr txBox="1"/>
          <p:nvPr/>
        </p:nvSpPr>
        <p:spPr>
          <a:xfrm>
            <a:off x="6539775" y="8855472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6168466" y="8925911"/>
            <a:ext cx="262893" cy="279709"/>
            <a:chOff x="0" y="0"/>
            <a:chExt cx="350524" cy="372945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350524" cy="372945"/>
              <a:chOff x="0" y="0"/>
              <a:chExt cx="812800" cy="86479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6479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4790">
                    <a:moveTo>
                      <a:pt x="406400" y="0"/>
                    </a:moveTo>
                    <a:cubicBezTo>
                      <a:pt x="181951" y="0"/>
                      <a:pt x="0" y="193590"/>
                      <a:pt x="0" y="432395"/>
                    </a:cubicBezTo>
                    <a:cubicBezTo>
                      <a:pt x="0" y="671200"/>
                      <a:pt x="181951" y="864790"/>
                      <a:pt x="406400" y="864790"/>
                    </a:cubicBezTo>
                    <a:cubicBezTo>
                      <a:pt x="630849" y="864790"/>
                      <a:pt x="812800" y="671200"/>
                      <a:pt x="812800" y="432395"/>
                    </a:cubicBezTo>
                    <a:cubicBezTo>
                      <a:pt x="812800" y="19359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51" name="TextBox 51"/>
            <p:cNvSpPr txBox="1"/>
            <p:nvPr/>
          </p:nvSpPr>
          <p:spPr>
            <a:xfrm>
              <a:off x="0" y="47001"/>
              <a:ext cx="334797" cy="250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12</a:t>
              </a:r>
            </a:p>
          </p:txBody>
        </p:sp>
      </p:grpSp>
      <p:sp>
        <p:nvSpPr>
          <p:cNvPr id="52" name="AutoShape 52"/>
          <p:cNvSpPr/>
          <p:nvPr/>
        </p:nvSpPr>
        <p:spPr>
          <a:xfrm flipH="1">
            <a:off x="8436034" y="9277258"/>
            <a:ext cx="1762148" cy="1283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3" name="Group 53"/>
          <p:cNvGrpSpPr/>
          <p:nvPr/>
        </p:nvGrpSpPr>
        <p:grpSpPr>
          <a:xfrm>
            <a:off x="8531699" y="8896330"/>
            <a:ext cx="262893" cy="262893"/>
            <a:chOff x="0" y="0"/>
            <a:chExt cx="812800" cy="8128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55" name="TextBox 5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6" name="AutoShape 56"/>
          <p:cNvSpPr/>
          <p:nvPr/>
        </p:nvSpPr>
        <p:spPr>
          <a:xfrm flipH="1" flipV="1">
            <a:off x="11356454" y="9277258"/>
            <a:ext cx="1376932" cy="1283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7" name="Group 57"/>
          <p:cNvGrpSpPr/>
          <p:nvPr/>
        </p:nvGrpSpPr>
        <p:grpSpPr>
          <a:xfrm>
            <a:off x="11523760" y="8904658"/>
            <a:ext cx="267115" cy="278873"/>
            <a:chOff x="0" y="0"/>
            <a:chExt cx="812800" cy="848579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812800" cy="848580"/>
            </a:xfrm>
            <a:custGeom>
              <a:avLst/>
              <a:gdLst/>
              <a:ahLst/>
              <a:cxnLst/>
              <a:rect l="l" t="t" r="r" b="b"/>
              <a:pathLst>
                <a:path w="812800" h="848580">
                  <a:moveTo>
                    <a:pt x="406400" y="0"/>
                  </a:moveTo>
                  <a:cubicBezTo>
                    <a:pt x="181951" y="0"/>
                    <a:pt x="0" y="189961"/>
                    <a:pt x="0" y="424290"/>
                  </a:cubicBezTo>
                  <a:cubicBezTo>
                    <a:pt x="0" y="658618"/>
                    <a:pt x="181951" y="848580"/>
                    <a:pt x="406400" y="848580"/>
                  </a:cubicBezTo>
                  <a:cubicBezTo>
                    <a:pt x="630849" y="848580"/>
                    <a:pt x="812800" y="658618"/>
                    <a:pt x="812800" y="424290"/>
                  </a:cubicBezTo>
                  <a:cubicBezTo>
                    <a:pt x="812800" y="18996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9525" cap="sq">
              <a:solidFill>
                <a:srgbClr val="E98552"/>
              </a:solidFill>
              <a:miter/>
            </a:ln>
          </p:spPr>
        </p:sp>
        <p:sp>
          <p:nvSpPr>
            <p:cNvPr id="59" name="TextBox 5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76604" tIns="76604" rIns="76604" bIns="76604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0" name="TextBox 60"/>
          <p:cNvSpPr txBox="1"/>
          <p:nvPr/>
        </p:nvSpPr>
        <p:spPr>
          <a:xfrm>
            <a:off x="11572385" y="8933675"/>
            <a:ext cx="169864" cy="19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7"/>
              </a:lnSpc>
            </a:pPr>
            <a:r>
              <a:rPr lang="en-US" sz="1055">
                <a:solidFill>
                  <a:srgbClr val="000000"/>
                </a:solidFill>
                <a:latin typeface="Helvetica World Bold"/>
              </a:rPr>
              <a:t>10</a:t>
            </a:r>
          </a:p>
        </p:txBody>
      </p:sp>
      <p:sp>
        <p:nvSpPr>
          <p:cNvPr id="61" name="AutoShape 61"/>
          <p:cNvSpPr/>
          <p:nvPr/>
        </p:nvSpPr>
        <p:spPr>
          <a:xfrm flipH="1">
            <a:off x="13582173" y="9283551"/>
            <a:ext cx="1389701" cy="654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2" name="Group 62"/>
          <p:cNvGrpSpPr/>
          <p:nvPr/>
        </p:nvGrpSpPr>
        <p:grpSpPr>
          <a:xfrm>
            <a:off x="13677423" y="8953409"/>
            <a:ext cx="262893" cy="279709"/>
            <a:chOff x="0" y="0"/>
            <a:chExt cx="350524" cy="372945"/>
          </a:xfrm>
        </p:grpSpPr>
        <p:grpSp>
          <p:nvGrpSpPr>
            <p:cNvPr id="63" name="Group 63"/>
            <p:cNvGrpSpPr/>
            <p:nvPr/>
          </p:nvGrpSpPr>
          <p:grpSpPr>
            <a:xfrm>
              <a:off x="0" y="0"/>
              <a:ext cx="350524" cy="372945"/>
              <a:chOff x="0" y="0"/>
              <a:chExt cx="812800" cy="86479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812800" cy="86479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4790">
                    <a:moveTo>
                      <a:pt x="406400" y="0"/>
                    </a:moveTo>
                    <a:cubicBezTo>
                      <a:pt x="181951" y="0"/>
                      <a:pt x="0" y="193590"/>
                      <a:pt x="0" y="432395"/>
                    </a:cubicBezTo>
                    <a:cubicBezTo>
                      <a:pt x="0" y="671200"/>
                      <a:pt x="181951" y="864790"/>
                      <a:pt x="406400" y="864790"/>
                    </a:cubicBezTo>
                    <a:cubicBezTo>
                      <a:pt x="630849" y="864790"/>
                      <a:pt x="812800" y="671200"/>
                      <a:pt x="812800" y="432395"/>
                    </a:cubicBezTo>
                    <a:cubicBezTo>
                      <a:pt x="812800" y="19359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66" name="TextBox 66"/>
            <p:cNvSpPr txBox="1"/>
            <p:nvPr/>
          </p:nvSpPr>
          <p:spPr>
            <a:xfrm>
              <a:off x="127618" y="47001"/>
              <a:ext cx="95288" cy="250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9</a:t>
              </a:r>
            </a:p>
          </p:txBody>
        </p:sp>
      </p:grpSp>
      <p:sp>
        <p:nvSpPr>
          <p:cNvPr id="67" name="AutoShape 67"/>
          <p:cNvSpPr/>
          <p:nvPr/>
        </p:nvSpPr>
        <p:spPr>
          <a:xfrm flipH="1">
            <a:off x="1028700" y="9274234"/>
            <a:ext cx="1064402" cy="7929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8" name="Group 68"/>
          <p:cNvGrpSpPr/>
          <p:nvPr/>
        </p:nvGrpSpPr>
        <p:grpSpPr>
          <a:xfrm>
            <a:off x="1022713" y="8912648"/>
            <a:ext cx="262893" cy="262893"/>
            <a:chOff x="0" y="0"/>
            <a:chExt cx="812800" cy="81280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70" name="TextBox 7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1" name="TextBox 71"/>
          <p:cNvSpPr txBox="1"/>
          <p:nvPr/>
        </p:nvSpPr>
        <p:spPr>
          <a:xfrm>
            <a:off x="9388279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1924709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321557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73251" y="8256554"/>
            <a:ext cx="1306609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6739629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3199541" y="8957141"/>
            <a:ext cx="167180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13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3593233" y="8855472"/>
            <a:ext cx="839786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Make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3404400" y="9296557"/>
            <a:ext cx="1093887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Decision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8903685" y="8825891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8540345" y="8924437"/>
            <a:ext cx="251098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11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8789822" y="9296557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Reviews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1863945" y="8832657"/>
            <a:ext cx="1076068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4026041" y="8790670"/>
            <a:ext cx="1515951" cy="820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95"/>
              </a:lnSpc>
            </a:pPr>
            <a:r>
              <a:rPr lang="en-US" sz="1777">
                <a:solidFill>
                  <a:srgbClr val="000000"/>
                </a:solidFill>
                <a:latin typeface="Helvetica World"/>
              </a:rPr>
              <a:t>Assign</a:t>
            </a:r>
          </a:p>
          <a:p>
            <a:pPr>
              <a:lnSpc>
                <a:spcPts val="3395"/>
              </a:lnSpc>
            </a:pPr>
            <a:r>
              <a:rPr lang="en-US" sz="1777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070570" y="8933463"/>
            <a:ext cx="167180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14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321557" y="8857033"/>
            <a:ext cx="797972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Notify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321557" y="9298864"/>
            <a:ext cx="7222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Email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9220200" y="4585295"/>
            <a:ext cx="8874825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2614"/>
              </a:lnSpc>
              <a:spcBef>
                <a:spcPct val="0"/>
              </a:spcBef>
            </a:pPr>
            <a:r>
              <a:rPr lang="en-US" sz="2178" u="none" strike="noStrike" spc="-43">
                <a:solidFill>
                  <a:srgbClr val="C48200"/>
                </a:solidFill>
                <a:latin typeface="Muli Bold"/>
              </a:rPr>
              <a:t>MONITOR AND MANAGE CONFERENCE SUBMISSIONS</a:t>
            </a:r>
          </a:p>
        </p:txBody>
      </p:sp>
      <p:grpSp>
        <p:nvGrpSpPr>
          <p:cNvPr id="88" name="Group 88"/>
          <p:cNvGrpSpPr/>
          <p:nvPr/>
        </p:nvGrpSpPr>
        <p:grpSpPr>
          <a:xfrm>
            <a:off x="6406472" y="5278206"/>
            <a:ext cx="2910635" cy="1693582"/>
            <a:chOff x="0" y="0"/>
            <a:chExt cx="1048981" cy="610360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1048981" cy="610360"/>
            </a:xfrm>
            <a:custGeom>
              <a:avLst/>
              <a:gdLst/>
              <a:ahLst/>
              <a:cxnLst/>
              <a:rect l="l" t="t" r="r" b="b"/>
              <a:pathLst>
                <a:path w="1048981" h="610360">
                  <a:moveTo>
                    <a:pt x="524490" y="0"/>
                  </a:moveTo>
                  <a:cubicBezTo>
                    <a:pt x="234822" y="0"/>
                    <a:pt x="0" y="136634"/>
                    <a:pt x="0" y="305180"/>
                  </a:cubicBezTo>
                  <a:cubicBezTo>
                    <a:pt x="0" y="473726"/>
                    <a:pt x="234822" y="610360"/>
                    <a:pt x="524490" y="610360"/>
                  </a:cubicBezTo>
                  <a:cubicBezTo>
                    <a:pt x="814158" y="610360"/>
                    <a:pt x="1048981" y="473726"/>
                    <a:pt x="1048981" y="305180"/>
                  </a:cubicBezTo>
                  <a:cubicBezTo>
                    <a:pt x="1048981" y="136634"/>
                    <a:pt x="814158" y="0"/>
                    <a:pt x="524490" y="0"/>
                  </a:cubicBezTo>
                  <a:close/>
                </a:path>
              </a:pathLst>
            </a:custGeom>
            <a:solidFill>
              <a:srgbClr val="D2FEFF"/>
            </a:solidFill>
          </p:spPr>
        </p:sp>
        <p:sp>
          <p:nvSpPr>
            <p:cNvPr id="90" name="TextBox 9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1" name="TextBox 91"/>
          <p:cNvSpPr txBox="1"/>
          <p:nvPr/>
        </p:nvSpPr>
        <p:spPr>
          <a:xfrm>
            <a:off x="6578530" y="5764780"/>
            <a:ext cx="2512250" cy="745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4"/>
              </a:lnSpc>
            </a:pPr>
            <a:r>
              <a:rPr lang="en-US" sz="1931">
                <a:solidFill>
                  <a:srgbClr val="000000"/>
                </a:solidFill>
                <a:latin typeface="Helvetica World Bold"/>
              </a:rPr>
              <a:t>1. Initialize a Planned Conference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17146569" y="8847085"/>
            <a:ext cx="1589075" cy="307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80"/>
              </a:lnSpc>
            </a:pPr>
            <a:r>
              <a:rPr lang="en-US" sz="1771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grpSp>
        <p:nvGrpSpPr>
          <p:cNvPr id="97" name="Group 97"/>
          <p:cNvGrpSpPr/>
          <p:nvPr/>
        </p:nvGrpSpPr>
        <p:grpSpPr>
          <a:xfrm>
            <a:off x="17241805" y="8493408"/>
            <a:ext cx="262893" cy="277476"/>
            <a:chOff x="0" y="0"/>
            <a:chExt cx="350524" cy="369968"/>
          </a:xfrm>
        </p:grpSpPr>
        <p:grpSp>
          <p:nvGrpSpPr>
            <p:cNvPr id="98" name="Group 98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00" name="TextBox 10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01" name="TextBox 101"/>
            <p:cNvSpPr txBox="1"/>
            <p:nvPr/>
          </p:nvSpPr>
          <p:spPr>
            <a:xfrm>
              <a:off x="127618" y="47001"/>
              <a:ext cx="95288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8</a:t>
              </a:r>
            </a:p>
          </p:txBody>
        </p:sp>
      </p:grpSp>
      <p:sp>
        <p:nvSpPr>
          <p:cNvPr id="102" name="TextBox 102"/>
          <p:cNvSpPr txBox="1"/>
          <p:nvPr/>
        </p:nvSpPr>
        <p:spPr>
          <a:xfrm>
            <a:off x="17072419" y="6112344"/>
            <a:ext cx="1589075" cy="58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1671">
                <a:solidFill>
                  <a:srgbClr val="000000"/>
                </a:solidFill>
                <a:latin typeface="Helvetica World"/>
              </a:rPr>
              <a:t>Assess Preliminary </a:t>
            </a:r>
          </a:p>
        </p:txBody>
      </p:sp>
      <p:grpSp>
        <p:nvGrpSpPr>
          <p:cNvPr id="103" name="Group 103"/>
          <p:cNvGrpSpPr/>
          <p:nvPr/>
        </p:nvGrpSpPr>
        <p:grpSpPr>
          <a:xfrm>
            <a:off x="17241805" y="5754492"/>
            <a:ext cx="262893" cy="277476"/>
            <a:chOff x="0" y="0"/>
            <a:chExt cx="350524" cy="369968"/>
          </a:xfrm>
        </p:grpSpPr>
        <p:grpSp>
          <p:nvGrpSpPr>
            <p:cNvPr id="104" name="Group 104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06" name="TextBox 10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07" name="TextBox 107"/>
            <p:cNvSpPr txBox="1"/>
            <p:nvPr/>
          </p:nvSpPr>
          <p:spPr>
            <a:xfrm>
              <a:off x="127618" y="47001"/>
              <a:ext cx="95288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7</a:t>
              </a:r>
            </a:p>
          </p:txBody>
        </p:sp>
      </p:grpSp>
      <p:sp>
        <p:nvSpPr>
          <p:cNvPr id="110" name="Freeform 110"/>
          <p:cNvSpPr/>
          <p:nvPr/>
        </p:nvSpPr>
        <p:spPr>
          <a:xfrm>
            <a:off x="15002852" y="5381122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5" y="0"/>
                </a:lnTo>
                <a:lnTo>
                  <a:pt x="1664535" y="1454448"/>
                </a:lnTo>
                <a:lnTo>
                  <a:pt x="0" y="1454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1" name="TextBox 111"/>
          <p:cNvSpPr txBox="1"/>
          <p:nvPr/>
        </p:nvSpPr>
        <p:spPr>
          <a:xfrm>
            <a:off x="14868365" y="5124551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115" name="TextBox 115"/>
          <p:cNvSpPr txBox="1"/>
          <p:nvPr/>
        </p:nvSpPr>
        <p:spPr>
          <a:xfrm>
            <a:off x="14459433" y="5678158"/>
            <a:ext cx="702510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sp>
        <p:nvSpPr>
          <p:cNvPr id="116" name="AutoShape 116"/>
          <p:cNvSpPr/>
          <p:nvPr/>
        </p:nvSpPr>
        <p:spPr>
          <a:xfrm flipV="1">
            <a:off x="14105658" y="6108346"/>
            <a:ext cx="897194" cy="6376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7" name="TextBox 117"/>
          <p:cNvSpPr txBox="1"/>
          <p:nvPr/>
        </p:nvSpPr>
        <p:spPr>
          <a:xfrm>
            <a:off x="12567351" y="5133399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118" name="Group 118"/>
          <p:cNvGrpSpPr/>
          <p:nvPr/>
        </p:nvGrpSpPr>
        <p:grpSpPr>
          <a:xfrm>
            <a:off x="14153283" y="5726025"/>
            <a:ext cx="249498" cy="273045"/>
            <a:chOff x="0" y="0"/>
            <a:chExt cx="332664" cy="364060"/>
          </a:xfrm>
        </p:grpSpPr>
        <p:grpSp>
          <p:nvGrpSpPr>
            <p:cNvPr id="119" name="Group 119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20" name="Freeform 120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21" name="TextBox 12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22" name="TextBox 122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6</a:t>
              </a:r>
            </a:p>
          </p:txBody>
        </p:sp>
      </p:grpSp>
      <p:sp>
        <p:nvSpPr>
          <p:cNvPr id="123" name="AutoShape 123"/>
          <p:cNvSpPr/>
          <p:nvPr/>
        </p:nvSpPr>
        <p:spPr>
          <a:xfrm flipV="1">
            <a:off x="12379571" y="6114722"/>
            <a:ext cx="920546" cy="1083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24" name="Group 124"/>
          <p:cNvGrpSpPr/>
          <p:nvPr/>
        </p:nvGrpSpPr>
        <p:grpSpPr>
          <a:xfrm>
            <a:off x="12270228" y="5711952"/>
            <a:ext cx="249498" cy="273045"/>
            <a:chOff x="0" y="0"/>
            <a:chExt cx="332664" cy="364060"/>
          </a:xfrm>
        </p:grpSpPr>
        <p:grpSp>
          <p:nvGrpSpPr>
            <p:cNvPr id="125" name="Group 125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26" name="Freeform 126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27" name="TextBox 1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28" name="TextBox 128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5</a:t>
              </a:r>
            </a:p>
          </p:txBody>
        </p:sp>
      </p:grpSp>
      <p:sp>
        <p:nvSpPr>
          <p:cNvPr id="129" name="TextBox 129"/>
          <p:cNvSpPr txBox="1"/>
          <p:nvPr/>
        </p:nvSpPr>
        <p:spPr>
          <a:xfrm>
            <a:off x="12567351" y="5693204"/>
            <a:ext cx="690266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130" name="TextBox 130"/>
          <p:cNvSpPr txBox="1"/>
          <p:nvPr/>
        </p:nvSpPr>
        <p:spPr>
          <a:xfrm>
            <a:off x="12567351" y="6191541"/>
            <a:ext cx="723241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Paper</a:t>
            </a:r>
          </a:p>
        </p:txBody>
      </p:sp>
      <p:sp>
        <p:nvSpPr>
          <p:cNvPr id="131" name="Freeform 131"/>
          <p:cNvSpPr/>
          <p:nvPr/>
        </p:nvSpPr>
        <p:spPr>
          <a:xfrm>
            <a:off x="11455874" y="5523100"/>
            <a:ext cx="923696" cy="1185410"/>
          </a:xfrm>
          <a:custGeom>
            <a:avLst/>
            <a:gdLst/>
            <a:ahLst/>
            <a:cxnLst/>
            <a:rect l="l" t="t" r="r" b="b"/>
            <a:pathLst>
              <a:path w="923696" h="1185410">
                <a:moveTo>
                  <a:pt x="0" y="0"/>
                </a:moveTo>
                <a:lnTo>
                  <a:pt x="923697" y="0"/>
                </a:lnTo>
                <a:lnTo>
                  <a:pt x="923697" y="1185410"/>
                </a:lnTo>
                <a:lnTo>
                  <a:pt x="0" y="11854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2" name="TextBox 132"/>
          <p:cNvSpPr txBox="1"/>
          <p:nvPr/>
        </p:nvSpPr>
        <p:spPr>
          <a:xfrm>
            <a:off x="9783531" y="5705173"/>
            <a:ext cx="1966415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Change to [Open</a:t>
            </a:r>
          </a:p>
        </p:txBody>
      </p:sp>
      <p:sp>
        <p:nvSpPr>
          <p:cNvPr id="133" name="TextBox 133"/>
          <p:cNvSpPr txBox="1"/>
          <p:nvPr/>
        </p:nvSpPr>
        <p:spPr>
          <a:xfrm>
            <a:off x="9486408" y="6191541"/>
            <a:ext cx="2340488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for Submission] phase</a:t>
            </a:r>
          </a:p>
        </p:txBody>
      </p:sp>
      <p:sp>
        <p:nvSpPr>
          <p:cNvPr id="134" name="TextBox 134"/>
          <p:cNvSpPr txBox="1"/>
          <p:nvPr/>
        </p:nvSpPr>
        <p:spPr>
          <a:xfrm>
            <a:off x="10731567" y="5133399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135" name="AutoShape 135"/>
          <p:cNvSpPr/>
          <p:nvPr/>
        </p:nvSpPr>
        <p:spPr>
          <a:xfrm flipV="1">
            <a:off x="9317107" y="6115805"/>
            <a:ext cx="2138767" cy="9192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36" name="Group 136"/>
          <p:cNvGrpSpPr/>
          <p:nvPr/>
        </p:nvGrpSpPr>
        <p:grpSpPr>
          <a:xfrm>
            <a:off x="9486408" y="5726025"/>
            <a:ext cx="249498" cy="273045"/>
            <a:chOff x="0" y="0"/>
            <a:chExt cx="332664" cy="364060"/>
          </a:xfrm>
        </p:grpSpPr>
        <p:grpSp>
          <p:nvGrpSpPr>
            <p:cNvPr id="137" name="Group 137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38" name="Freeform 138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39" name="TextBox 13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40" name="TextBox 140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4</a:t>
              </a:r>
            </a:p>
          </p:txBody>
        </p:sp>
      </p:grpSp>
      <p:sp>
        <p:nvSpPr>
          <p:cNvPr id="144" name="Slide Number Placeholder 1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grpSp>
        <p:nvGrpSpPr>
          <p:cNvPr id="164" name="Group 163"/>
          <p:cNvGrpSpPr/>
          <p:nvPr/>
        </p:nvGrpSpPr>
        <p:grpSpPr>
          <a:xfrm>
            <a:off x="16687800" y="7429500"/>
            <a:ext cx="685800" cy="630382"/>
            <a:chOff x="3124200" y="1388918"/>
            <a:chExt cx="685800" cy="630382"/>
          </a:xfrm>
        </p:grpSpPr>
        <p:sp>
          <p:nvSpPr>
            <p:cNvPr id="165" name="Rectangle: Rounded Corners 164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cxnSp>
        <p:nvCxnSpPr>
          <p:cNvPr id="167" name="Connector: Elbow 166"/>
          <p:cNvCxnSpPr/>
          <p:nvPr/>
        </p:nvCxnSpPr>
        <p:spPr>
          <a:xfrm rot="16200000" flipH="1">
            <a:off x="16334405" y="6335095"/>
            <a:ext cx="1041496" cy="334706"/>
          </a:xfrm>
          <a:prstGeom prst="bentConnector3">
            <a:avLst>
              <a:gd name="adj1" fmla="val -52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nector: Elbow 167"/>
          <p:cNvCxnSpPr/>
          <p:nvPr/>
        </p:nvCxnSpPr>
        <p:spPr>
          <a:xfrm rot="5400000">
            <a:off x="16192500" y="8458200"/>
            <a:ext cx="1143000" cy="457200"/>
          </a:xfrm>
          <a:prstGeom prst="bentConnector3">
            <a:avLst>
              <a:gd name="adj1" fmla="val 9979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Group 168"/>
          <p:cNvGrpSpPr/>
          <p:nvPr/>
        </p:nvGrpSpPr>
        <p:grpSpPr>
          <a:xfrm>
            <a:off x="13411200" y="5753100"/>
            <a:ext cx="685800" cy="630382"/>
            <a:chOff x="3124200" y="1388918"/>
            <a:chExt cx="685800" cy="630382"/>
          </a:xfrm>
        </p:grpSpPr>
        <p:sp>
          <p:nvSpPr>
            <p:cNvPr id="170" name="Rectangle: Rounded Corners 169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72" name="Group 171"/>
          <p:cNvGrpSpPr/>
          <p:nvPr/>
        </p:nvGrpSpPr>
        <p:grpSpPr>
          <a:xfrm>
            <a:off x="12877800" y="8953500"/>
            <a:ext cx="685800" cy="630382"/>
            <a:chOff x="3124200" y="1388918"/>
            <a:chExt cx="685800" cy="630382"/>
          </a:xfrm>
        </p:grpSpPr>
        <p:sp>
          <p:nvSpPr>
            <p:cNvPr id="173" name="Rectangle: Rounded Corners 172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75" name="Group 174"/>
          <p:cNvGrpSpPr/>
          <p:nvPr/>
        </p:nvGrpSpPr>
        <p:grpSpPr>
          <a:xfrm>
            <a:off x="7772400" y="8953500"/>
            <a:ext cx="685800" cy="630382"/>
            <a:chOff x="3124200" y="1388918"/>
            <a:chExt cx="685800" cy="630382"/>
          </a:xfrm>
        </p:grpSpPr>
        <p:sp>
          <p:nvSpPr>
            <p:cNvPr id="176" name="Rectangle: Rounded Corners 175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78" name="Group 177"/>
          <p:cNvGrpSpPr/>
          <p:nvPr/>
        </p:nvGrpSpPr>
        <p:grpSpPr>
          <a:xfrm>
            <a:off x="2286000" y="8953500"/>
            <a:ext cx="685800" cy="630382"/>
            <a:chOff x="3124200" y="1388918"/>
            <a:chExt cx="685800" cy="630382"/>
          </a:xfrm>
        </p:grpSpPr>
        <p:sp>
          <p:nvSpPr>
            <p:cNvPr id="179" name="Rectangle: Rounded Corners 178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pic>
        <p:nvPicPr>
          <p:cNvPr id="181" name="Picture 18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0" y="8724900"/>
            <a:ext cx="1012861" cy="990600"/>
          </a:xfrm>
          <a:prstGeom prst="rect">
            <a:avLst/>
          </a:prstGeom>
        </p:spPr>
      </p:pic>
      <p:sp>
        <p:nvSpPr>
          <p:cNvPr id="182" name="TextBox 109"/>
          <p:cNvSpPr txBox="1"/>
          <p:nvPr/>
        </p:nvSpPr>
        <p:spPr>
          <a:xfrm>
            <a:off x="15871312" y="7063018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183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184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185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48" name="Group 4"/>
          <p:cNvGrpSpPr/>
          <p:nvPr/>
        </p:nvGrpSpPr>
        <p:grpSpPr>
          <a:xfrm>
            <a:off x="533400" y="3566337"/>
            <a:ext cx="4991100" cy="624566"/>
            <a:chOff x="0" y="0"/>
            <a:chExt cx="5479339" cy="832755"/>
          </a:xfrm>
        </p:grpSpPr>
        <p:grpSp>
          <p:nvGrpSpPr>
            <p:cNvPr id="149" name="Group 5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51" name="Freeform 6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50" name="TextBox 7"/>
            <p:cNvSpPr txBox="1"/>
            <p:nvPr/>
          </p:nvSpPr>
          <p:spPr>
            <a:xfrm>
              <a:off x="543294" y="249569"/>
              <a:ext cx="4392751" cy="343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Appoint Paper Reviewers</a:t>
              </a:r>
            </a:p>
          </p:txBody>
        </p:sp>
      </p:grpSp>
      <p:grpSp>
        <p:nvGrpSpPr>
          <p:cNvPr id="152" name="Group 8"/>
          <p:cNvGrpSpPr/>
          <p:nvPr/>
        </p:nvGrpSpPr>
        <p:grpSpPr>
          <a:xfrm>
            <a:off x="533400" y="2627446"/>
            <a:ext cx="4991100" cy="624566"/>
            <a:chOff x="0" y="0"/>
            <a:chExt cx="5479339" cy="832755"/>
          </a:xfrm>
        </p:grpSpPr>
        <p:grpSp>
          <p:nvGrpSpPr>
            <p:cNvPr id="153" name="Group 9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55" name="Freeform 10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154" name="TextBox 11"/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Initiate a Call for Research Papers</a:t>
              </a:r>
            </a:p>
          </p:txBody>
        </p:sp>
      </p:grpSp>
      <p:grpSp>
        <p:nvGrpSpPr>
          <p:cNvPr id="156" name="Group 12"/>
          <p:cNvGrpSpPr/>
          <p:nvPr/>
        </p:nvGrpSpPr>
        <p:grpSpPr>
          <a:xfrm>
            <a:off x="533400" y="4505228"/>
            <a:ext cx="4991100" cy="624566"/>
            <a:chOff x="0" y="0"/>
            <a:chExt cx="5479339" cy="832755"/>
          </a:xfrm>
        </p:grpSpPr>
        <p:grpSp>
          <p:nvGrpSpPr>
            <p:cNvPr id="157" name="Group 13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59" name="Freeform 14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58" name="TextBox 15"/>
            <p:cNvSpPr txBox="1"/>
            <p:nvPr/>
          </p:nvSpPr>
          <p:spPr>
            <a:xfrm>
              <a:off x="543294" y="249569"/>
              <a:ext cx="4392751" cy="343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Finalize Paper Decisions</a:t>
              </a:r>
            </a:p>
          </p:txBody>
        </p:sp>
      </p:grpSp>
      <p:grpSp>
        <p:nvGrpSpPr>
          <p:cNvPr id="160" name="Group 16"/>
          <p:cNvGrpSpPr/>
          <p:nvPr/>
        </p:nvGrpSpPr>
        <p:grpSpPr>
          <a:xfrm>
            <a:off x="533400" y="5444119"/>
            <a:ext cx="4991100" cy="624566"/>
            <a:chOff x="0" y="0"/>
            <a:chExt cx="5479339" cy="832755"/>
          </a:xfrm>
        </p:grpSpPr>
        <p:grpSp>
          <p:nvGrpSpPr>
            <p:cNvPr id="161" name="Group 17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63" name="Freeform 18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62" name="TextBox 19"/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Communicate Decision Results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6340378" y="4819690"/>
            <a:ext cx="8518622" cy="2688971"/>
            <a:chOff x="0" y="0"/>
            <a:chExt cx="2090784" cy="7082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90784" cy="708206"/>
            </a:xfrm>
            <a:custGeom>
              <a:avLst/>
              <a:gdLst/>
              <a:ahLst/>
              <a:cxnLst/>
              <a:rect l="l" t="t" r="r" b="b"/>
              <a:pathLst>
                <a:path w="2090784" h="708206">
                  <a:moveTo>
                    <a:pt x="0" y="0"/>
                  </a:moveTo>
                  <a:lnTo>
                    <a:pt x="2090784" y="0"/>
                  </a:lnTo>
                  <a:lnTo>
                    <a:pt x="2090784" y="708206"/>
                  </a:lnTo>
                  <a:lnTo>
                    <a:pt x="0" y="70820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E98552"/>
              </a:solidFill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530878" y="5148865"/>
            <a:ext cx="8194445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-60">
                <a:solidFill>
                  <a:srgbClr val="000000"/>
                </a:solidFill>
                <a:latin typeface="Muli Bold"/>
              </a:rPr>
              <a:t>Run scripts: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40378" y="5604041"/>
            <a:ext cx="8137622" cy="1513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28" lvl="1" indent="-291464">
              <a:lnSpc>
                <a:spcPts val="5912"/>
              </a:lnSpc>
              <a:buFont typeface="Arial"/>
              <a:buChar char="•"/>
            </a:pPr>
            <a:r>
              <a:rPr lang="en-US" sz="2700"/>
              <a:t>Perform desk checking on 29 papers, resulting in the desk rejection of 2 papers.</a:t>
            </a:r>
            <a:endParaRPr lang="en-US" sz="2700">
              <a:solidFill>
                <a:srgbClr val="000000"/>
              </a:solidFill>
              <a:latin typeface="Clear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57200" y="447675"/>
            <a:ext cx="12927044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spc="-100">
                <a:solidFill>
                  <a:srgbClr val="E66418"/>
                </a:solidFill>
                <a:latin typeface="Muli Bold"/>
              </a:rPr>
              <a:t>Preliminary Assessment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476500"/>
            <a:ext cx="4800600" cy="4596653"/>
          </a:xfrm>
          <a:prstGeom prst="rect">
            <a:avLst/>
          </a:prstGeom>
        </p:spPr>
      </p:pic>
      <p:sp>
        <p:nvSpPr>
          <p:cNvPr id="32" name="Thought Bubble: Cloud 31"/>
          <p:cNvSpPr/>
          <p:nvPr/>
        </p:nvSpPr>
        <p:spPr>
          <a:xfrm>
            <a:off x="13716000" y="1104900"/>
            <a:ext cx="3886200" cy="2179320"/>
          </a:xfrm>
          <a:prstGeom prst="cloudCallou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E66418"/>
                </a:solidFill>
                <a:latin typeface="Arimo Bold"/>
              </a:rPr>
              <a:t>DEMO 2.3</a:t>
            </a:r>
          </a:p>
        </p:txBody>
      </p:sp>
      <p:grpSp>
        <p:nvGrpSpPr>
          <p:cNvPr id="33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34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35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0" name="Group 3"/>
          <p:cNvGrpSpPr/>
          <p:nvPr/>
        </p:nvGrpSpPr>
        <p:grpSpPr>
          <a:xfrm>
            <a:off x="6324600" y="2476500"/>
            <a:ext cx="3390900" cy="433181"/>
            <a:chOff x="0" y="0"/>
            <a:chExt cx="3800310" cy="577575"/>
          </a:xfrm>
        </p:grpSpPr>
        <p:grpSp>
          <p:nvGrpSpPr>
            <p:cNvPr id="36" name="Group 4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38" name="Freeform 5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37" name="TextBox 6"/>
            <p:cNvSpPr txBox="1"/>
            <p:nvPr/>
          </p:nvSpPr>
          <p:spPr>
            <a:xfrm>
              <a:off x="376813" y="176013"/>
              <a:ext cx="3046683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Appoint Paper Reviewers</a:t>
              </a:r>
            </a:p>
          </p:txBody>
        </p:sp>
      </p:grpSp>
      <p:grpSp>
        <p:nvGrpSpPr>
          <p:cNvPr id="39" name="Group 7"/>
          <p:cNvGrpSpPr/>
          <p:nvPr/>
        </p:nvGrpSpPr>
        <p:grpSpPr>
          <a:xfrm>
            <a:off x="6324600" y="1825313"/>
            <a:ext cx="3390900" cy="433181"/>
            <a:chOff x="0" y="0"/>
            <a:chExt cx="3800310" cy="577575"/>
          </a:xfrm>
        </p:grpSpPr>
        <p:grpSp>
          <p:nvGrpSpPr>
            <p:cNvPr id="40" name="Group 8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42" name="Freeform 9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41" name="TextBox 10"/>
            <p:cNvSpPr txBox="1"/>
            <p:nvPr/>
          </p:nvSpPr>
          <p:spPr>
            <a:xfrm>
              <a:off x="376813" y="176014"/>
              <a:ext cx="3046683" cy="239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Initiate a Call for Research Papers</a:t>
              </a:r>
            </a:p>
          </p:txBody>
        </p:sp>
      </p:grpSp>
      <p:grpSp>
        <p:nvGrpSpPr>
          <p:cNvPr id="43" name="Group 11"/>
          <p:cNvGrpSpPr/>
          <p:nvPr/>
        </p:nvGrpSpPr>
        <p:grpSpPr>
          <a:xfrm>
            <a:off x="6324600" y="3127688"/>
            <a:ext cx="3390900" cy="433181"/>
            <a:chOff x="0" y="0"/>
            <a:chExt cx="3800310" cy="577575"/>
          </a:xfrm>
        </p:grpSpPr>
        <p:grpSp>
          <p:nvGrpSpPr>
            <p:cNvPr id="44" name="Group 12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46" name="Freeform 13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5" name="TextBox 14"/>
            <p:cNvSpPr txBox="1"/>
            <p:nvPr/>
          </p:nvSpPr>
          <p:spPr>
            <a:xfrm>
              <a:off x="376813" y="176013"/>
              <a:ext cx="3046683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Finalize Paper Decisions</a:t>
              </a:r>
            </a:p>
          </p:txBody>
        </p:sp>
      </p:grpSp>
      <p:grpSp>
        <p:nvGrpSpPr>
          <p:cNvPr id="47" name="Group 15"/>
          <p:cNvGrpSpPr/>
          <p:nvPr/>
        </p:nvGrpSpPr>
        <p:grpSpPr>
          <a:xfrm>
            <a:off x="6324600" y="3778875"/>
            <a:ext cx="3390900" cy="433181"/>
            <a:chOff x="0" y="0"/>
            <a:chExt cx="3800310" cy="577575"/>
          </a:xfrm>
        </p:grpSpPr>
        <p:grpSp>
          <p:nvGrpSpPr>
            <p:cNvPr id="48" name="Group 16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50" name="Freeform 17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49" name="TextBox 18"/>
            <p:cNvSpPr txBox="1"/>
            <p:nvPr/>
          </p:nvSpPr>
          <p:spPr>
            <a:xfrm>
              <a:off x="376813" y="176014"/>
              <a:ext cx="3046683" cy="239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Communicate Decision Results</a:t>
              </a:r>
            </a:p>
          </p:txBody>
        </p:sp>
      </p:grpSp>
      <p:sp>
        <p:nvSpPr>
          <p:cNvPr id="3" name="AutoShape 24">
            <a:extLst>
              <a:ext uri="{FF2B5EF4-FFF2-40B4-BE49-F238E27FC236}">
                <a16:creationId xmlns:a16="http://schemas.microsoft.com/office/drawing/2014/main" id="{DC3BA59B-07EA-1693-B167-80401EA199AB}"/>
              </a:ext>
            </a:extLst>
          </p:cNvPr>
          <p:cNvSpPr/>
          <p:nvPr/>
        </p:nvSpPr>
        <p:spPr>
          <a:xfrm>
            <a:off x="7739660" y="8771995"/>
            <a:ext cx="2526395" cy="13923"/>
          </a:xfrm>
          <a:prstGeom prst="line">
            <a:avLst/>
          </a:prstGeom>
          <a:ln w="104775" cap="flat">
            <a:solidFill>
              <a:srgbClr val="0DA696"/>
            </a:solidFill>
            <a:prstDash val="solid"/>
            <a:headEnd type="none" w="sm" len="sm"/>
            <a:tailEnd type="arrow" w="med" len="sm"/>
          </a:ln>
        </p:spPr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50DE842-3558-2FFE-F4E9-5DDE56C46E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048003"/>
              </p:ext>
            </p:extLst>
          </p:nvPr>
        </p:nvGraphicFramePr>
        <p:xfrm>
          <a:off x="10667071" y="8079988"/>
          <a:ext cx="6476994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670">
                  <a:extLst>
                    <a:ext uri="{9D8B030D-6E8A-4147-A177-3AD203B41FA5}">
                      <a16:colId xmlns:a16="http://schemas.microsoft.com/office/drawing/2014/main" val="2121676253"/>
                    </a:ext>
                  </a:extLst>
                </a:gridCol>
                <a:gridCol w="2439325">
                  <a:extLst>
                    <a:ext uri="{9D8B030D-6E8A-4147-A177-3AD203B41FA5}">
                      <a16:colId xmlns:a16="http://schemas.microsoft.com/office/drawing/2014/main" val="848825518"/>
                    </a:ext>
                  </a:extLst>
                </a:gridCol>
                <a:gridCol w="1904999">
                  <a:extLst>
                    <a:ext uri="{9D8B030D-6E8A-4147-A177-3AD203B41FA5}">
                      <a16:colId xmlns:a16="http://schemas.microsoft.com/office/drawing/2014/main" val="14775212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/>
                        <a:t>Phase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Deadline Name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Demo Deadline Value </a:t>
                      </a:r>
                      <a:endParaRPr lang="en-US" sz="2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2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latin typeface="Calibri"/>
                        </a:rPr>
                        <a:t>Preliminary Assessment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kern="1200" noProof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Preliminary Assessment Deadline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latin typeface="Helvetica World"/>
                        </a:rPr>
                        <a:t>3-11-2023</a:t>
                      </a:r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188454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EAAAB2D-4A66-0515-6F90-13DEEB0FB2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281858"/>
              </p:ext>
            </p:extLst>
          </p:nvPr>
        </p:nvGraphicFramePr>
        <p:xfrm>
          <a:off x="762000" y="8080545"/>
          <a:ext cx="6476997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8426">
                  <a:extLst>
                    <a:ext uri="{9D8B030D-6E8A-4147-A177-3AD203B41FA5}">
                      <a16:colId xmlns:a16="http://schemas.microsoft.com/office/drawing/2014/main" val="2086665354"/>
                    </a:ext>
                  </a:extLst>
                </a:gridCol>
                <a:gridCol w="2383572">
                  <a:extLst>
                    <a:ext uri="{9D8B030D-6E8A-4147-A177-3AD203B41FA5}">
                      <a16:colId xmlns:a16="http://schemas.microsoft.com/office/drawing/2014/main" val="2860565421"/>
                    </a:ext>
                  </a:extLst>
                </a:gridCol>
                <a:gridCol w="1904999">
                  <a:extLst>
                    <a:ext uri="{9D8B030D-6E8A-4147-A177-3AD203B41FA5}">
                      <a16:colId xmlns:a16="http://schemas.microsoft.com/office/drawing/2014/main" val="80595192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fontAlgn="base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Phase​​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Deadline Name​​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Demo Deadline Value ​​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930645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fontAlgn="base"/>
                      <a:r>
                        <a:rPr lang="en-US" sz="2000">
                          <a:effectLst/>
                          <a:latin typeface="Calibri"/>
                        </a:rPr>
                        <a:t>Open for </a:t>
                      </a:r>
                      <a:endParaRPr lang="en-US">
                        <a:effectLst/>
                        <a:latin typeface="Calibri"/>
                      </a:endParaRPr>
                    </a:p>
                    <a:p>
                      <a:pPr lvl="0">
                        <a:buNone/>
                      </a:pPr>
                      <a:r>
                        <a:rPr lang="en-US" sz="2000">
                          <a:effectLst/>
                          <a:latin typeface="Calibri"/>
                        </a:rPr>
                        <a:t>Submission Edit​​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000">
                          <a:effectLst/>
                          <a:latin typeface="Calibri"/>
                        </a:rPr>
                        <a:t>Submission Edits</a:t>
                      </a:r>
                      <a:endParaRPr lang="en-US">
                        <a:effectLst/>
                        <a:latin typeface="Calibri"/>
                      </a:endParaRPr>
                    </a:p>
                    <a:p>
                      <a:pPr lvl="0">
                        <a:buNone/>
                      </a:pPr>
                      <a:r>
                        <a:rPr lang="en-US" sz="2000">
                          <a:effectLst/>
                          <a:latin typeface="Calibri"/>
                        </a:rPr>
                        <a:t>Deadline​​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000">
                          <a:effectLst/>
                          <a:latin typeface="Helvetica World"/>
                        </a:rPr>
                        <a:t>20-10-2023​​</a:t>
                      </a:r>
                      <a:endParaRPr lang="en-US">
                        <a:effectLst/>
                        <a:latin typeface="Helvetica World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273486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0"/>
          <p:cNvGrpSpPr/>
          <p:nvPr/>
        </p:nvGrpSpPr>
        <p:grpSpPr>
          <a:xfrm>
            <a:off x="10598335" y="4947598"/>
            <a:ext cx="7537014" cy="5025567"/>
            <a:chOff x="0" y="0"/>
            <a:chExt cx="1985057" cy="132360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85057" cy="1323606"/>
            </a:xfrm>
            <a:custGeom>
              <a:avLst/>
              <a:gdLst/>
              <a:ahLst/>
              <a:cxnLst/>
              <a:rect l="l" t="t" r="r" b="b"/>
              <a:pathLst>
                <a:path w="1985057" h="1323606">
                  <a:moveTo>
                    <a:pt x="0" y="0"/>
                  </a:moveTo>
                  <a:lnTo>
                    <a:pt x="1985057" y="0"/>
                  </a:lnTo>
                  <a:lnTo>
                    <a:pt x="1985057" y="1323606"/>
                  </a:lnTo>
                  <a:lnTo>
                    <a:pt x="0" y="1323606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03840" y="7460382"/>
            <a:ext cx="10447631" cy="2550393"/>
            <a:chOff x="0" y="0"/>
            <a:chExt cx="2751639" cy="67170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751639" cy="671709"/>
            </a:xfrm>
            <a:custGeom>
              <a:avLst/>
              <a:gdLst/>
              <a:ahLst/>
              <a:cxnLst/>
              <a:rect l="l" t="t" r="r" b="b"/>
              <a:pathLst>
                <a:path w="2751639" h="671709">
                  <a:moveTo>
                    <a:pt x="0" y="0"/>
                  </a:moveTo>
                  <a:lnTo>
                    <a:pt x="2751639" y="0"/>
                  </a:lnTo>
                  <a:lnTo>
                    <a:pt x="2751639" y="671709"/>
                  </a:lnTo>
                  <a:lnTo>
                    <a:pt x="0" y="671709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141" name="Group 141"/>
          <p:cNvGrpSpPr/>
          <p:nvPr/>
        </p:nvGrpSpPr>
        <p:grpSpPr>
          <a:xfrm>
            <a:off x="12702145" y="8161847"/>
            <a:ext cx="3819866" cy="1953719"/>
            <a:chOff x="0" y="0"/>
            <a:chExt cx="1006055" cy="514560"/>
          </a:xfrm>
        </p:grpSpPr>
        <p:sp>
          <p:nvSpPr>
            <p:cNvPr id="142" name="Freeform 142"/>
            <p:cNvSpPr/>
            <p:nvPr/>
          </p:nvSpPr>
          <p:spPr>
            <a:xfrm>
              <a:off x="0" y="0"/>
              <a:ext cx="1006055" cy="514560"/>
            </a:xfrm>
            <a:custGeom>
              <a:avLst/>
              <a:gdLst/>
              <a:ahLst/>
              <a:cxnLst/>
              <a:rect l="l" t="t" r="r" b="b"/>
              <a:pathLst>
                <a:path w="1006055" h="514560">
                  <a:moveTo>
                    <a:pt x="0" y="0"/>
                  </a:moveTo>
                  <a:lnTo>
                    <a:pt x="1006055" y="0"/>
                  </a:lnTo>
                  <a:lnTo>
                    <a:pt x="1006055" y="514560"/>
                  </a:lnTo>
                  <a:lnTo>
                    <a:pt x="0" y="5145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0000"/>
              </a:solidFill>
              <a:miter/>
            </a:ln>
          </p:spPr>
        </p:sp>
        <p:sp>
          <p:nvSpPr>
            <p:cNvPr id="143" name="TextBox 14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609601" y="1257300"/>
            <a:ext cx="16459199" cy="1113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44204" lvl="1" indent="-272102">
              <a:lnSpc>
                <a:spcPts val="4637"/>
              </a:lnSpc>
              <a:buFont typeface="Arial"/>
              <a:buChar char="•"/>
            </a:pPr>
            <a:r>
              <a:rPr lang="en-US" sz="252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Each submission passing the Preliminary Assessment (</a:t>
            </a:r>
            <a:r>
              <a:rPr lang="en-US" sz="2520" b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excluding Desk Rejected</a:t>
            </a:r>
            <a:r>
              <a:rPr lang="en-US" sz="252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) can be </a:t>
            </a:r>
            <a:r>
              <a:rPr lang="en-US" sz="2520" b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appointed to multiple reviewers</a:t>
            </a:r>
            <a:r>
              <a:rPr lang="en-US" sz="252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 for evaluation.</a:t>
            </a:r>
            <a:endParaRPr lang="en-US" sz="2520">
              <a:solidFill>
                <a:srgbClr val="000000"/>
              </a:solidFill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57200" y="447675"/>
            <a:ext cx="1638889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 spc="-82">
                <a:solidFill>
                  <a:srgbClr val="E66418"/>
                </a:solidFill>
                <a:latin typeface="Muli Bold"/>
              </a:rPr>
              <a:t>Reviewers Assignment</a:t>
            </a:r>
          </a:p>
        </p:txBody>
      </p:sp>
      <p:sp>
        <p:nvSpPr>
          <p:cNvPr id="26" name="Freeform 26"/>
          <p:cNvSpPr/>
          <p:nvPr/>
        </p:nvSpPr>
        <p:spPr>
          <a:xfrm>
            <a:off x="14971875" y="8556328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4" y="0"/>
                </a:lnTo>
                <a:lnTo>
                  <a:pt x="1664534" y="1454447"/>
                </a:lnTo>
                <a:lnTo>
                  <a:pt x="0" y="14544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63133" y="8657637"/>
            <a:ext cx="973286" cy="1249051"/>
          </a:xfrm>
          <a:custGeom>
            <a:avLst/>
            <a:gdLst/>
            <a:ahLst/>
            <a:cxnLst/>
            <a:rect l="l" t="t" r="r" b="b"/>
            <a:pathLst>
              <a:path w="973286" h="1249051">
                <a:moveTo>
                  <a:pt x="0" y="0"/>
                </a:moveTo>
                <a:lnTo>
                  <a:pt x="973286" y="0"/>
                </a:lnTo>
                <a:lnTo>
                  <a:pt x="973286" y="1249051"/>
                </a:lnTo>
                <a:lnTo>
                  <a:pt x="0" y="12490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4340867" y="8225690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32" name="Freeform 32"/>
          <p:cNvSpPr/>
          <p:nvPr/>
        </p:nvSpPr>
        <p:spPr>
          <a:xfrm>
            <a:off x="4433020" y="8556328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4" y="0"/>
                </a:lnTo>
                <a:lnTo>
                  <a:pt x="1664534" y="1454447"/>
                </a:lnTo>
                <a:lnTo>
                  <a:pt x="0" y="14544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3" name="AutoShape 33"/>
          <p:cNvSpPr/>
          <p:nvPr/>
        </p:nvSpPr>
        <p:spPr>
          <a:xfrm flipH="1" flipV="1">
            <a:off x="2941890" y="9274234"/>
            <a:ext cx="1491130" cy="9317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TextBox 41"/>
          <p:cNvSpPr txBox="1"/>
          <p:nvPr/>
        </p:nvSpPr>
        <p:spPr>
          <a:xfrm>
            <a:off x="14751046" y="8225690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3151684" y="8929034"/>
            <a:ext cx="262893" cy="262893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45" name="AutoShape 45"/>
          <p:cNvSpPr/>
          <p:nvPr/>
        </p:nvSpPr>
        <p:spPr>
          <a:xfrm flipH="1" flipV="1">
            <a:off x="6097554" y="9283551"/>
            <a:ext cx="1489692" cy="654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6" name="TextBox 46"/>
          <p:cNvSpPr txBox="1"/>
          <p:nvPr/>
        </p:nvSpPr>
        <p:spPr>
          <a:xfrm>
            <a:off x="6539775" y="8855472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6168466" y="8925911"/>
            <a:ext cx="262893" cy="279709"/>
            <a:chOff x="0" y="0"/>
            <a:chExt cx="350524" cy="372945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350524" cy="372945"/>
              <a:chOff x="0" y="0"/>
              <a:chExt cx="812800" cy="86479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6479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4790">
                    <a:moveTo>
                      <a:pt x="406400" y="0"/>
                    </a:moveTo>
                    <a:cubicBezTo>
                      <a:pt x="181951" y="0"/>
                      <a:pt x="0" y="193590"/>
                      <a:pt x="0" y="432395"/>
                    </a:cubicBezTo>
                    <a:cubicBezTo>
                      <a:pt x="0" y="671200"/>
                      <a:pt x="181951" y="864790"/>
                      <a:pt x="406400" y="864790"/>
                    </a:cubicBezTo>
                    <a:cubicBezTo>
                      <a:pt x="630849" y="864790"/>
                      <a:pt x="812800" y="671200"/>
                      <a:pt x="812800" y="432395"/>
                    </a:cubicBezTo>
                    <a:cubicBezTo>
                      <a:pt x="812800" y="19359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51" name="TextBox 51"/>
            <p:cNvSpPr txBox="1"/>
            <p:nvPr/>
          </p:nvSpPr>
          <p:spPr>
            <a:xfrm>
              <a:off x="0" y="47001"/>
              <a:ext cx="334797" cy="250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12</a:t>
              </a:r>
            </a:p>
          </p:txBody>
        </p:sp>
      </p:grpSp>
      <p:sp>
        <p:nvSpPr>
          <p:cNvPr id="52" name="AutoShape 52"/>
          <p:cNvSpPr/>
          <p:nvPr/>
        </p:nvSpPr>
        <p:spPr>
          <a:xfrm flipH="1">
            <a:off x="8436034" y="9277258"/>
            <a:ext cx="1762148" cy="1283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3" name="Group 53"/>
          <p:cNvGrpSpPr/>
          <p:nvPr/>
        </p:nvGrpSpPr>
        <p:grpSpPr>
          <a:xfrm>
            <a:off x="8531699" y="8896330"/>
            <a:ext cx="262893" cy="262893"/>
            <a:chOff x="0" y="0"/>
            <a:chExt cx="812800" cy="8128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55" name="TextBox 5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6" name="AutoShape 56"/>
          <p:cNvSpPr/>
          <p:nvPr/>
        </p:nvSpPr>
        <p:spPr>
          <a:xfrm flipH="1" flipV="1">
            <a:off x="11356454" y="9277258"/>
            <a:ext cx="1376932" cy="1283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7" name="Group 57"/>
          <p:cNvGrpSpPr/>
          <p:nvPr/>
        </p:nvGrpSpPr>
        <p:grpSpPr>
          <a:xfrm>
            <a:off x="11523760" y="8904658"/>
            <a:ext cx="267115" cy="278873"/>
            <a:chOff x="0" y="0"/>
            <a:chExt cx="812800" cy="848579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812800" cy="848580"/>
            </a:xfrm>
            <a:custGeom>
              <a:avLst/>
              <a:gdLst/>
              <a:ahLst/>
              <a:cxnLst/>
              <a:rect l="l" t="t" r="r" b="b"/>
              <a:pathLst>
                <a:path w="812800" h="848580">
                  <a:moveTo>
                    <a:pt x="406400" y="0"/>
                  </a:moveTo>
                  <a:cubicBezTo>
                    <a:pt x="181951" y="0"/>
                    <a:pt x="0" y="189961"/>
                    <a:pt x="0" y="424290"/>
                  </a:cubicBezTo>
                  <a:cubicBezTo>
                    <a:pt x="0" y="658618"/>
                    <a:pt x="181951" y="848580"/>
                    <a:pt x="406400" y="848580"/>
                  </a:cubicBezTo>
                  <a:cubicBezTo>
                    <a:pt x="630849" y="848580"/>
                    <a:pt x="812800" y="658618"/>
                    <a:pt x="812800" y="424290"/>
                  </a:cubicBezTo>
                  <a:cubicBezTo>
                    <a:pt x="812800" y="18996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9525" cap="sq">
              <a:solidFill>
                <a:srgbClr val="E98552"/>
              </a:solidFill>
              <a:miter/>
            </a:ln>
          </p:spPr>
        </p:sp>
        <p:sp>
          <p:nvSpPr>
            <p:cNvPr id="59" name="TextBox 5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76604" tIns="76604" rIns="76604" bIns="76604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0" name="TextBox 60"/>
          <p:cNvSpPr txBox="1"/>
          <p:nvPr/>
        </p:nvSpPr>
        <p:spPr>
          <a:xfrm>
            <a:off x="11572385" y="8933675"/>
            <a:ext cx="169864" cy="19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7"/>
              </a:lnSpc>
            </a:pPr>
            <a:r>
              <a:rPr lang="en-US" sz="1055">
                <a:solidFill>
                  <a:srgbClr val="000000"/>
                </a:solidFill>
                <a:latin typeface="Helvetica World Bold"/>
              </a:rPr>
              <a:t>10</a:t>
            </a:r>
          </a:p>
        </p:txBody>
      </p:sp>
      <p:sp>
        <p:nvSpPr>
          <p:cNvPr id="61" name="AutoShape 61"/>
          <p:cNvSpPr/>
          <p:nvPr/>
        </p:nvSpPr>
        <p:spPr>
          <a:xfrm flipH="1">
            <a:off x="13582173" y="9283551"/>
            <a:ext cx="1389701" cy="654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2" name="Group 62"/>
          <p:cNvGrpSpPr/>
          <p:nvPr/>
        </p:nvGrpSpPr>
        <p:grpSpPr>
          <a:xfrm>
            <a:off x="13677423" y="8953409"/>
            <a:ext cx="262893" cy="279709"/>
            <a:chOff x="0" y="0"/>
            <a:chExt cx="350524" cy="372945"/>
          </a:xfrm>
        </p:grpSpPr>
        <p:grpSp>
          <p:nvGrpSpPr>
            <p:cNvPr id="63" name="Group 63"/>
            <p:cNvGrpSpPr/>
            <p:nvPr/>
          </p:nvGrpSpPr>
          <p:grpSpPr>
            <a:xfrm>
              <a:off x="0" y="0"/>
              <a:ext cx="350524" cy="372945"/>
              <a:chOff x="0" y="0"/>
              <a:chExt cx="812800" cy="86479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812800" cy="86479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4790">
                    <a:moveTo>
                      <a:pt x="406400" y="0"/>
                    </a:moveTo>
                    <a:cubicBezTo>
                      <a:pt x="181951" y="0"/>
                      <a:pt x="0" y="193590"/>
                      <a:pt x="0" y="432395"/>
                    </a:cubicBezTo>
                    <a:cubicBezTo>
                      <a:pt x="0" y="671200"/>
                      <a:pt x="181951" y="864790"/>
                      <a:pt x="406400" y="864790"/>
                    </a:cubicBezTo>
                    <a:cubicBezTo>
                      <a:pt x="630849" y="864790"/>
                      <a:pt x="812800" y="671200"/>
                      <a:pt x="812800" y="432395"/>
                    </a:cubicBezTo>
                    <a:cubicBezTo>
                      <a:pt x="812800" y="19359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66" name="TextBox 66"/>
            <p:cNvSpPr txBox="1"/>
            <p:nvPr/>
          </p:nvSpPr>
          <p:spPr>
            <a:xfrm>
              <a:off x="127618" y="47001"/>
              <a:ext cx="95288" cy="250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9</a:t>
              </a:r>
            </a:p>
          </p:txBody>
        </p:sp>
      </p:grpSp>
      <p:sp>
        <p:nvSpPr>
          <p:cNvPr id="67" name="AutoShape 67"/>
          <p:cNvSpPr/>
          <p:nvPr/>
        </p:nvSpPr>
        <p:spPr>
          <a:xfrm flipH="1">
            <a:off x="1028700" y="9274234"/>
            <a:ext cx="1064402" cy="7929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8" name="Group 68"/>
          <p:cNvGrpSpPr/>
          <p:nvPr/>
        </p:nvGrpSpPr>
        <p:grpSpPr>
          <a:xfrm>
            <a:off x="1022713" y="8912648"/>
            <a:ext cx="262893" cy="262893"/>
            <a:chOff x="0" y="0"/>
            <a:chExt cx="812800" cy="81280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70" name="TextBox 7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1" name="TextBox 71"/>
          <p:cNvSpPr txBox="1"/>
          <p:nvPr/>
        </p:nvSpPr>
        <p:spPr>
          <a:xfrm>
            <a:off x="9388279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1924709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321557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73251" y="8256554"/>
            <a:ext cx="1306609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6739629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3199541" y="8957141"/>
            <a:ext cx="167180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13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3593233" y="8855472"/>
            <a:ext cx="839786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Make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3404400" y="9296557"/>
            <a:ext cx="1093887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Decision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8903685" y="8825891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8540345" y="8924437"/>
            <a:ext cx="251098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11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8789822" y="9296557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Reviews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1863945" y="8832657"/>
            <a:ext cx="1076068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4026041" y="8790670"/>
            <a:ext cx="1515951" cy="820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95"/>
              </a:lnSpc>
            </a:pPr>
            <a:r>
              <a:rPr lang="en-US" sz="1777">
                <a:solidFill>
                  <a:srgbClr val="000000"/>
                </a:solidFill>
                <a:latin typeface="Helvetica World"/>
              </a:rPr>
              <a:t>Assign</a:t>
            </a:r>
          </a:p>
          <a:p>
            <a:pPr>
              <a:lnSpc>
                <a:spcPts val="3395"/>
              </a:lnSpc>
            </a:pPr>
            <a:r>
              <a:rPr lang="en-US" sz="1777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070570" y="8933463"/>
            <a:ext cx="167180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14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321557" y="8857033"/>
            <a:ext cx="797972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Notify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321557" y="9298864"/>
            <a:ext cx="7222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Email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8686800" y="4585295"/>
            <a:ext cx="9408225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2614"/>
              </a:lnSpc>
              <a:spcBef>
                <a:spcPct val="0"/>
              </a:spcBef>
            </a:pPr>
            <a:r>
              <a:rPr lang="en-US" sz="2178" u="none" strike="noStrike" spc="-43">
                <a:solidFill>
                  <a:srgbClr val="C48200"/>
                </a:solidFill>
                <a:latin typeface="Muli Bold"/>
              </a:rPr>
              <a:t>MONITOR AND MANAGE CONFERENCE SUBMISSIONS</a:t>
            </a:r>
          </a:p>
        </p:txBody>
      </p:sp>
      <p:grpSp>
        <p:nvGrpSpPr>
          <p:cNvPr id="88" name="Group 88"/>
          <p:cNvGrpSpPr/>
          <p:nvPr/>
        </p:nvGrpSpPr>
        <p:grpSpPr>
          <a:xfrm>
            <a:off x="6406472" y="5278206"/>
            <a:ext cx="2910635" cy="1693582"/>
            <a:chOff x="0" y="0"/>
            <a:chExt cx="1048981" cy="610360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1048981" cy="610360"/>
            </a:xfrm>
            <a:custGeom>
              <a:avLst/>
              <a:gdLst/>
              <a:ahLst/>
              <a:cxnLst/>
              <a:rect l="l" t="t" r="r" b="b"/>
              <a:pathLst>
                <a:path w="1048981" h="610360">
                  <a:moveTo>
                    <a:pt x="524490" y="0"/>
                  </a:moveTo>
                  <a:cubicBezTo>
                    <a:pt x="234822" y="0"/>
                    <a:pt x="0" y="136634"/>
                    <a:pt x="0" y="305180"/>
                  </a:cubicBezTo>
                  <a:cubicBezTo>
                    <a:pt x="0" y="473726"/>
                    <a:pt x="234822" y="610360"/>
                    <a:pt x="524490" y="610360"/>
                  </a:cubicBezTo>
                  <a:cubicBezTo>
                    <a:pt x="814158" y="610360"/>
                    <a:pt x="1048981" y="473726"/>
                    <a:pt x="1048981" y="305180"/>
                  </a:cubicBezTo>
                  <a:cubicBezTo>
                    <a:pt x="1048981" y="136634"/>
                    <a:pt x="814158" y="0"/>
                    <a:pt x="524490" y="0"/>
                  </a:cubicBezTo>
                  <a:close/>
                </a:path>
              </a:pathLst>
            </a:custGeom>
            <a:solidFill>
              <a:srgbClr val="D2FEFF"/>
            </a:solidFill>
          </p:spPr>
        </p:sp>
        <p:sp>
          <p:nvSpPr>
            <p:cNvPr id="90" name="TextBox 9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1" name="TextBox 91"/>
          <p:cNvSpPr txBox="1"/>
          <p:nvPr/>
        </p:nvSpPr>
        <p:spPr>
          <a:xfrm>
            <a:off x="6578530" y="5764780"/>
            <a:ext cx="2512250" cy="745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4"/>
              </a:lnSpc>
            </a:pPr>
            <a:r>
              <a:rPr lang="en-US" sz="1931">
                <a:solidFill>
                  <a:srgbClr val="000000"/>
                </a:solidFill>
                <a:latin typeface="Helvetica World Bold"/>
              </a:rPr>
              <a:t>1. Initialize a Planned Conference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17146569" y="8847085"/>
            <a:ext cx="1589075" cy="307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80"/>
              </a:lnSpc>
            </a:pPr>
            <a:r>
              <a:rPr lang="en-US" sz="1771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grpSp>
        <p:nvGrpSpPr>
          <p:cNvPr id="97" name="Group 97"/>
          <p:cNvGrpSpPr/>
          <p:nvPr/>
        </p:nvGrpSpPr>
        <p:grpSpPr>
          <a:xfrm>
            <a:off x="17241805" y="8493408"/>
            <a:ext cx="262893" cy="277476"/>
            <a:chOff x="0" y="0"/>
            <a:chExt cx="350524" cy="369968"/>
          </a:xfrm>
        </p:grpSpPr>
        <p:grpSp>
          <p:nvGrpSpPr>
            <p:cNvPr id="98" name="Group 98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00" name="TextBox 10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01" name="TextBox 101"/>
            <p:cNvSpPr txBox="1"/>
            <p:nvPr/>
          </p:nvSpPr>
          <p:spPr>
            <a:xfrm>
              <a:off x="127618" y="47001"/>
              <a:ext cx="95288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8</a:t>
              </a:r>
            </a:p>
          </p:txBody>
        </p:sp>
      </p:grpSp>
      <p:sp>
        <p:nvSpPr>
          <p:cNvPr id="102" name="TextBox 102"/>
          <p:cNvSpPr txBox="1"/>
          <p:nvPr/>
        </p:nvSpPr>
        <p:spPr>
          <a:xfrm>
            <a:off x="17072419" y="6112344"/>
            <a:ext cx="1589075" cy="58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1671">
                <a:solidFill>
                  <a:srgbClr val="000000"/>
                </a:solidFill>
                <a:latin typeface="Helvetica World"/>
              </a:rPr>
              <a:t>Assess Preliminary </a:t>
            </a:r>
          </a:p>
        </p:txBody>
      </p:sp>
      <p:grpSp>
        <p:nvGrpSpPr>
          <p:cNvPr id="103" name="Group 103"/>
          <p:cNvGrpSpPr/>
          <p:nvPr/>
        </p:nvGrpSpPr>
        <p:grpSpPr>
          <a:xfrm>
            <a:off x="17241805" y="5754492"/>
            <a:ext cx="262893" cy="277476"/>
            <a:chOff x="0" y="0"/>
            <a:chExt cx="350524" cy="369968"/>
          </a:xfrm>
        </p:grpSpPr>
        <p:grpSp>
          <p:nvGrpSpPr>
            <p:cNvPr id="104" name="Group 104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06" name="TextBox 10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07" name="TextBox 107"/>
            <p:cNvSpPr txBox="1"/>
            <p:nvPr/>
          </p:nvSpPr>
          <p:spPr>
            <a:xfrm>
              <a:off x="127618" y="47001"/>
              <a:ext cx="95288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7</a:t>
              </a:r>
            </a:p>
          </p:txBody>
        </p:sp>
      </p:grpSp>
      <p:sp>
        <p:nvSpPr>
          <p:cNvPr id="110" name="Freeform 110"/>
          <p:cNvSpPr/>
          <p:nvPr/>
        </p:nvSpPr>
        <p:spPr>
          <a:xfrm>
            <a:off x="15002852" y="5381122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5" y="0"/>
                </a:lnTo>
                <a:lnTo>
                  <a:pt x="1664535" y="1454448"/>
                </a:lnTo>
                <a:lnTo>
                  <a:pt x="0" y="14544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1" name="TextBox 111"/>
          <p:cNvSpPr txBox="1"/>
          <p:nvPr/>
        </p:nvSpPr>
        <p:spPr>
          <a:xfrm>
            <a:off x="14868365" y="5124551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115" name="TextBox 115"/>
          <p:cNvSpPr txBox="1"/>
          <p:nvPr/>
        </p:nvSpPr>
        <p:spPr>
          <a:xfrm>
            <a:off x="14459433" y="5678158"/>
            <a:ext cx="702510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sp>
        <p:nvSpPr>
          <p:cNvPr id="116" name="AutoShape 116"/>
          <p:cNvSpPr/>
          <p:nvPr/>
        </p:nvSpPr>
        <p:spPr>
          <a:xfrm flipV="1">
            <a:off x="14105658" y="6108346"/>
            <a:ext cx="897194" cy="6376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7" name="TextBox 117"/>
          <p:cNvSpPr txBox="1"/>
          <p:nvPr/>
        </p:nvSpPr>
        <p:spPr>
          <a:xfrm>
            <a:off x="12567351" y="5133399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118" name="Group 118"/>
          <p:cNvGrpSpPr/>
          <p:nvPr/>
        </p:nvGrpSpPr>
        <p:grpSpPr>
          <a:xfrm>
            <a:off x="14153283" y="5726025"/>
            <a:ext cx="249498" cy="273045"/>
            <a:chOff x="0" y="0"/>
            <a:chExt cx="332664" cy="364060"/>
          </a:xfrm>
        </p:grpSpPr>
        <p:grpSp>
          <p:nvGrpSpPr>
            <p:cNvPr id="119" name="Group 119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20" name="Freeform 120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21" name="TextBox 12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22" name="TextBox 122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6</a:t>
              </a:r>
            </a:p>
          </p:txBody>
        </p:sp>
      </p:grpSp>
      <p:sp>
        <p:nvSpPr>
          <p:cNvPr id="123" name="AutoShape 123"/>
          <p:cNvSpPr/>
          <p:nvPr/>
        </p:nvSpPr>
        <p:spPr>
          <a:xfrm flipV="1">
            <a:off x="12379571" y="6114722"/>
            <a:ext cx="920546" cy="1083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24" name="Group 124"/>
          <p:cNvGrpSpPr/>
          <p:nvPr/>
        </p:nvGrpSpPr>
        <p:grpSpPr>
          <a:xfrm>
            <a:off x="12270228" y="5711952"/>
            <a:ext cx="249498" cy="273045"/>
            <a:chOff x="0" y="0"/>
            <a:chExt cx="332664" cy="364060"/>
          </a:xfrm>
        </p:grpSpPr>
        <p:grpSp>
          <p:nvGrpSpPr>
            <p:cNvPr id="125" name="Group 125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26" name="Freeform 126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27" name="TextBox 1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28" name="TextBox 128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5</a:t>
              </a:r>
            </a:p>
          </p:txBody>
        </p:sp>
      </p:grpSp>
      <p:sp>
        <p:nvSpPr>
          <p:cNvPr id="129" name="TextBox 129"/>
          <p:cNvSpPr txBox="1"/>
          <p:nvPr/>
        </p:nvSpPr>
        <p:spPr>
          <a:xfrm>
            <a:off x="12567351" y="5693204"/>
            <a:ext cx="690266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130" name="TextBox 130"/>
          <p:cNvSpPr txBox="1"/>
          <p:nvPr/>
        </p:nvSpPr>
        <p:spPr>
          <a:xfrm>
            <a:off x="12567351" y="6191541"/>
            <a:ext cx="723241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Paper</a:t>
            </a:r>
          </a:p>
        </p:txBody>
      </p:sp>
      <p:sp>
        <p:nvSpPr>
          <p:cNvPr id="131" name="Freeform 131"/>
          <p:cNvSpPr/>
          <p:nvPr/>
        </p:nvSpPr>
        <p:spPr>
          <a:xfrm>
            <a:off x="11455874" y="5523100"/>
            <a:ext cx="923696" cy="1185410"/>
          </a:xfrm>
          <a:custGeom>
            <a:avLst/>
            <a:gdLst/>
            <a:ahLst/>
            <a:cxnLst/>
            <a:rect l="l" t="t" r="r" b="b"/>
            <a:pathLst>
              <a:path w="923696" h="1185410">
                <a:moveTo>
                  <a:pt x="0" y="0"/>
                </a:moveTo>
                <a:lnTo>
                  <a:pt x="923697" y="0"/>
                </a:lnTo>
                <a:lnTo>
                  <a:pt x="923697" y="1185410"/>
                </a:lnTo>
                <a:lnTo>
                  <a:pt x="0" y="11854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2" name="TextBox 132"/>
          <p:cNvSpPr txBox="1"/>
          <p:nvPr/>
        </p:nvSpPr>
        <p:spPr>
          <a:xfrm>
            <a:off x="9783531" y="5705173"/>
            <a:ext cx="1966415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Change to [Open</a:t>
            </a:r>
          </a:p>
        </p:txBody>
      </p:sp>
      <p:sp>
        <p:nvSpPr>
          <p:cNvPr id="133" name="TextBox 133"/>
          <p:cNvSpPr txBox="1"/>
          <p:nvPr/>
        </p:nvSpPr>
        <p:spPr>
          <a:xfrm>
            <a:off x="9486408" y="6191541"/>
            <a:ext cx="2340488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for Submission] phase</a:t>
            </a:r>
          </a:p>
        </p:txBody>
      </p:sp>
      <p:sp>
        <p:nvSpPr>
          <p:cNvPr id="134" name="TextBox 134"/>
          <p:cNvSpPr txBox="1"/>
          <p:nvPr/>
        </p:nvSpPr>
        <p:spPr>
          <a:xfrm>
            <a:off x="10731567" y="5133399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135" name="AutoShape 135"/>
          <p:cNvSpPr/>
          <p:nvPr/>
        </p:nvSpPr>
        <p:spPr>
          <a:xfrm flipV="1">
            <a:off x="9317107" y="6115805"/>
            <a:ext cx="2138767" cy="9192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36" name="Group 136"/>
          <p:cNvGrpSpPr/>
          <p:nvPr/>
        </p:nvGrpSpPr>
        <p:grpSpPr>
          <a:xfrm>
            <a:off x="9486408" y="5726025"/>
            <a:ext cx="249498" cy="273045"/>
            <a:chOff x="0" y="0"/>
            <a:chExt cx="332664" cy="364060"/>
          </a:xfrm>
        </p:grpSpPr>
        <p:grpSp>
          <p:nvGrpSpPr>
            <p:cNvPr id="137" name="Group 137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38" name="Freeform 138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39" name="TextBox 13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40" name="TextBox 140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4</a:t>
              </a:r>
            </a:p>
          </p:txBody>
        </p:sp>
      </p:grpSp>
      <p:sp>
        <p:nvSpPr>
          <p:cNvPr id="144" name="Slide Number Placeholder 1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grpSp>
        <p:nvGrpSpPr>
          <p:cNvPr id="145" name="Group 144"/>
          <p:cNvGrpSpPr/>
          <p:nvPr/>
        </p:nvGrpSpPr>
        <p:grpSpPr>
          <a:xfrm>
            <a:off x="16687800" y="7429500"/>
            <a:ext cx="685800" cy="630382"/>
            <a:chOff x="3124200" y="1388918"/>
            <a:chExt cx="685800" cy="630382"/>
          </a:xfrm>
        </p:grpSpPr>
        <p:sp>
          <p:nvSpPr>
            <p:cNvPr id="146" name="Rectangle: Rounded Corners 145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cxnSp>
        <p:nvCxnSpPr>
          <p:cNvPr id="148" name="Connector: Elbow 147"/>
          <p:cNvCxnSpPr/>
          <p:nvPr/>
        </p:nvCxnSpPr>
        <p:spPr>
          <a:xfrm rot="16200000" flipH="1">
            <a:off x="16334405" y="6335095"/>
            <a:ext cx="1041496" cy="334706"/>
          </a:xfrm>
          <a:prstGeom prst="bentConnector3">
            <a:avLst>
              <a:gd name="adj1" fmla="val -52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/>
          <p:cNvCxnSpPr/>
          <p:nvPr/>
        </p:nvCxnSpPr>
        <p:spPr>
          <a:xfrm rot="5400000">
            <a:off x="16192500" y="8458200"/>
            <a:ext cx="1143000" cy="457200"/>
          </a:xfrm>
          <a:prstGeom prst="bentConnector3">
            <a:avLst>
              <a:gd name="adj1" fmla="val 9979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oup 149"/>
          <p:cNvGrpSpPr/>
          <p:nvPr/>
        </p:nvGrpSpPr>
        <p:grpSpPr>
          <a:xfrm>
            <a:off x="13411200" y="5753100"/>
            <a:ext cx="685800" cy="630382"/>
            <a:chOff x="3124200" y="1388918"/>
            <a:chExt cx="685800" cy="630382"/>
          </a:xfrm>
        </p:grpSpPr>
        <p:sp>
          <p:nvSpPr>
            <p:cNvPr id="151" name="Rectangle: Rounded Corners 150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53" name="Group 152"/>
          <p:cNvGrpSpPr/>
          <p:nvPr/>
        </p:nvGrpSpPr>
        <p:grpSpPr>
          <a:xfrm>
            <a:off x="12877800" y="8953500"/>
            <a:ext cx="685800" cy="630382"/>
            <a:chOff x="3124200" y="1388918"/>
            <a:chExt cx="685800" cy="630382"/>
          </a:xfrm>
        </p:grpSpPr>
        <p:sp>
          <p:nvSpPr>
            <p:cNvPr id="154" name="Rectangle: Rounded Corners 153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56" name="Group 155"/>
          <p:cNvGrpSpPr/>
          <p:nvPr/>
        </p:nvGrpSpPr>
        <p:grpSpPr>
          <a:xfrm>
            <a:off x="7772400" y="8953500"/>
            <a:ext cx="685800" cy="630382"/>
            <a:chOff x="3124200" y="1388918"/>
            <a:chExt cx="685800" cy="630382"/>
          </a:xfrm>
        </p:grpSpPr>
        <p:sp>
          <p:nvSpPr>
            <p:cNvPr id="157" name="Rectangle: Rounded Corners 156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59" name="Group 158"/>
          <p:cNvGrpSpPr/>
          <p:nvPr/>
        </p:nvGrpSpPr>
        <p:grpSpPr>
          <a:xfrm>
            <a:off x="2286000" y="8953500"/>
            <a:ext cx="685800" cy="630382"/>
            <a:chOff x="3124200" y="1388918"/>
            <a:chExt cx="685800" cy="630382"/>
          </a:xfrm>
        </p:grpSpPr>
        <p:sp>
          <p:nvSpPr>
            <p:cNvPr id="160" name="Rectangle: Rounded Corners 159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62" name="TextBox 109"/>
          <p:cNvSpPr txBox="1"/>
          <p:nvPr/>
        </p:nvSpPr>
        <p:spPr>
          <a:xfrm>
            <a:off x="15871312" y="7063018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pic>
        <p:nvPicPr>
          <p:cNvPr id="163" name="Picture 16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3200" y="8724900"/>
            <a:ext cx="1012861" cy="990600"/>
          </a:xfrm>
          <a:prstGeom prst="rect">
            <a:avLst/>
          </a:prstGeom>
        </p:spPr>
      </p:pic>
      <p:grpSp>
        <p:nvGrpSpPr>
          <p:cNvPr id="164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165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166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67" name="Group 4"/>
          <p:cNvGrpSpPr/>
          <p:nvPr/>
        </p:nvGrpSpPr>
        <p:grpSpPr>
          <a:xfrm>
            <a:off x="533400" y="3566337"/>
            <a:ext cx="4991100" cy="624566"/>
            <a:chOff x="0" y="0"/>
            <a:chExt cx="5479339" cy="832755"/>
          </a:xfrm>
        </p:grpSpPr>
        <p:grpSp>
          <p:nvGrpSpPr>
            <p:cNvPr id="168" name="Group 5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70" name="Freeform 6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169" name="TextBox 7"/>
            <p:cNvSpPr txBox="1"/>
            <p:nvPr/>
          </p:nvSpPr>
          <p:spPr>
            <a:xfrm>
              <a:off x="543294" y="249569"/>
              <a:ext cx="4392751" cy="343141"/>
            </a:xfrm>
            <a:prstGeom prst="rect">
              <a:avLst/>
            </a:prstGeom>
            <a:solidFill>
              <a:srgbClr val="0DA696"/>
            </a:solidFill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Appoint Paper Reviewers</a:t>
              </a:r>
            </a:p>
          </p:txBody>
        </p:sp>
      </p:grpSp>
      <p:grpSp>
        <p:nvGrpSpPr>
          <p:cNvPr id="171" name="Group 8"/>
          <p:cNvGrpSpPr/>
          <p:nvPr/>
        </p:nvGrpSpPr>
        <p:grpSpPr>
          <a:xfrm>
            <a:off x="533400" y="2627446"/>
            <a:ext cx="4991100" cy="624566"/>
            <a:chOff x="0" y="0"/>
            <a:chExt cx="5479339" cy="832755"/>
          </a:xfrm>
        </p:grpSpPr>
        <p:grpSp>
          <p:nvGrpSpPr>
            <p:cNvPr id="172" name="Group 9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74" name="Freeform 10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73" name="TextBox 11"/>
            <p:cNvSpPr txBox="1"/>
            <p:nvPr/>
          </p:nvSpPr>
          <p:spPr>
            <a:xfrm>
              <a:off x="543293" y="249569"/>
              <a:ext cx="4392751" cy="340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2087"/>
                </a:lnSpc>
                <a:spcBef>
                  <a:spcPct val="0"/>
                </a:spcBef>
                <a:defRPr sz="1739" spc="-34">
                  <a:solidFill>
                    <a:srgbClr val="FFFFFF"/>
                  </a:solidFill>
                  <a:latin typeface="Muli Bold"/>
                </a:defRPr>
              </a:lvl1pPr>
            </a:lstStyle>
            <a:p>
              <a:r>
                <a:rPr lang="en-US" sz="1700"/>
                <a:t>Initiate a Call for Research Papers</a:t>
              </a:r>
            </a:p>
          </p:txBody>
        </p:sp>
      </p:grpSp>
      <p:grpSp>
        <p:nvGrpSpPr>
          <p:cNvPr id="175" name="Group 12"/>
          <p:cNvGrpSpPr/>
          <p:nvPr/>
        </p:nvGrpSpPr>
        <p:grpSpPr>
          <a:xfrm>
            <a:off x="533400" y="4505228"/>
            <a:ext cx="4991100" cy="624566"/>
            <a:chOff x="0" y="0"/>
            <a:chExt cx="5479339" cy="832755"/>
          </a:xfrm>
        </p:grpSpPr>
        <p:grpSp>
          <p:nvGrpSpPr>
            <p:cNvPr id="176" name="Group 13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78" name="Freeform 14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77" name="TextBox 15"/>
            <p:cNvSpPr txBox="1"/>
            <p:nvPr/>
          </p:nvSpPr>
          <p:spPr>
            <a:xfrm>
              <a:off x="543294" y="249569"/>
              <a:ext cx="4392751" cy="343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Finalize Paper Decisions</a:t>
              </a:r>
            </a:p>
          </p:txBody>
        </p:sp>
      </p:grpSp>
      <p:grpSp>
        <p:nvGrpSpPr>
          <p:cNvPr id="179" name="Group 16"/>
          <p:cNvGrpSpPr/>
          <p:nvPr/>
        </p:nvGrpSpPr>
        <p:grpSpPr>
          <a:xfrm>
            <a:off x="533400" y="5444119"/>
            <a:ext cx="4991100" cy="624566"/>
            <a:chOff x="0" y="0"/>
            <a:chExt cx="5479339" cy="832755"/>
          </a:xfrm>
        </p:grpSpPr>
        <p:grpSp>
          <p:nvGrpSpPr>
            <p:cNvPr id="180" name="Group 17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82" name="Freeform 18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81" name="TextBox 19"/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Communicate Decision Results</a:t>
              </a: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6340378" y="4776558"/>
            <a:ext cx="10294225" cy="2732103"/>
            <a:chOff x="0" y="0"/>
            <a:chExt cx="2090784" cy="7082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90784" cy="708206"/>
            </a:xfrm>
            <a:custGeom>
              <a:avLst/>
              <a:gdLst/>
              <a:ahLst/>
              <a:cxnLst/>
              <a:rect l="l" t="t" r="r" b="b"/>
              <a:pathLst>
                <a:path w="2090784" h="708206">
                  <a:moveTo>
                    <a:pt x="0" y="0"/>
                  </a:moveTo>
                  <a:lnTo>
                    <a:pt x="2090784" y="0"/>
                  </a:lnTo>
                  <a:lnTo>
                    <a:pt x="2090784" y="708206"/>
                  </a:lnTo>
                  <a:lnTo>
                    <a:pt x="0" y="70820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E98552"/>
              </a:solidFill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530878" y="5148865"/>
            <a:ext cx="8194445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-60">
                <a:solidFill>
                  <a:srgbClr val="000000"/>
                </a:solidFill>
                <a:latin typeface="Muli Bold"/>
              </a:rPr>
              <a:t>Run scripts: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40378" y="5604041"/>
            <a:ext cx="10291350" cy="14085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28" lvl="1" indent="-291464">
              <a:lnSpc>
                <a:spcPts val="5912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Clear Sans"/>
              </a:rPr>
              <a:t>Performing assigning reviewers to 26 papers, with 3 reviewers for each paper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57200" y="447675"/>
            <a:ext cx="12927044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spc="-100">
                <a:solidFill>
                  <a:srgbClr val="E66418"/>
                </a:solidFill>
                <a:latin typeface="Muli Bold"/>
              </a:rPr>
              <a:t>Reviewers Assignment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340379" y="2472498"/>
            <a:ext cx="3489421" cy="433181"/>
            <a:chOff x="0" y="0"/>
            <a:chExt cx="3800310" cy="577575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376813" y="176013"/>
              <a:ext cx="3046683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Appoint Paper Reviewers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340379" y="1821310"/>
            <a:ext cx="3489421" cy="433181"/>
            <a:chOff x="0" y="0"/>
            <a:chExt cx="3800310" cy="577575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376813" y="176014"/>
              <a:ext cx="3046683" cy="239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Initiate a Call for Research Papers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340379" y="3123686"/>
            <a:ext cx="3489421" cy="433181"/>
            <a:chOff x="0" y="0"/>
            <a:chExt cx="3800310" cy="577575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376813" y="176013"/>
              <a:ext cx="3046683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Finalize Paper Decisions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340379" y="3774873"/>
            <a:ext cx="3489421" cy="433181"/>
            <a:chOff x="0" y="0"/>
            <a:chExt cx="3800310" cy="577575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376813" y="176014"/>
              <a:ext cx="3046683" cy="239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Communicate Decision Results</a:t>
              </a:r>
            </a:p>
          </p:txBody>
        </p:sp>
      </p:grp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476500"/>
            <a:ext cx="4800600" cy="4596653"/>
          </a:xfrm>
          <a:prstGeom prst="rect">
            <a:avLst/>
          </a:prstGeom>
        </p:spPr>
      </p:pic>
      <p:sp>
        <p:nvSpPr>
          <p:cNvPr id="32" name="Thought Bubble: Cloud 31"/>
          <p:cNvSpPr/>
          <p:nvPr/>
        </p:nvSpPr>
        <p:spPr>
          <a:xfrm>
            <a:off x="13716000" y="1104900"/>
            <a:ext cx="3886200" cy="2179320"/>
          </a:xfrm>
          <a:prstGeom prst="cloudCallou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E66418"/>
                </a:solidFill>
                <a:latin typeface="Arimo Bold"/>
              </a:rPr>
              <a:t>DEMO 2.3</a:t>
            </a:r>
          </a:p>
        </p:txBody>
      </p:sp>
      <p:grpSp>
        <p:nvGrpSpPr>
          <p:cNvPr id="33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34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35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0"/>
          <p:cNvGrpSpPr/>
          <p:nvPr/>
        </p:nvGrpSpPr>
        <p:grpSpPr>
          <a:xfrm>
            <a:off x="10598335" y="4947598"/>
            <a:ext cx="7537014" cy="5025567"/>
            <a:chOff x="0" y="0"/>
            <a:chExt cx="1985057" cy="132360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85057" cy="1323606"/>
            </a:xfrm>
            <a:custGeom>
              <a:avLst/>
              <a:gdLst/>
              <a:ahLst/>
              <a:cxnLst/>
              <a:rect l="l" t="t" r="r" b="b"/>
              <a:pathLst>
                <a:path w="1985057" h="1323606">
                  <a:moveTo>
                    <a:pt x="0" y="0"/>
                  </a:moveTo>
                  <a:lnTo>
                    <a:pt x="1985057" y="0"/>
                  </a:lnTo>
                  <a:lnTo>
                    <a:pt x="1985057" y="1323606"/>
                  </a:lnTo>
                  <a:lnTo>
                    <a:pt x="0" y="1323606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03840" y="7460382"/>
            <a:ext cx="10447631" cy="2550393"/>
            <a:chOff x="0" y="0"/>
            <a:chExt cx="2751639" cy="67170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751639" cy="671709"/>
            </a:xfrm>
            <a:custGeom>
              <a:avLst/>
              <a:gdLst/>
              <a:ahLst/>
              <a:cxnLst/>
              <a:rect l="l" t="t" r="r" b="b"/>
              <a:pathLst>
                <a:path w="2751639" h="671709">
                  <a:moveTo>
                    <a:pt x="0" y="0"/>
                  </a:moveTo>
                  <a:lnTo>
                    <a:pt x="2751639" y="0"/>
                  </a:lnTo>
                  <a:lnTo>
                    <a:pt x="2751639" y="671709"/>
                  </a:lnTo>
                  <a:lnTo>
                    <a:pt x="0" y="671709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639105" y="1257300"/>
            <a:ext cx="17067225" cy="1116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4204" lvl="1" indent="-272102">
              <a:lnSpc>
                <a:spcPts val="4637"/>
              </a:lnSpc>
              <a:buFont typeface="Arial"/>
              <a:buChar char="•"/>
            </a:pPr>
            <a:r>
              <a:rPr lang="en-US" sz="252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When the track progresses to the [Awaiting Submission Review] phase, reviewers can begin reviewing their assigned submissions.</a:t>
            </a:r>
            <a:endParaRPr lang="en-US" sz="2520">
              <a:solidFill>
                <a:srgbClr val="000000"/>
              </a:solidFill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57200" y="447675"/>
            <a:ext cx="1638889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 spc="-82">
                <a:solidFill>
                  <a:srgbClr val="E66418"/>
                </a:solidFill>
                <a:latin typeface="Muli Bold"/>
              </a:rPr>
              <a:t>Change to [Awaiting Submission Review] Phase</a:t>
            </a:r>
          </a:p>
        </p:txBody>
      </p:sp>
      <p:sp>
        <p:nvSpPr>
          <p:cNvPr id="26" name="Freeform 26"/>
          <p:cNvSpPr/>
          <p:nvPr/>
        </p:nvSpPr>
        <p:spPr>
          <a:xfrm>
            <a:off x="14971875" y="8556328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4" y="0"/>
                </a:lnTo>
                <a:lnTo>
                  <a:pt x="1664534" y="1454447"/>
                </a:lnTo>
                <a:lnTo>
                  <a:pt x="0" y="1454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63133" y="8657637"/>
            <a:ext cx="973286" cy="1249051"/>
          </a:xfrm>
          <a:custGeom>
            <a:avLst/>
            <a:gdLst/>
            <a:ahLst/>
            <a:cxnLst/>
            <a:rect l="l" t="t" r="r" b="b"/>
            <a:pathLst>
              <a:path w="973286" h="1249051">
                <a:moveTo>
                  <a:pt x="0" y="0"/>
                </a:moveTo>
                <a:lnTo>
                  <a:pt x="973286" y="0"/>
                </a:lnTo>
                <a:lnTo>
                  <a:pt x="973286" y="1249051"/>
                </a:lnTo>
                <a:lnTo>
                  <a:pt x="0" y="12490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4340867" y="8225690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32" name="Freeform 32"/>
          <p:cNvSpPr/>
          <p:nvPr/>
        </p:nvSpPr>
        <p:spPr>
          <a:xfrm>
            <a:off x="4433020" y="8556328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4" y="0"/>
                </a:lnTo>
                <a:lnTo>
                  <a:pt x="1664534" y="1454447"/>
                </a:lnTo>
                <a:lnTo>
                  <a:pt x="0" y="1454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3" name="AutoShape 33"/>
          <p:cNvSpPr/>
          <p:nvPr/>
        </p:nvSpPr>
        <p:spPr>
          <a:xfrm flipH="1" flipV="1">
            <a:off x="2941890" y="9274234"/>
            <a:ext cx="1491130" cy="9317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TextBox 41"/>
          <p:cNvSpPr txBox="1"/>
          <p:nvPr/>
        </p:nvSpPr>
        <p:spPr>
          <a:xfrm>
            <a:off x="14751046" y="8225690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3151684" y="8929034"/>
            <a:ext cx="262893" cy="262893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45" name="AutoShape 45"/>
          <p:cNvSpPr/>
          <p:nvPr/>
        </p:nvSpPr>
        <p:spPr>
          <a:xfrm flipH="1" flipV="1">
            <a:off x="6097554" y="9283551"/>
            <a:ext cx="1489692" cy="654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6" name="TextBox 46"/>
          <p:cNvSpPr txBox="1"/>
          <p:nvPr/>
        </p:nvSpPr>
        <p:spPr>
          <a:xfrm>
            <a:off x="6539775" y="8855472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6168466" y="8925911"/>
            <a:ext cx="262893" cy="279709"/>
            <a:chOff x="0" y="0"/>
            <a:chExt cx="350524" cy="372945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350524" cy="372945"/>
              <a:chOff x="0" y="0"/>
              <a:chExt cx="812800" cy="86479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6479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4790">
                    <a:moveTo>
                      <a:pt x="406400" y="0"/>
                    </a:moveTo>
                    <a:cubicBezTo>
                      <a:pt x="181951" y="0"/>
                      <a:pt x="0" y="193590"/>
                      <a:pt x="0" y="432395"/>
                    </a:cubicBezTo>
                    <a:cubicBezTo>
                      <a:pt x="0" y="671200"/>
                      <a:pt x="181951" y="864790"/>
                      <a:pt x="406400" y="864790"/>
                    </a:cubicBezTo>
                    <a:cubicBezTo>
                      <a:pt x="630849" y="864790"/>
                      <a:pt x="812800" y="671200"/>
                      <a:pt x="812800" y="432395"/>
                    </a:cubicBezTo>
                    <a:cubicBezTo>
                      <a:pt x="812800" y="19359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51" name="TextBox 51"/>
            <p:cNvSpPr txBox="1"/>
            <p:nvPr/>
          </p:nvSpPr>
          <p:spPr>
            <a:xfrm>
              <a:off x="0" y="47001"/>
              <a:ext cx="334797" cy="250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12</a:t>
              </a:r>
            </a:p>
          </p:txBody>
        </p:sp>
      </p:grpSp>
      <p:sp>
        <p:nvSpPr>
          <p:cNvPr id="52" name="AutoShape 52"/>
          <p:cNvSpPr/>
          <p:nvPr/>
        </p:nvSpPr>
        <p:spPr>
          <a:xfrm flipH="1">
            <a:off x="8436034" y="9277258"/>
            <a:ext cx="1762148" cy="1283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3" name="Group 53"/>
          <p:cNvGrpSpPr/>
          <p:nvPr/>
        </p:nvGrpSpPr>
        <p:grpSpPr>
          <a:xfrm>
            <a:off x="8531699" y="8896330"/>
            <a:ext cx="262893" cy="262893"/>
            <a:chOff x="0" y="0"/>
            <a:chExt cx="812800" cy="8128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55" name="TextBox 5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6" name="AutoShape 56"/>
          <p:cNvSpPr/>
          <p:nvPr/>
        </p:nvSpPr>
        <p:spPr>
          <a:xfrm flipH="1" flipV="1">
            <a:off x="11356454" y="9277258"/>
            <a:ext cx="1376932" cy="1283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7" name="Group 57"/>
          <p:cNvGrpSpPr/>
          <p:nvPr/>
        </p:nvGrpSpPr>
        <p:grpSpPr>
          <a:xfrm>
            <a:off x="11523760" y="8904658"/>
            <a:ext cx="267115" cy="278873"/>
            <a:chOff x="0" y="0"/>
            <a:chExt cx="812800" cy="848579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812800" cy="848580"/>
            </a:xfrm>
            <a:custGeom>
              <a:avLst/>
              <a:gdLst/>
              <a:ahLst/>
              <a:cxnLst/>
              <a:rect l="l" t="t" r="r" b="b"/>
              <a:pathLst>
                <a:path w="812800" h="848580">
                  <a:moveTo>
                    <a:pt x="406400" y="0"/>
                  </a:moveTo>
                  <a:cubicBezTo>
                    <a:pt x="181951" y="0"/>
                    <a:pt x="0" y="189961"/>
                    <a:pt x="0" y="424290"/>
                  </a:cubicBezTo>
                  <a:cubicBezTo>
                    <a:pt x="0" y="658618"/>
                    <a:pt x="181951" y="848580"/>
                    <a:pt x="406400" y="848580"/>
                  </a:cubicBezTo>
                  <a:cubicBezTo>
                    <a:pt x="630849" y="848580"/>
                    <a:pt x="812800" y="658618"/>
                    <a:pt x="812800" y="424290"/>
                  </a:cubicBezTo>
                  <a:cubicBezTo>
                    <a:pt x="812800" y="18996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9525" cap="sq">
              <a:solidFill>
                <a:srgbClr val="E98552"/>
              </a:solidFill>
              <a:miter/>
            </a:ln>
          </p:spPr>
        </p:sp>
        <p:sp>
          <p:nvSpPr>
            <p:cNvPr id="59" name="TextBox 5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76604" tIns="76604" rIns="76604" bIns="76604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13677423" y="8953409"/>
            <a:ext cx="262893" cy="279709"/>
            <a:chOff x="0" y="0"/>
            <a:chExt cx="350524" cy="372945"/>
          </a:xfrm>
        </p:grpSpPr>
        <p:grpSp>
          <p:nvGrpSpPr>
            <p:cNvPr id="63" name="Group 63"/>
            <p:cNvGrpSpPr/>
            <p:nvPr/>
          </p:nvGrpSpPr>
          <p:grpSpPr>
            <a:xfrm>
              <a:off x="0" y="0"/>
              <a:ext cx="350524" cy="372945"/>
              <a:chOff x="0" y="0"/>
              <a:chExt cx="812800" cy="86479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812800" cy="86479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4790">
                    <a:moveTo>
                      <a:pt x="406400" y="0"/>
                    </a:moveTo>
                    <a:cubicBezTo>
                      <a:pt x="181951" y="0"/>
                      <a:pt x="0" y="193590"/>
                      <a:pt x="0" y="432395"/>
                    </a:cubicBezTo>
                    <a:cubicBezTo>
                      <a:pt x="0" y="671200"/>
                      <a:pt x="181951" y="864790"/>
                      <a:pt x="406400" y="864790"/>
                    </a:cubicBezTo>
                    <a:cubicBezTo>
                      <a:pt x="630849" y="864790"/>
                      <a:pt x="812800" y="671200"/>
                      <a:pt x="812800" y="432395"/>
                    </a:cubicBezTo>
                    <a:cubicBezTo>
                      <a:pt x="812800" y="19359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66" name="TextBox 66"/>
            <p:cNvSpPr txBox="1"/>
            <p:nvPr/>
          </p:nvSpPr>
          <p:spPr>
            <a:xfrm>
              <a:off x="127618" y="47001"/>
              <a:ext cx="95288" cy="250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9</a:t>
              </a:r>
            </a:p>
          </p:txBody>
        </p:sp>
      </p:grpSp>
      <p:sp>
        <p:nvSpPr>
          <p:cNvPr id="60" name="TextBox 60"/>
          <p:cNvSpPr txBox="1"/>
          <p:nvPr/>
        </p:nvSpPr>
        <p:spPr>
          <a:xfrm>
            <a:off x="11572385" y="8933675"/>
            <a:ext cx="169864" cy="19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7"/>
              </a:lnSpc>
            </a:pPr>
            <a:r>
              <a:rPr lang="en-US" sz="1055">
                <a:solidFill>
                  <a:srgbClr val="000000"/>
                </a:solidFill>
                <a:latin typeface="Helvetica World Bold"/>
              </a:rPr>
              <a:t>10</a:t>
            </a:r>
          </a:p>
        </p:txBody>
      </p:sp>
      <p:sp>
        <p:nvSpPr>
          <p:cNvPr id="61" name="AutoShape 61"/>
          <p:cNvSpPr/>
          <p:nvPr/>
        </p:nvSpPr>
        <p:spPr>
          <a:xfrm flipH="1">
            <a:off x="13582173" y="9283551"/>
            <a:ext cx="1389701" cy="654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7" name="AutoShape 67"/>
          <p:cNvSpPr/>
          <p:nvPr/>
        </p:nvSpPr>
        <p:spPr>
          <a:xfrm flipH="1">
            <a:off x="1028700" y="9274234"/>
            <a:ext cx="1064402" cy="7929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8" name="Group 68"/>
          <p:cNvGrpSpPr/>
          <p:nvPr/>
        </p:nvGrpSpPr>
        <p:grpSpPr>
          <a:xfrm>
            <a:off x="1022713" y="8912648"/>
            <a:ext cx="262893" cy="262893"/>
            <a:chOff x="0" y="0"/>
            <a:chExt cx="812800" cy="81280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70" name="TextBox 7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1" name="TextBox 71"/>
          <p:cNvSpPr txBox="1"/>
          <p:nvPr/>
        </p:nvSpPr>
        <p:spPr>
          <a:xfrm>
            <a:off x="9388279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1924709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321557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73251" y="8256554"/>
            <a:ext cx="1306609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6739629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3199541" y="8957141"/>
            <a:ext cx="167180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13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3593233" y="8855472"/>
            <a:ext cx="839786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Make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3404400" y="9296557"/>
            <a:ext cx="1093887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Decision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8903685" y="8825891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8540345" y="8924437"/>
            <a:ext cx="251098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11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8789822" y="9296557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Reviews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1863945" y="8832657"/>
            <a:ext cx="1076068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4026041" y="8790670"/>
            <a:ext cx="1515951" cy="820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95"/>
              </a:lnSpc>
            </a:pPr>
            <a:r>
              <a:rPr lang="en-US" sz="1777">
                <a:solidFill>
                  <a:srgbClr val="000000"/>
                </a:solidFill>
                <a:latin typeface="Helvetica World"/>
              </a:rPr>
              <a:t>Assign</a:t>
            </a:r>
          </a:p>
          <a:p>
            <a:pPr>
              <a:lnSpc>
                <a:spcPts val="3395"/>
              </a:lnSpc>
            </a:pPr>
            <a:r>
              <a:rPr lang="en-US" sz="1777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070570" y="8933463"/>
            <a:ext cx="167180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14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321557" y="8857033"/>
            <a:ext cx="797972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Notify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321557" y="9298864"/>
            <a:ext cx="7222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Email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8991600" y="4585295"/>
            <a:ext cx="9103425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2614"/>
              </a:lnSpc>
              <a:spcBef>
                <a:spcPct val="0"/>
              </a:spcBef>
            </a:pPr>
            <a:r>
              <a:rPr lang="en-US" sz="2178" u="none" strike="noStrike" spc="-43">
                <a:solidFill>
                  <a:srgbClr val="C48200"/>
                </a:solidFill>
                <a:latin typeface="Muli Bold"/>
              </a:rPr>
              <a:t>MONITOR AND MANAGE CONFERENCE SUBMISSIONS</a:t>
            </a:r>
          </a:p>
        </p:txBody>
      </p:sp>
      <p:grpSp>
        <p:nvGrpSpPr>
          <p:cNvPr id="88" name="Group 88"/>
          <p:cNvGrpSpPr/>
          <p:nvPr/>
        </p:nvGrpSpPr>
        <p:grpSpPr>
          <a:xfrm>
            <a:off x="6406472" y="5278206"/>
            <a:ext cx="2910635" cy="1693582"/>
            <a:chOff x="0" y="0"/>
            <a:chExt cx="1048981" cy="610360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1048981" cy="610360"/>
            </a:xfrm>
            <a:custGeom>
              <a:avLst/>
              <a:gdLst/>
              <a:ahLst/>
              <a:cxnLst/>
              <a:rect l="l" t="t" r="r" b="b"/>
              <a:pathLst>
                <a:path w="1048981" h="610360">
                  <a:moveTo>
                    <a:pt x="524490" y="0"/>
                  </a:moveTo>
                  <a:cubicBezTo>
                    <a:pt x="234822" y="0"/>
                    <a:pt x="0" y="136634"/>
                    <a:pt x="0" y="305180"/>
                  </a:cubicBezTo>
                  <a:cubicBezTo>
                    <a:pt x="0" y="473726"/>
                    <a:pt x="234822" y="610360"/>
                    <a:pt x="524490" y="610360"/>
                  </a:cubicBezTo>
                  <a:cubicBezTo>
                    <a:pt x="814158" y="610360"/>
                    <a:pt x="1048981" y="473726"/>
                    <a:pt x="1048981" y="305180"/>
                  </a:cubicBezTo>
                  <a:cubicBezTo>
                    <a:pt x="1048981" y="136634"/>
                    <a:pt x="814158" y="0"/>
                    <a:pt x="524490" y="0"/>
                  </a:cubicBezTo>
                  <a:close/>
                </a:path>
              </a:pathLst>
            </a:custGeom>
            <a:solidFill>
              <a:srgbClr val="D2FEFF"/>
            </a:solidFill>
          </p:spPr>
        </p:sp>
        <p:sp>
          <p:nvSpPr>
            <p:cNvPr id="90" name="TextBox 9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1" name="TextBox 91"/>
          <p:cNvSpPr txBox="1"/>
          <p:nvPr/>
        </p:nvSpPr>
        <p:spPr>
          <a:xfrm>
            <a:off x="6578530" y="5764780"/>
            <a:ext cx="2512250" cy="745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4"/>
              </a:lnSpc>
            </a:pPr>
            <a:r>
              <a:rPr lang="en-US" sz="1931">
                <a:solidFill>
                  <a:srgbClr val="000000"/>
                </a:solidFill>
                <a:latin typeface="Helvetica World Bold"/>
              </a:rPr>
              <a:t>1. Initialize a Planned Conference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17146569" y="8847085"/>
            <a:ext cx="1589075" cy="307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80"/>
              </a:lnSpc>
            </a:pPr>
            <a:r>
              <a:rPr lang="en-US" sz="1771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grpSp>
        <p:nvGrpSpPr>
          <p:cNvPr id="97" name="Group 97"/>
          <p:cNvGrpSpPr/>
          <p:nvPr/>
        </p:nvGrpSpPr>
        <p:grpSpPr>
          <a:xfrm>
            <a:off x="17241805" y="8493408"/>
            <a:ext cx="262893" cy="277476"/>
            <a:chOff x="0" y="0"/>
            <a:chExt cx="350524" cy="369968"/>
          </a:xfrm>
        </p:grpSpPr>
        <p:grpSp>
          <p:nvGrpSpPr>
            <p:cNvPr id="98" name="Group 98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00" name="TextBox 10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01" name="TextBox 101"/>
            <p:cNvSpPr txBox="1"/>
            <p:nvPr/>
          </p:nvSpPr>
          <p:spPr>
            <a:xfrm>
              <a:off x="127618" y="47001"/>
              <a:ext cx="95288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8</a:t>
              </a:r>
            </a:p>
          </p:txBody>
        </p:sp>
      </p:grpSp>
      <p:sp>
        <p:nvSpPr>
          <p:cNvPr id="102" name="TextBox 102"/>
          <p:cNvSpPr txBox="1"/>
          <p:nvPr/>
        </p:nvSpPr>
        <p:spPr>
          <a:xfrm>
            <a:off x="17072419" y="6112344"/>
            <a:ext cx="1589075" cy="58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1671">
                <a:solidFill>
                  <a:srgbClr val="000000"/>
                </a:solidFill>
                <a:latin typeface="Helvetica World"/>
              </a:rPr>
              <a:t>Assess Preliminary </a:t>
            </a:r>
          </a:p>
        </p:txBody>
      </p:sp>
      <p:grpSp>
        <p:nvGrpSpPr>
          <p:cNvPr id="103" name="Group 103"/>
          <p:cNvGrpSpPr/>
          <p:nvPr/>
        </p:nvGrpSpPr>
        <p:grpSpPr>
          <a:xfrm>
            <a:off x="17241805" y="5754492"/>
            <a:ext cx="262893" cy="277476"/>
            <a:chOff x="0" y="0"/>
            <a:chExt cx="350524" cy="369968"/>
          </a:xfrm>
        </p:grpSpPr>
        <p:grpSp>
          <p:nvGrpSpPr>
            <p:cNvPr id="104" name="Group 104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06" name="TextBox 10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07" name="TextBox 107"/>
            <p:cNvSpPr txBox="1"/>
            <p:nvPr/>
          </p:nvSpPr>
          <p:spPr>
            <a:xfrm>
              <a:off x="127618" y="47001"/>
              <a:ext cx="95288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7</a:t>
              </a:r>
            </a:p>
          </p:txBody>
        </p:sp>
      </p:grpSp>
      <p:sp>
        <p:nvSpPr>
          <p:cNvPr id="110" name="Freeform 110"/>
          <p:cNvSpPr/>
          <p:nvPr/>
        </p:nvSpPr>
        <p:spPr>
          <a:xfrm>
            <a:off x="15002852" y="5381122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5" y="0"/>
                </a:lnTo>
                <a:lnTo>
                  <a:pt x="1664535" y="1454448"/>
                </a:lnTo>
                <a:lnTo>
                  <a:pt x="0" y="1454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1" name="TextBox 111"/>
          <p:cNvSpPr txBox="1"/>
          <p:nvPr/>
        </p:nvSpPr>
        <p:spPr>
          <a:xfrm>
            <a:off x="14868365" y="5124551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115" name="TextBox 115"/>
          <p:cNvSpPr txBox="1"/>
          <p:nvPr/>
        </p:nvSpPr>
        <p:spPr>
          <a:xfrm>
            <a:off x="14459433" y="5678158"/>
            <a:ext cx="702510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sp>
        <p:nvSpPr>
          <p:cNvPr id="116" name="AutoShape 116"/>
          <p:cNvSpPr/>
          <p:nvPr/>
        </p:nvSpPr>
        <p:spPr>
          <a:xfrm flipV="1">
            <a:off x="14105658" y="6108346"/>
            <a:ext cx="897194" cy="6376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7" name="TextBox 117"/>
          <p:cNvSpPr txBox="1"/>
          <p:nvPr/>
        </p:nvSpPr>
        <p:spPr>
          <a:xfrm>
            <a:off x="12567351" y="5133399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118" name="Group 118"/>
          <p:cNvGrpSpPr/>
          <p:nvPr/>
        </p:nvGrpSpPr>
        <p:grpSpPr>
          <a:xfrm>
            <a:off x="14153283" y="5726025"/>
            <a:ext cx="249498" cy="273045"/>
            <a:chOff x="0" y="0"/>
            <a:chExt cx="332664" cy="364060"/>
          </a:xfrm>
        </p:grpSpPr>
        <p:grpSp>
          <p:nvGrpSpPr>
            <p:cNvPr id="119" name="Group 119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20" name="Freeform 120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21" name="TextBox 12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22" name="TextBox 122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6</a:t>
              </a:r>
            </a:p>
          </p:txBody>
        </p:sp>
      </p:grpSp>
      <p:sp>
        <p:nvSpPr>
          <p:cNvPr id="123" name="AutoShape 123"/>
          <p:cNvSpPr/>
          <p:nvPr/>
        </p:nvSpPr>
        <p:spPr>
          <a:xfrm flipV="1">
            <a:off x="12379571" y="6114722"/>
            <a:ext cx="920546" cy="1083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24" name="Group 124"/>
          <p:cNvGrpSpPr/>
          <p:nvPr/>
        </p:nvGrpSpPr>
        <p:grpSpPr>
          <a:xfrm>
            <a:off x="12270228" y="5711952"/>
            <a:ext cx="249498" cy="273045"/>
            <a:chOff x="0" y="0"/>
            <a:chExt cx="332664" cy="364060"/>
          </a:xfrm>
        </p:grpSpPr>
        <p:grpSp>
          <p:nvGrpSpPr>
            <p:cNvPr id="125" name="Group 125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26" name="Freeform 126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27" name="TextBox 1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28" name="TextBox 128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5</a:t>
              </a:r>
            </a:p>
          </p:txBody>
        </p:sp>
      </p:grpSp>
      <p:sp>
        <p:nvSpPr>
          <p:cNvPr id="129" name="TextBox 129"/>
          <p:cNvSpPr txBox="1"/>
          <p:nvPr/>
        </p:nvSpPr>
        <p:spPr>
          <a:xfrm>
            <a:off x="12567351" y="5693204"/>
            <a:ext cx="690266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130" name="TextBox 130"/>
          <p:cNvSpPr txBox="1"/>
          <p:nvPr/>
        </p:nvSpPr>
        <p:spPr>
          <a:xfrm>
            <a:off x="12567351" y="6191541"/>
            <a:ext cx="723241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Paper</a:t>
            </a:r>
          </a:p>
        </p:txBody>
      </p:sp>
      <p:sp>
        <p:nvSpPr>
          <p:cNvPr id="131" name="Freeform 131"/>
          <p:cNvSpPr/>
          <p:nvPr/>
        </p:nvSpPr>
        <p:spPr>
          <a:xfrm>
            <a:off x="11455874" y="5523100"/>
            <a:ext cx="923696" cy="1185410"/>
          </a:xfrm>
          <a:custGeom>
            <a:avLst/>
            <a:gdLst/>
            <a:ahLst/>
            <a:cxnLst/>
            <a:rect l="l" t="t" r="r" b="b"/>
            <a:pathLst>
              <a:path w="923696" h="1185410">
                <a:moveTo>
                  <a:pt x="0" y="0"/>
                </a:moveTo>
                <a:lnTo>
                  <a:pt x="923697" y="0"/>
                </a:lnTo>
                <a:lnTo>
                  <a:pt x="923697" y="1185410"/>
                </a:lnTo>
                <a:lnTo>
                  <a:pt x="0" y="11854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2" name="TextBox 132"/>
          <p:cNvSpPr txBox="1"/>
          <p:nvPr/>
        </p:nvSpPr>
        <p:spPr>
          <a:xfrm>
            <a:off x="9783531" y="5705173"/>
            <a:ext cx="1966415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Change to [Open</a:t>
            </a:r>
          </a:p>
        </p:txBody>
      </p:sp>
      <p:sp>
        <p:nvSpPr>
          <p:cNvPr id="133" name="TextBox 133"/>
          <p:cNvSpPr txBox="1"/>
          <p:nvPr/>
        </p:nvSpPr>
        <p:spPr>
          <a:xfrm>
            <a:off x="9486408" y="6191541"/>
            <a:ext cx="2340488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for Submission] phase</a:t>
            </a:r>
          </a:p>
        </p:txBody>
      </p:sp>
      <p:sp>
        <p:nvSpPr>
          <p:cNvPr id="134" name="TextBox 134"/>
          <p:cNvSpPr txBox="1"/>
          <p:nvPr/>
        </p:nvSpPr>
        <p:spPr>
          <a:xfrm>
            <a:off x="10731567" y="5133399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135" name="AutoShape 135"/>
          <p:cNvSpPr/>
          <p:nvPr/>
        </p:nvSpPr>
        <p:spPr>
          <a:xfrm flipV="1">
            <a:off x="9317107" y="6115805"/>
            <a:ext cx="2138767" cy="9192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36" name="Group 136"/>
          <p:cNvGrpSpPr/>
          <p:nvPr/>
        </p:nvGrpSpPr>
        <p:grpSpPr>
          <a:xfrm>
            <a:off x="9486408" y="5726025"/>
            <a:ext cx="249498" cy="273045"/>
            <a:chOff x="0" y="0"/>
            <a:chExt cx="332664" cy="364060"/>
          </a:xfrm>
        </p:grpSpPr>
        <p:grpSp>
          <p:nvGrpSpPr>
            <p:cNvPr id="137" name="Group 137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38" name="Freeform 138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39" name="TextBox 13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40" name="TextBox 140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4</a:t>
              </a:r>
            </a:p>
          </p:txBody>
        </p:sp>
      </p:grpSp>
      <p:sp>
        <p:nvSpPr>
          <p:cNvPr id="144" name="Slide Number Placeholder 1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grpSp>
        <p:nvGrpSpPr>
          <p:cNvPr id="145" name="Group 144"/>
          <p:cNvGrpSpPr/>
          <p:nvPr/>
        </p:nvGrpSpPr>
        <p:grpSpPr>
          <a:xfrm>
            <a:off x="16687800" y="7429500"/>
            <a:ext cx="685800" cy="630382"/>
            <a:chOff x="3124200" y="1388918"/>
            <a:chExt cx="685800" cy="630382"/>
          </a:xfrm>
        </p:grpSpPr>
        <p:sp>
          <p:nvSpPr>
            <p:cNvPr id="146" name="Rectangle: Rounded Corners 145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cxnSp>
        <p:nvCxnSpPr>
          <p:cNvPr id="148" name="Connector: Elbow 147"/>
          <p:cNvCxnSpPr/>
          <p:nvPr/>
        </p:nvCxnSpPr>
        <p:spPr>
          <a:xfrm rot="16200000" flipH="1">
            <a:off x="16334405" y="6335095"/>
            <a:ext cx="1041496" cy="334706"/>
          </a:xfrm>
          <a:prstGeom prst="bentConnector3">
            <a:avLst>
              <a:gd name="adj1" fmla="val -52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/>
          <p:cNvCxnSpPr/>
          <p:nvPr/>
        </p:nvCxnSpPr>
        <p:spPr>
          <a:xfrm rot="5400000">
            <a:off x="16192500" y="8458200"/>
            <a:ext cx="1143000" cy="457200"/>
          </a:xfrm>
          <a:prstGeom prst="bentConnector3">
            <a:avLst>
              <a:gd name="adj1" fmla="val 9979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oup 149"/>
          <p:cNvGrpSpPr/>
          <p:nvPr/>
        </p:nvGrpSpPr>
        <p:grpSpPr>
          <a:xfrm>
            <a:off x="12877800" y="8953500"/>
            <a:ext cx="685800" cy="630382"/>
            <a:chOff x="3124200" y="1388918"/>
            <a:chExt cx="685800" cy="630382"/>
          </a:xfrm>
        </p:grpSpPr>
        <p:sp>
          <p:nvSpPr>
            <p:cNvPr id="151" name="Rectangle: Rounded Corners 150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53" name="Group 152"/>
          <p:cNvGrpSpPr/>
          <p:nvPr/>
        </p:nvGrpSpPr>
        <p:grpSpPr>
          <a:xfrm>
            <a:off x="7772400" y="8953500"/>
            <a:ext cx="685800" cy="630382"/>
            <a:chOff x="3124200" y="1388918"/>
            <a:chExt cx="685800" cy="630382"/>
          </a:xfrm>
        </p:grpSpPr>
        <p:sp>
          <p:nvSpPr>
            <p:cNvPr id="154" name="Rectangle: Rounded Corners 153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56" name="Group 155"/>
          <p:cNvGrpSpPr/>
          <p:nvPr/>
        </p:nvGrpSpPr>
        <p:grpSpPr>
          <a:xfrm>
            <a:off x="2286000" y="8953500"/>
            <a:ext cx="685800" cy="630382"/>
            <a:chOff x="3124200" y="1388918"/>
            <a:chExt cx="685800" cy="630382"/>
          </a:xfrm>
        </p:grpSpPr>
        <p:sp>
          <p:nvSpPr>
            <p:cNvPr id="157" name="Rectangle: Rounded Corners 156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59" name="TextBox 109"/>
          <p:cNvSpPr txBox="1"/>
          <p:nvPr/>
        </p:nvSpPr>
        <p:spPr>
          <a:xfrm>
            <a:off x="15871312" y="7063018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pic>
        <p:nvPicPr>
          <p:cNvPr id="160" name="Picture 1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0" y="8724900"/>
            <a:ext cx="1012861" cy="990600"/>
          </a:xfrm>
          <a:prstGeom prst="rect">
            <a:avLst/>
          </a:prstGeom>
        </p:spPr>
      </p:pic>
      <p:grpSp>
        <p:nvGrpSpPr>
          <p:cNvPr id="161" name="Group 160"/>
          <p:cNvGrpSpPr/>
          <p:nvPr/>
        </p:nvGrpSpPr>
        <p:grpSpPr>
          <a:xfrm>
            <a:off x="13411200" y="5753100"/>
            <a:ext cx="685800" cy="630382"/>
            <a:chOff x="3124200" y="1388918"/>
            <a:chExt cx="685800" cy="630382"/>
          </a:xfrm>
        </p:grpSpPr>
        <p:sp>
          <p:nvSpPr>
            <p:cNvPr id="162" name="Rectangle: Rounded Corners 161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64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165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166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67" name="Group 4"/>
          <p:cNvGrpSpPr/>
          <p:nvPr/>
        </p:nvGrpSpPr>
        <p:grpSpPr>
          <a:xfrm>
            <a:off x="533400" y="3566337"/>
            <a:ext cx="4991100" cy="624566"/>
            <a:chOff x="0" y="0"/>
            <a:chExt cx="5479339" cy="832755"/>
          </a:xfrm>
        </p:grpSpPr>
        <p:grpSp>
          <p:nvGrpSpPr>
            <p:cNvPr id="168" name="Group 5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70" name="Freeform 6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169" name="TextBox 7"/>
            <p:cNvSpPr txBox="1"/>
            <p:nvPr/>
          </p:nvSpPr>
          <p:spPr>
            <a:xfrm>
              <a:off x="543294" y="249569"/>
              <a:ext cx="4392751" cy="343141"/>
            </a:xfrm>
            <a:prstGeom prst="rect">
              <a:avLst/>
            </a:prstGeom>
            <a:solidFill>
              <a:srgbClr val="0DA696"/>
            </a:solidFill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Appoint Paper Reviewers</a:t>
              </a:r>
            </a:p>
          </p:txBody>
        </p:sp>
      </p:grpSp>
      <p:grpSp>
        <p:nvGrpSpPr>
          <p:cNvPr id="171" name="Group 8"/>
          <p:cNvGrpSpPr/>
          <p:nvPr/>
        </p:nvGrpSpPr>
        <p:grpSpPr>
          <a:xfrm>
            <a:off x="533400" y="2627446"/>
            <a:ext cx="4991100" cy="624566"/>
            <a:chOff x="0" y="0"/>
            <a:chExt cx="5479339" cy="832755"/>
          </a:xfrm>
        </p:grpSpPr>
        <p:grpSp>
          <p:nvGrpSpPr>
            <p:cNvPr id="172" name="Group 9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74" name="Freeform 10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73" name="TextBox 11"/>
            <p:cNvSpPr txBox="1"/>
            <p:nvPr/>
          </p:nvSpPr>
          <p:spPr>
            <a:xfrm>
              <a:off x="543293" y="249569"/>
              <a:ext cx="4392751" cy="340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2087"/>
                </a:lnSpc>
                <a:spcBef>
                  <a:spcPct val="0"/>
                </a:spcBef>
                <a:defRPr sz="1739" spc="-34">
                  <a:solidFill>
                    <a:srgbClr val="FFFFFF"/>
                  </a:solidFill>
                  <a:latin typeface="Muli Bold"/>
                </a:defRPr>
              </a:lvl1pPr>
            </a:lstStyle>
            <a:p>
              <a:r>
                <a:rPr lang="en-US" sz="1700"/>
                <a:t>Initiate a Call for Research Papers</a:t>
              </a:r>
            </a:p>
          </p:txBody>
        </p:sp>
      </p:grpSp>
      <p:grpSp>
        <p:nvGrpSpPr>
          <p:cNvPr id="175" name="Group 12"/>
          <p:cNvGrpSpPr/>
          <p:nvPr/>
        </p:nvGrpSpPr>
        <p:grpSpPr>
          <a:xfrm>
            <a:off x="533400" y="4505228"/>
            <a:ext cx="4991100" cy="624566"/>
            <a:chOff x="0" y="0"/>
            <a:chExt cx="5479339" cy="832755"/>
          </a:xfrm>
        </p:grpSpPr>
        <p:grpSp>
          <p:nvGrpSpPr>
            <p:cNvPr id="176" name="Group 13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78" name="Freeform 14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77" name="TextBox 15"/>
            <p:cNvSpPr txBox="1"/>
            <p:nvPr/>
          </p:nvSpPr>
          <p:spPr>
            <a:xfrm>
              <a:off x="543294" y="249569"/>
              <a:ext cx="4392751" cy="343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Finalize Paper Decisions</a:t>
              </a:r>
            </a:p>
          </p:txBody>
        </p:sp>
      </p:grpSp>
      <p:grpSp>
        <p:nvGrpSpPr>
          <p:cNvPr id="179" name="Group 16"/>
          <p:cNvGrpSpPr/>
          <p:nvPr/>
        </p:nvGrpSpPr>
        <p:grpSpPr>
          <a:xfrm>
            <a:off x="533400" y="5444119"/>
            <a:ext cx="4991100" cy="624566"/>
            <a:chOff x="0" y="0"/>
            <a:chExt cx="5479339" cy="832755"/>
          </a:xfrm>
        </p:grpSpPr>
        <p:grpSp>
          <p:nvGrpSpPr>
            <p:cNvPr id="180" name="Group 17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82" name="Freeform 18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81" name="TextBox 19"/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Communicate Decision Results</a:t>
              </a:r>
            </a:p>
          </p:txBody>
        </p:sp>
      </p:grpSp>
      <p:grpSp>
        <p:nvGrpSpPr>
          <p:cNvPr id="141" name="Group 141"/>
          <p:cNvGrpSpPr/>
          <p:nvPr/>
        </p:nvGrpSpPr>
        <p:grpSpPr>
          <a:xfrm>
            <a:off x="9920144" y="8161847"/>
            <a:ext cx="3782744" cy="1953719"/>
            <a:chOff x="0" y="0"/>
            <a:chExt cx="996278" cy="514560"/>
          </a:xfrm>
        </p:grpSpPr>
        <p:sp>
          <p:nvSpPr>
            <p:cNvPr id="142" name="Freeform 142"/>
            <p:cNvSpPr/>
            <p:nvPr/>
          </p:nvSpPr>
          <p:spPr>
            <a:xfrm>
              <a:off x="0" y="0"/>
              <a:ext cx="996278" cy="514560"/>
            </a:xfrm>
            <a:custGeom>
              <a:avLst/>
              <a:gdLst/>
              <a:ahLst/>
              <a:cxnLst/>
              <a:rect l="l" t="t" r="r" b="b"/>
              <a:pathLst>
                <a:path w="996278" h="514560">
                  <a:moveTo>
                    <a:pt x="0" y="0"/>
                  </a:moveTo>
                  <a:lnTo>
                    <a:pt x="996278" y="0"/>
                  </a:lnTo>
                  <a:lnTo>
                    <a:pt x="996278" y="514560"/>
                  </a:lnTo>
                  <a:lnTo>
                    <a:pt x="0" y="5145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0000"/>
              </a:solidFill>
              <a:miter/>
            </a:ln>
          </p:spPr>
        </p:sp>
        <p:sp>
          <p:nvSpPr>
            <p:cNvPr id="143" name="TextBox 14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1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838700"/>
            <a:ext cx="5765734" cy="48006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12056607" y="1619040"/>
            <a:ext cx="5071614" cy="3381676"/>
            <a:chOff x="0" y="0"/>
            <a:chExt cx="1985057" cy="132360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85057" cy="1323606"/>
            </a:xfrm>
            <a:custGeom>
              <a:avLst/>
              <a:gdLst/>
              <a:ahLst/>
              <a:cxnLst/>
              <a:rect l="l" t="t" r="r" b="b"/>
              <a:pathLst>
                <a:path w="1985057" h="1323606">
                  <a:moveTo>
                    <a:pt x="0" y="0"/>
                  </a:moveTo>
                  <a:lnTo>
                    <a:pt x="1985057" y="0"/>
                  </a:lnTo>
                  <a:lnTo>
                    <a:pt x="1985057" y="1323606"/>
                  </a:lnTo>
                  <a:lnTo>
                    <a:pt x="0" y="1323606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062209" y="3278161"/>
            <a:ext cx="7030152" cy="1716145"/>
            <a:chOff x="0" y="0"/>
            <a:chExt cx="2751639" cy="67170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751639" cy="671709"/>
            </a:xfrm>
            <a:custGeom>
              <a:avLst/>
              <a:gdLst/>
              <a:ahLst/>
              <a:cxnLst/>
              <a:rect l="l" t="t" r="r" b="b"/>
              <a:pathLst>
                <a:path w="2751639" h="671709">
                  <a:moveTo>
                    <a:pt x="0" y="0"/>
                  </a:moveTo>
                  <a:lnTo>
                    <a:pt x="2751639" y="0"/>
                  </a:lnTo>
                  <a:lnTo>
                    <a:pt x="2751639" y="671709"/>
                  </a:lnTo>
                  <a:lnTo>
                    <a:pt x="0" y="671709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141" name="Group 141"/>
          <p:cNvGrpSpPr/>
          <p:nvPr/>
        </p:nvGrpSpPr>
        <p:grpSpPr>
          <a:xfrm>
            <a:off x="9947997" y="3749489"/>
            <a:ext cx="2685684" cy="1244818"/>
            <a:chOff x="0" y="0"/>
            <a:chExt cx="1051191" cy="487228"/>
          </a:xfrm>
        </p:grpSpPr>
        <p:sp>
          <p:nvSpPr>
            <p:cNvPr id="142" name="Freeform 142"/>
            <p:cNvSpPr/>
            <p:nvPr/>
          </p:nvSpPr>
          <p:spPr>
            <a:xfrm>
              <a:off x="0" y="0"/>
              <a:ext cx="1051191" cy="487228"/>
            </a:xfrm>
            <a:custGeom>
              <a:avLst/>
              <a:gdLst/>
              <a:ahLst/>
              <a:cxnLst/>
              <a:rect l="l" t="t" r="r" b="b"/>
              <a:pathLst>
                <a:path w="1051191" h="487228">
                  <a:moveTo>
                    <a:pt x="0" y="0"/>
                  </a:moveTo>
                  <a:lnTo>
                    <a:pt x="1051191" y="0"/>
                  </a:lnTo>
                  <a:lnTo>
                    <a:pt x="1051191" y="487228"/>
                  </a:lnTo>
                  <a:lnTo>
                    <a:pt x="0" y="4872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0000"/>
              </a:solidFill>
              <a:miter/>
            </a:ln>
          </p:spPr>
        </p:sp>
        <p:sp>
          <p:nvSpPr>
            <p:cNvPr id="143" name="TextBox 14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028700" y="529323"/>
            <a:ext cx="8914293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40"/>
              </a:lnSpc>
            </a:pPr>
            <a:r>
              <a:rPr lang="en-US" sz="5700" spc="-114">
                <a:solidFill>
                  <a:srgbClr val="E66418"/>
                </a:solidFill>
                <a:latin typeface="Muli Bold"/>
              </a:rPr>
              <a:t>[Reviewer] Submit Review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248400" y="5448300"/>
            <a:ext cx="10591800" cy="2816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b="1"/>
              <a:t>Reviewers</a:t>
            </a:r>
            <a:r>
              <a:rPr lang="en-US" sz="2800"/>
              <a:t> </a:t>
            </a:r>
            <a:r>
              <a:rPr lang="en-US" sz="2800" b="1"/>
              <a:t>access their assigned submissions</a:t>
            </a:r>
            <a:r>
              <a:rPr lang="en-US" sz="2800"/>
              <a:t>, </a:t>
            </a:r>
            <a:r>
              <a:rPr lang="en-US" sz="2800" b="1"/>
              <a:t>evaluate each paper according to predefined criteria</a:t>
            </a:r>
            <a:r>
              <a:rPr lang="en-US" sz="2800"/>
              <a:t>, </a:t>
            </a:r>
            <a:r>
              <a:rPr lang="en-US" sz="2800" b="1"/>
              <a:t>offer suggestions to the PC Chairs</a:t>
            </a:r>
            <a:r>
              <a:rPr lang="en-US" sz="2800"/>
              <a:t>, and</a:t>
            </a:r>
            <a:r>
              <a:rPr lang="en-US" sz="2800" b="1"/>
              <a:t> provide comments to the authors of the submissions</a:t>
            </a:r>
            <a:r>
              <a:rPr lang="en-US" sz="28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/>
              <a:t>Each reviewer's review activity</a:t>
            </a:r>
            <a:r>
              <a:rPr lang="en-US" sz="2800"/>
              <a:t> is treated as an </a:t>
            </a:r>
            <a:r>
              <a:rPr lang="en-US" sz="2800" b="1">
                <a:solidFill>
                  <a:srgbClr val="FF0000"/>
                </a:solidFill>
              </a:rPr>
              <a:t>INDEPENDENT</a:t>
            </a:r>
            <a:r>
              <a:rPr lang="en-US" sz="2800">
                <a:solidFill>
                  <a:srgbClr val="FF0000"/>
                </a:solidFill>
              </a:rPr>
              <a:t> </a:t>
            </a:r>
            <a:r>
              <a:rPr lang="en-US" sz="2800" b="1">
                <a:solidFill>
                  <a:srgbClr val="FF0000"/>
                </a:solidFill>
              </a:rPr>
              <a:t>assessment</a:t>
            </a:r>
            <a:r>
              <a:rPr lang="en-US" sz="2800"/>
              <a:t>, with </a:t>
            </a:r>
            <a:r>
              <a:rPr lang="en-US" sz="2800" b="1"/>
              <a:t>NO support for discussion or sharing of reviews among reviewers</a:t>
            </a:r>
            <a:r>
              <a:rPr lang="en-US" sz="2800"/>
              <a:t> during the review process.</a:t>
            </a:r>
          </a:p>
        </p:txBody>
      </p:sp>
      <p:sp>
        <p:nvSpPr>
          <p:cNvPr id="26" name="Freeform 26"/>
          <p:cNvSpPr/>
          <p:nvPr/>
        </p:nvSpPr>
        <p:spPr>
          <a:xfrm>
            <a:off x="14999537" y="4015617"/>
            <a:ext cx="1120056" cy="978690"/>
          </a:xfrm>
          <a:custGeom>
            <a:avLst/>
            <a:gdLst/>
            <a:ahLst/>
            <a:cxnLst/>
            <a:rect l="l" t="t" r="r" b="b"/>
            <a:pathLst>
              <a:path w="1120056" h="978690">
                <a:moveTo>
                  <a:pt x="0" y="0"/>
                </a:moveTo>
                <a:lnTo>
                  <a:pt x="1120056" y="0"/>
                </a:lnTo>
                <a:lnTo>
                  <a:pt x="1120056" y="978690"/>
                </a:lnTo>
                <a:lnTo>
                  <a:pt x="0" y="978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5034817" y="4083788"/>
            <a:ext cx="654919" cy="840479"/>
          </a:xfrm>
          <a:custGeom>
            <a:avLst/>
            <a:gdLst/>
            <a:ahLst/>
            <a:cxnLst/>
            <a:rect l="l" t="t" r="r" b="b"/>
            <a:pathLst>
              <a:path w="654919" h="840479">
                <a:moveTo>
                  <a:pt x="0" y="0"/>
                </a:moveTo>
                <a:lnTo>
                  <a:pt x="654919" y="0"/>
                </a:lnTo>
                <a:lnTo>
                  <a:pt x="654919" y="840479"/>
                </a:lnTo>
                <a:lnTo>
                  <a:pt x="0" y="8404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7845991" y="3796604"/>
            <a:ext cx="1363117" cy="241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8"/>
              </a:lnSpc>
            </a:pPr>
            <a:r>
              <a:rPr lang="en-US" sz="139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32" name="Freeform 32"/>
          <p:cNvSpPr/>
          <p:nvPr/>
        </p:nvSpPr>
        <p:spPr>
          <a:xfrm>
            <a:off x="7908000" y="4015617"/>
            <a:ext cx="1120056" cy="978690"/>
          </a:xfrm>
          <a:custGeom>
            <a:avLst/>
            <a:gdLst/>
            <a:ahLst/>
            <a:cxnLst/>
            <a:rect l="l" t="t" r="r" b="b"/>
            <a:pathLst>
              <a:path w="1120056" h="978690">
                <a:moveTo>
                  <a:pt x="0" y="0"/>
                </a:moveTo>
                <a:lnTo>
                  <a:pt x="1120056" y="0"/>
                </a:lnTo>
                <a:lnTo>
                  <a:pt x="1120056" y="978690"/>
                </a:lnTo>
                <a:lnTo>
                  <a:pt x="0" y="978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3" name="AutoShape 33"/>
          <p:cNvSpPr/>
          <p:nvPr/>
        </p:nvSpPr>
        <p:spPr>
          <a:xfrm flipH="1" flipV="1">
            <a:off x="6904628" y="4498692"/>
            <a:ext cx="1003373" cy="627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TextBox 41"/>
          <p:cNvSpPr txBox="1"/>
          <p:nvPr/>
        </p:nvSpPr>
        <p:spPr>
          <a:xfrm>
            <a:off x="14850942" y="3796604"/>
            <a:ext cx="1363117" cy="241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8"/>
              </a:lnSpc>
            </a:pPr>
            <a:r>
              <a:rPr lang="en-US" sz="139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7045797" y="4266409"/>
            <a:ext cx="176899" cy="176899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45" name="AutoShape 45"/>
          <p:cNvSpPr/>
          <p:nvPr/>
        </p:nvSpPr>
        <p:spPr>
          <a:xfrm flipH="1" flipV="1">
            <a:off x="9028056" y="4504962"/>
            <a:ext cx="1002405" cy="4401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6" name="TextBox 46"/>
          <p:cNvSpPr txBox="1"/>
          <p:nvPr/>
        </p:nvSpPr>
        <p:spPr>
          <a:xfrm>
            <a:off x="9325624" y="4220381"/>
            <a:ext cx="1659452" cy="23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9075773" y="4264308"/>
            <a:ext cx="176899" cy="188214"/>
            <a:chOff x="0" y="0"/>
            <a:chExt cx="235866" cy="250953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235866" cy="250953"/>
              <a:chOff x="0" y="0"/>
              <a:chExt cx="812800" cy="86479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6479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4790">
                    <a:moveTo>
                      <a:pt x="406400" y="0"/>
                    </a:moveTo>
                    <a:cubicBezTo>
                      <a:pt x="181951" y="0"/>
                      <a:pt x="0" y="193590"/>
                      <a:pt x="0" y="432395"/>
                    </a:cubicBezTo>
                    <a:cubicBezTo>
                      <a:pt x="0" y="671200"/>
                      <a:pt x="181951" y="864790"/>
                      <a:pt x="406400" y="864790"/>
                    </a:cubicBezTo>
                    <a:cubicBezTo>
                      <a:pt x="630849" y="864790"/>
                      <a:pt x="812800" y="671200"/>
                      <a:pt x="812800" y="432395"/>
                    </a:cubicBezTo>
                    <a:cubicBezTo>
                      <a:pt x="812800" y="19359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51" name="TextBox 51"/>
            <p:cNvSpPr txBox="1"/>
            <p:nvPr/>
          </p:nvSpPr>
          <p:spPr>
            <a:xfrm>
              <a:off x="0" y="31805"/>
              <a:ext cx="225283" cy="168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8"/>
                </a:lnSpc>
              </a:pPr>
              <a:r>
                <a:rPr lang="en-US" sz="699">
                  <a:solidFill>
                    <a:srgbClr val="000000"/>
                  </a:solidFill>
                  <a:latin typeface="Helvetica World Bold"/>
                </a:rPr>
                <a:t>12</a:t>
              </a:r>
            </a:p>
          </p:txBody>
        </p:sp>
      </p:grpSp>
      <p:sp>
        <p:nvSpPr>
          <p:cNvPr id="52" name="AutoShape 52"/>
          <p:cNvSpPr/>
          <p:nvPr/>
        </p:nvSpPr>
        <p:spPr>
          <a:xfrm flipH="1">
            <a:off x="10601606" y="4500727"/>
            <a:ext cx="1185739" cy="8636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3" name="Group 53"/>
          <p:cNvGrpSpPr/>
          <p:nvPr/>
        </p:nvGrpSpPr>
        <p:grpSpPr>
          <a:xfrm>
            <a:off x="10665979" y="4244403"/>
            <a:ext cx="176899" cy="176899"/>
            <a:chOff x="0" y="0"/>
            <a:chExt cx="812800" cy="8128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55" name="TextBox 5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6" name="AutoShape 56"/>
          <p:cNvSpPr/>
          <p:nvPr/>
        </p:nvSpPr>
        <p:spPr>
          <a:xfrm flipH="1" flipV="1">
            <a:off x="12566740" y="4500727"/>
            <a:ext cx="926530" cy="8636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7" name="Group 57"/>
          <p:cNvGrpSpPr/>
          <p:nvPr/>
        </p:nvGrpSpPr>
        <p:grpSpPr>
          <a:xfrm>
            <a:off x="12679320" y="4250007"/>
            <a:ext cx="179740" cy="189154"/>
            <a:chOff x="0" y="0"/>
            <a:chExt cx="812800" cy="855372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812800" cy="855372"/>
            </a:xfrm>
            <a:custGeom>
              <a:avLst/>
              <a:gdLst/>
              <a:ahLst/>
              <a:cxnLst/>
              <a:rect l="l" t="t" r="r" b="b"/>
              <a:pathLst>
                <a:path w="812800" h="855372">
                  <a:moveTo>
                    <a:pt x="406400" y="0"/>
                  </a:moveTo>
                  <a:cubicBezTo>
                    <a:pt x="181951" y="0"/>
                    <a:pt x="0" y="191482"/>
                    <a:pt x="0" y="427686"/>
                  </a:cubicBezTo>
                  <a:cubicBezTo>
                    <a:pt x="0" y="663891"/>
                    <a:pt x="181951" y="855372"/>
                    <a:pt x="406400" y="855372"/>
                  </a:cubicBezTo>
                  <a:cubicBezTo>
                    <a:pt x="630849" y="855372"/>
                    <a:pt x="812800" y="663891"/>
                    <a:pt x="812800" y="427686"/>
                  </a:cubicBezTo>
                  <a:cubicBezTo>
                    <a:pt x="812800" y="19148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9525" cap="sq">
              <a:solidFill>
                <a:srgbClr val="E98552"/>
              </a:solidFill>
              <a:miter/>
            </a:ln>
          </p:spPr>
        </p:sp>
        <p:sp>
          <p:nvSpPr>
            <p:cNvPr id="59" name="TextBox 5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1546" tIns="51546" rIns="51546" bIns="51546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0" name="TextBox 60"/>
          <p:cNvSpPr txBox="1"/>
          <p:nvPr/>
        </p:nvSpPr>
        <p:spPr>
          <a:xfrm>
            <a:off x="12716030" y="4269710"/>
            <a:ext cx="106319" cy="130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4"/>
              </a:lnSpc>
            </a:pPr>
            <a:r>
              <a:rPr lang="en-US" sz="710">
                <a:solidFill>
                  <a:srgbClr val="000000"/>
                </a:solidFill>
                <a:latin typeface="Helvetica World Bold"/>
              </a:rPr>
              <a:t>10</a:t>
            </a:r>
          </a:p>
        </p:txBody>
      </p:sp>
      <p:sp>
        <p:nvSpPr>
          <p:cNvPr id="61" name="AutoShape 61"/>
          <p:cNvSpPr/>
          <p:nvPr/>
        </p:nvSpPr>
        <p:spPr>
          <a:xfrm flipH="1">
            <a:off x="14064415" y="4504962"/>
            <a:ext cx="935122" cy="4401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2" name="Group 62"/>
          <p:cNvGrpSpPr/>
          <p:nvPr/>
        </p:nvGrpSpPr>
        <p:grpSpPr>
          <a:xfrm>
            <a:off x="14128508" y="4282811"/>
            <a:ext cx="176899" cy="188214"/>
            <a:chOff x="0" y="0"/>
            <a:chExt cx="235866" cy="250953"/>
          </a:xfrm>
        </p:grpSpPr>
        <p:grpSp>
          <p:nvGrpSpPr>
            <p:cNvPr id="63" name="Group 63"/>
            <p:cNvGrpSpPr/>
            <p:nvPr/>
          </p:nvGrpSpPr>
          <p:grpSpPr>
            <a:xfrm>
              <a:off x="0" y="0"/>
              <a:ext cx="235866" cy="250953"/>
              <a:chOff x="0" y="0"/>
              <a:chExt cx="812800" cy="86479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812800" cy="86479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4790">
                    <a:moveTo>
                      <a:pt x="406400" y="0"/>
                    </a:moveTo>
                    <a:cubicBezTo>
                      <a:pt x="181951" y="0"/>
                      <a:pt x="0" y="193590"/>
                      <a:pt x="0" y="432395"/>
                    </a:cubicBezTo>
                    <a:cubicBezTo>
                      <a:pt x="0" y="671200"/>
                      <a:pt x="181951" y="864790"/>
                      <a:pt x="406400" y="864790"/>
                    </a:cubicBezTo>
                    <a:cubicBezTo>
                      <a:pt x="630849" y="864790"/>
                      <a:pt x="812800" y="671200"/>
                      <a:pt x="812800" y="432395"/>
                    </a:cubicBezTo>
                    <a:cubicBezTo>
                      <a:pt x="812800" y="19359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66" name="TextBox 66"/>
            <p:cNvSpPr txBox="1"/>
            <p:nvPr/>
          </p:nvSpPr>
          <p:spPr>
            <a:xfrm>
              <a:off x="85873" y="31805"/>
              <a:ext cx="64119" cy="168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8"/>
                </a:lnSpc>
              </a:pPr>
              <a:r>
                <a:rPr lang="en-US" sz="699">
                  <a:solidFill>
                    <a:srgbClr val="000000"/>
                  </a:solidFill>
                  <a:latin typeface="Helvetica World Bold"/>
                </a:rPr>
                <a:t>9</a:t>
              </a:r>
            </a:p>
          </p:txBody>
        </p:sp>
      </p:grpSp>
      <p:sp>
        <p:nvSpPr>
          <p:cNvPr id="67" name="AutoShape 67"/>
          <p:cNvSpPr/>
          <p:nvPr/>
        </p:nvSpPr>
        <p:spPr>
          <a:xfrm flipH="1">
            <a:off x="5617253" y="4498692"/>
            <a:ext cx="716230" cy="533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8" name="Group 68"/>
          <p:cNvGrpSpPr/>
          <p:nvPr/>
        </p:nvGrpSpPr>
        <p:grpSpPr>
          <a:xfrm>
            <a:off x="5613224" y="4255383"/>
            <a:ext cx="176899" cy="176899"/>
            <a:chOff x="0" y="0"/>
            <a:chExt cx="812800" cy="81280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70" name="TextBox 7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1" name="TextBox 71"/>
          <p:cNvSpPr txBox="1"/>
          <p:nvPr/>
        </p:nvSpPr>
        <p:spPr>
          <a:xfrm>
            <a:off x="11242367" y="3817373"/>
            <a:ext cx="1659452" cy="24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2949116" y="3817373"/>
            <a:ext cx="1659452" cy="24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5814315" y="3817373"/>
            <a:ext cx="1659452" cy="24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4974336" y="3817373"/>
            <a:ext cx="879210" cy="24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9460105" y="3817373"/>
            <a:ext cx="1659452" cy="24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7077999" y="4285500"/>
            <a:ext cx="112494" cy="130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8"/>
              </a:lnSpc>
            </a:pPr>
            <a:r>
              <a:rPr lang="en-US" sz="699">
                <a:solidFill>
                  <a:srgbClr val="000000"/>
                </a:solidFill>
                <a:latin typeface="Helvetica World Bold"/>
              </a:rPr>
              <a:t>13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7342913" y="4220381"/>
            <a:ext cx="565088" cy="23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Make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7215848" y="4517185"/>
            <a:ext cx="736070" cy="23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Decision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10916286" y="4200476"/>
            <a:ext cx="1659452" cy="23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10671797" y="4263494"/>
            <a:ext cx="168962" cy="130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8"/>
              </a:lnSpc>
            </a:pPr>
            <a:r>
              <a:rPr lang="en-US" sz="699">
                <a:solidFill>
                  <a:srgbClr val="000000"/>
                </a:solidFill>
                <a:latin typeface="Helvetica World Bold"/>
              </a:rPr>
              <a:t>11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10839668" y="4517185"/>
            <a:ext cx="1659452" cy="23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Reviews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2908228" y="4205029"/>
            <a:ext cx="724080" cy="23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4363091" y="4170901"/>
            <a:ext cx="1020075" cy="554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4"/>
              </a:lnSpc>
            </a:pPr>
            <a:r>
              <a:rPr lang="en-US" sz="1196">
                <a:solidFill>
                  <a:srgbClr val="000000"/>
                </a:solidFill>
                <a:latin typeface="Helvetica World"/>
              </a:rPr>
              <a:t>Assign</a:t>
            </a:r>
          </a:p>
          <a:p>
            <a:pPr>
              <a:lnSpc>
                <a:spcPts val="2284"/>
              </a:lnSpc>
            </a:pPr>
            <a:r>
              <a:rPr lang="en-US" sz="1196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5645426" y="4269567"/>
            <a:ext cx="112494" cy="130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8"/>
              </a:lnSpc>
            </a:pPr>
            <a:r>
              <a:rPr lang="en-US" sz="699">
                <a:solidFill>
                  <a:srgbClr val="000000"/>
                </a:solidFill>
                <a:latin typeface="Helvetica World Bold"/>
              </a:rPr>
              <a:t>14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5814315" y="4221432"/>
            <a:ext cx="536951" cy="23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Notify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5814315" y="4518738"/>
            <a:ext cx="485991" cy="23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7"/>
              </a:lnSpc>
            </a:pPr>
            <a:r>
              <a:rPr lang="en-US" sz="1398">
                <a:solidFill>
                  <a:srgbClr val="000000"/>
                </a:solidFill>
                <a:latin typeface="Helvetica World"/>
              </a:rPr>
              <a:t>Email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10134600" y="1349941"/>
            <a:ext cx="6966487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1759"/>
              </a:lnSpc>
              <a:spcBef>
                <a:spcPct val="0"/>
              </a:spcBef>
            </a:pPr>
            <a:r>
              <a:rPr lang="en-US" sz="1466" u="none" strike="noStrike" spc="-29">
                <a:solidFill>
                  <a:srgbClr val="C48200"/>
                </a:solidFill>
                <a:latin typeface="Muli Bold"/>
              </a:rPr>
              <a:t>MONITOR AND MANAGE CONFERENCE SUBMISSIONS</a:t>
            </a:r>
          </a:p>
        </p:txBody>
      </p:sp>
      <p:grpSp>
        <p:nvGrpSpPr>
          <p:cNvPr id="88" name="Group 88"/>
          <p:cNvGrpSpPr/>
          <p:nvPr/>
        </p:nvGrpSpPr>
        <p:grpSpPr>
          <a:xfrm>
            <a:off x="9235925" y="1809787"/>
            <a:ext cx="1958550" cy="1139602"/>
            <a:chOff x="0" y="0"/>
            <a:chExt cx="1048981" cy="610360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1048981" cy="610360"/>
            </a:xfrm>
            <a:custGeom>
              <a:avLst/>
              <a:gdLst/>
              <a:ahLst/>
              <a:cxnLst/>
              <a:rect l="l" t="t" r="r" b="b"/>
              <a:pathLst>
                <a:path w="1048981" h="610360">
                  <a:moveTo>
                    <a:pt x="524490" y="0"/>
                  </a:moveTo>
                  <a:cubicBezTo>
                    <a:pt x="234822" y="0"/>
                    <a:pt x="0" y="136634"/>
                    <a:pt x="0" y="305180"/>
                  </a:cubicBezTo>
                  <a:cubicBezTo>
                    <a:pt x="0" y="473726"/>
                    <a:pt x="234822" y="610360"/>
                    <a:pt x="524490" y="610360"/>
                  </a:cubicBezTo>
                  <a:cubicBezTo>
                    <a:pt x="814158" y="610360"/>
                    <a:pt x="1048981" y="473726"/>
                    <a:pt x="1048981" y="305180"/>
                  </a:cubicBezTo>
                  <a:cubicBezTo>
                    <a:pt x="1048981" y="136634"/>
                    <a:pt x="814158" y="0"/>
                    <a:pt x="524490" y="0"/>
                  </a:cubicBezTo>
                  <a:close/>
                </a:path>
              </a:pathLst>
            </a:custGeom>
            <a:solidFill>
              <a:srgbClr val="D2FEFF"/>
            </a:solidFill>
          </p:spPr>
        </p:sp>
        <p:sp>
          <p:nvSpPr>
            <p:cNvPr id="90" name="TextBox 9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1" name="TextBox 91"/>
          <p:cNvSpPr txBox="1"/>
          <p:nvPr/>
        </p:nvSpPr>
        <p:spPr>
          <a:xfrm>
            <a:off x="9351702" y="2140672"/>
            <a:ext cx="1690479" cy="497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Helvetica World Bold"/>
              </a:rPr>
              <a:t>1. Initialize a Planned Conference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16462876" y="4208328"/>
            <a:ext cx="1069280" cy="209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69"/>
              </a:lnSpc>
            </a:pPr>
            <a:r>
              <a:rPr lang="en-US" sz="1192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grpSp>
        <p:nvGrpSpPr>
          <p:cNvPr id="97" name="Group 97"/>
          <p:cNvGrpSpPr/>
          <p:nvPr/>
        </p:nvGrpSpPr>
        <p:grpSpPr>
          <a:xfrm>
            <a:off x="16526960" y="3973279"/>
            <a:ext cx="176899" cy="186712"/>
            <a:chOff x="0" y="0"/>
            <a:chExt cx="235866" cy="248950"/>
          </a:xfrm>
        </p:grpSpPr>
        <p:grpSp>
          <p:nvGrpSpPr>
            <p:cNvPr id="98" name="Group 98"/>
            <p:cNvGrpSpPr/>
            <p:nvPr/>
          </p:nvGrpSpPr>
          <p:grpSpPr>
            <a:xfrm>
              <a:off x="0" y="0"/>
              <a:ext cx="235866" cy="248950"/>
              <a:chOff x="0" y="0"/>
              <a:chExt cx="812800" cy="857888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00" name="TextBox 10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01" name="TextBox 101"/>
            <p:cNvSpPr txBox="1"/>
            <p:nvPr/>
          </p:nvSpPr>
          <p:spPr>
            <a:xfrm>
              <a:off x="85873" y="31805"/>
              <a:ext cx="64119" cy="16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8"/>
                </a:lnSpc>
              </a:pPr>
              <a:r>
                <a:rPr lang="en-US" sz="699">
                  <a:solidFill>
                    <a:srgbClr val="000000"/>
                  </a:solidFill>
                  <a:latin typeface="Helvetica World Bold"/>
                </a:rPr>
                <a:t>8</a:t>
              </a:r>
            </a:p>
          </p:txBody>
        </p:sp>
      </p:grpSp>
      <p:sp>
        <p:nvSpPr>
          <p:cNvPr id="102" name="TextBox 102"/>
          <p:cNvSpPr txBox="1"/>
          <p:nvPr/>
        </p:nvSpPr>
        <p:spPr>
          <a:xfrm>
            <a:off x="16412981" y="2368136"/>
            <a:ext cx="1069280" cy="397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75"/>
              </a:lnSpc>
            </a:pPr>
            <a:r>
              <a:rPr lang="en-US" sz="1125">
                <a:solidFill>
                  <a:srgbClr val="000000"/>
                </a:solidFill>
                <a:latin typeface="Helvetica World"/>
              </a:rPr>
              <a:t>Assess Preliminary </a:t>
            </a:r>
          </a:p>
        </p:txBody>
      </p:sp>
      <p:grpSp>
        <p:nvGrpSpPr>
          <p:cNvPr id="103" name="Group 103"/>
          <p:cNvGrpSpPr/>
          <p:nvPr/>
        </p:nvGrpSpPr>
        <p:grpSpPr>
          <a:xfrm>
            <a:off x="16526960" y="2130277"/>
            <a:ext cx="176899" cy="186712"/>
            <a:chOff x="0" y="0"/>
            <a:chExt cx="235866" cy="248950"/>
          </a:xfrm>
        </p:grpSpPr>
        <p:grpSp>
          <p:nvGrpSpPr>
            <p:cNvPr id="104" name="Group 104"/>
            <p:cNvGrpSpPr/>
            <p:nvPr/>
          </p:nvGrpSpPr>
          <p:grpSpPr>
            <a:xfrm>
              <a:off x="0" y="0"/>
              <a:ext cx="235866" cy="248950"/>
              <a:chOff x="0" y="0"/>
              <a:chExt cx="812800" cy="857888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06" name="TextBox 10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07" name="TextBox 107"/>
            <p:cNvSpPr txBox="1"/>
            <p:nvPr/>
          </p:nvSpPr>
          <p:spPr>
            <a:xfrm>
              <a:off x="85873" y="31805"/>
              <a:ext cx="64119" cy="16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8"/>
                </a:lnSpc>
              </a:pPr>
              <a:r>
                <a:rPr lang="en-US" sz="699">
                  <a:solidFill>
                    <a:srgbClr val="000000"/>
                  </a:solidFill>
                  <a:latin typeface="Helvetica World Bold"/>
                </a:rPr>
                <a:t>7</a:t>
              </a:r>
            </a:p>
          </p:txBody>
        </p:sp>
      </p:grpSp>
      <p:sp>
        <p:nvSpPr>
          <p:cNvPr id="109" name="TextBox 109"/>
          <p:cNvSpPr txBox="1"/>
          <p:nvPr/>
        </p:nvSpPr>
        <p:spPr>
          <a:xfrm>
            <a:off x="15526186" y="3014249"/>
            <a:ext cx="1574901" cy="22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7"/>
              </a:lnSpc>
            </a:pPr>
            <a:r>
              <a:rPr lang="en-US" sz="1326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110" name="Freeform 110"/>
          <p:cNvSpPr/>
          <p:nvPr/>
        </p:nvSpPr>
        <p:spPr>
          <a:xfrm>
            <a:off x="15020382" y="1879039"/>
            <a:ext cx="1120056" cy="978690"/>
          </a:xfrm>
          <a:custGeom>
            <a:avLst/>
            <a:gdLst/>
            <a:ahLst/>
            <a:cxnLst/>
            <a:rect l="l" t="t" r="r" b="b"/>
            <a:pathLst>
              <a:path w="1120056" h="978690">
                <a:moveTo>
                  <a:pt x="0" y="0"/>
                </a:moveTo>
                <a:lnTo>
                  <a:pt x="1120055" y="0"/>
                </a:lnTo>
                <a:lnTo>
                  <a:pt x="1120055" y="978690"/>
                </a:lnTo>
                <a:lnTo>
                  <a:pt x="0" y="978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1" name="TextBox 111"/>
          <p:cNvSpPr txBox="1"/>
          <p:nvPr/>
        </p:nvSpPr>
        <p:spPr>
          <a:xfrm>
            <a:off x="14929886" y="1709865"/>
            <a:ext cx="1363117" cy="241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8"/>
              </a:lnSpc>
            </a:pPr>
            <a:r>
              <a:rPr lang="en-US" sz="139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115" name="TextBox 115"/>
          <p:cNvSpPr txBox="1"/>
          <p:nvPr/>
        </p:nvSpPr>
        <p:spPr>
          <a:xfrm>
            <a:off x="14654717" y="2075975"/>
            <a:ext cx="472715" cy="198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73"/>
              </a:lnSpc>
            </a:pPr>
            <a:r>
              <a:rPr lang="en-US" sz="1123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sp>
        <p:nvSpPr>
          <p:cNvPr id="116" name="AutoShape 116"/>
          <p:cNvSpPr/>
          <p:nvPr/>
        </p:nvSpPr>
        <p:spPr>
          <a:xfrm flipV="1">
            <a:off x="14416665" y="2368384"/>
            <a:ext cx="603717" cy="429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7" name="TextBox 117"/>
          <p:cNvSpPr txBox="1"/>
          <p:nvPr/>
        </p:nvSpPr>
        <p:spPr>
          <a:xfrm>
            <a:off x="13381546" y="1715819"/>
            <a:ext cx="1574901" cy="22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7"/>
              </a:lnSpc>
            </a:pPr>
            <a:r>
              <a:rPr lang="en-US" sz="1326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118" name="Group 118"/>
          <p:cNvGrpSpPr/>
          <p:nvPr/>
        </p:nvGrpSpPr>
        <p:grpSpPr>
          <a:xfrm>
            <a:off x="14448711" y="2111122"/>
            <a:ext cx="167886" cy="183730"/>
            <a:chOff x="0" y="0"/>
            <a:chExt cx="223848" cy="244974"/>
          </a:xfrm>
        </p:grpSpPr>
        <p:grpSp>
          <p:nvGrpSpPr>
            <p:cNvPr id="119" name="Group 119"/>
            <p:cNvGrpSpPr/>
            <p:nvPr/>
          </p:nvGrpSpPr>
          <p:grpSpPr>
            <a:xfrm>
              <a:off x="0" y="0"/>
              <a:ext cx="223848" cy="244974"/>
              <a:chOff x="0" y="0"/>
              <a:chExt cx="812800" cy="889509"/>
            </a:xfrm>
          </p:grpSpPr>
          <p:sp>
            <p:nvSpPr>
              <p:cNvPr id="120" name="Freeform 120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21" name="TextBox 12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22" name="TextBox 122"/>
            <p:cNvSpPr txBox="1"/>
            <p:nvPr/>
          </p:nvSpPr>
          <p:spPr>
            <a:xfrm>
              <a:off x="81498" y="29213"/>
              <a:ext cx="60852" cy="167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28"/>
                </a:lnSpc>
              </a:pPr>
              <a:r>
                <a:rPr lang="en-US" sz="663">
                  <a:solidFill>
                    <a:srgbClr val="000000"/>
                  </a:solidFill>
                  <a:latin typeface="Helvetica World Bold"/>
                </a:rPr>
                <a:t>6</a:t>
              </a:r>
            </a:p>
          </p:txBody>
        </p:sp>
      </p:grpSp>
      <p:sp>
        <p:nvSpPr>
          <p:cNvPr id="123" name="AutoShape 123"/>
          <p:cNvSpPr/>
          <p:nvPr/>
        </p:nvSpPr>
        <p:spPr>
          <a:xfrm flipV="1">
            <a:off x="13255190" y="2372674"/>
            <a:ext cx="619430" cy="729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24" name="Group 124"/>
          <p:cNvGrpSpPr/>
          <p:nvPr/>
        </p:nvGrpSpPr>
        <p:grpSpPr>
          <a:xfrm>
            <a:off x="13181614" y="2101652"/>
            <a:ext cx="167886" cy="183730"/>
            <a:chOff x="0" y="0"/>
            <a:chExt cx="223848" cy="244974"/>
          </a:xfrm>
        </p:grpSpPr>
        <p:grpSp>
          <p:nvGrpSpPr>
            <p:cNvPr id="125" name="Group 125"/>
            <p:cNvGrpSpPr/>
            <p:nvPr/>
          </p:nvGrpSpPr>
          <p:grpSpPr>
            <a:xfrm>
              <a:off x="0" y="0"/>
              <a:ext cx="223848" cy="244974"/>
              <a:chOff x="0" y="0"/>
              <a:chExt cx="812800" cy="889509"/>
            </a:xfrm>
          </p:grpSpPr>
          <p:sp>
            <p:nvSpPr>
              <p:cNvPr id="126" name="Freeform 126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27" name="TextBox 1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28" name="TextBox 128"/>
            <p:cNvSpPr txBox="1"/>
            <p:nvPr/>
          </p:nvSpPr>
          <p:spPr>
            <a:xfrm>
              <a:off x="81498" y="29213"/>
              <a:ext cx="60852" cy="167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28"/>
                </a:lnSpc>
              </a:pPr>
              <a:r>
                <a:rPr lang="en-US" sz="663">
                  <a:solidFill>
                    <a:srgbClr val="000000"/>
                  </a:solidFill>
                  <a:latin typeface="Helvetica World Bold"/>
                </a:rPr>
                <a:t>5</a:t>
              </a:r>
            </a:p>
          </p:txBody>
        </p:sp>
      </p:grpSp>
      <p:sp>
        <p:nvSpPr>
          <p:cNvPr id="129" name="TextBox 129"/>
          <p:cNvSpPr txBox="1"/>
          <p:nvPr/>
        </p:nvSpPr>
        <p:spPr>
          <a:xfrm>
            <a:off x="13381546" y="2086099"/>
            <a:ext cx="464476" cy="198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73"/>
              </a:lnSpc>
            </a:pPr>
            <a:r>
              <a:rPr lang="en-US" sz="1123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130" name="TextBox 130"/>
          <p:cNvSpPr txBox="1"/>
          <p:nvPr/>
        </p:nvSpPr>
        <p:spPr>
          <a:xfrm>
            <a:off x="13381546" y="2421428"/>
            <a:ext cx="486665" cy="198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73"/>
              </a:lnSpc>
            </a:pPr>
            <a:r>
              <a:rPr lang="en-US" sz="1123">
                <a:solidFill>
                  <a:srgbClr val="000000"/>
                </a:solidFill>
                <a:latin typeface="Helvetica World"/>
              </a:rPr>
              <a:t>Paper</a:t>
            </a:r>
          </a:p>
        </p:txBody>
      </p:sp>
      <p:sp>
        <p:nvSpPr>
          <p:cNvPr id="131" name="Freeform 131"/>
          <p:cNvSpPr/>
          <p:nvPr/>
        </p:nvSpPr>
        <p:spPr>
          <a:xfrm>
            <a:off x="12633640" y="1974575"/>
            <a:ext cx="621550" cy="797656"/>
          </a:xfrm>
          <a:custGeom>
            <a:avLst/>
            <a:gdLst/>
            <a:ahLst/>
            <a:cxnLst/>
            <a:rect l="l" t="t" r="r" b="b"/>
            <a:pathLst>
              <a:path w="621550" h="797656">
                <a:moveTo>
                  <a:pt x="0" y="0"/>
                </a:moveTo>
                <a:lnTo>
                  <a:pt x="621550" y="0"/>
                </a:lnTo>
                <a:lnTo>
                  <a:pt x="621550" y="797656"/>
                </a:lnTo>
                <a:lnTo>
                  <a:pt x="0" y="7976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2" name="TextBox 132"/>
          <p:cNvSpPr txBox="1"/>
          <p:nvPr/>
        </p:nvSpPr>
        <p:spPr>
          <a:xfrm>
            <a:off x="11508330" y="2094153"/>
            <a:ext cx="1323190" cy="198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73"/>
              </a:lnSpc>
            </a:pPr>
            <a:r>
              <a:rPr lang="en-US" sz="1123">
                <a:solidFill>
                  <a:srgbClr val="000000"/>
                </a:solidFill>
                <a:latin typeface="Helvetica World"/>
              </a:rPr>
              <a:t>Change to [Open</a:t>
            </a:r>
          </a:p>
        </p:txBody>
      </p:sp>
      <p:sp>
        <p:nvSpPr>
          <p:cNvPr id="133" name="TextBox 133"/>
          <p:cNvSpPr txBox="1"/>
          <p:nvPr/>
        </p:nvSpPr>
        <p:spPr>
          <a:xfrm>
            <a:off x="11308397" y="2421428"/>
            <a:ext cx="1574901" cy="198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73"/>
              </a:lnSpc>
            </a:pPr>
            <a:r>
              <a:rPr lang="en-US" sz="1123">
                <a:solidFill>
                  <a:srgbClr val="000000"/>
                </a:solidFill>
                <a:latin typeface="Helvetica World"/>
              </a:rPr>
              <a:t>for Submission] phase</a:t>
            </a:r>
          </a:p>
        </p:txBody>
      </p:sp>
      <p:sp>
        <p:nvSpPr>
          <p:cNvPr id="134" name="TextBox 134"/>
          <p:cNvSpPr txBox="1"/>
          <p:nvPr/>
        </p:nvSpPr>
        <p:spPr>
          <a:xfrm>
            <a:off x="12146257" y="1715819"/>
            <a:ext cx="1574901" cy="22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7"/>
              </a:lnSpc>
            </a:pPr>
            <a:r>
              <a:rPr lang="en-US" sz="1326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135" name="AutoShape 135"/>
          <p:cNvSpPr/>
          <p:nvPr/>
        </p:nvSpPr>
        <p:spPr>
          <a:xfrm flipV="1">
            <a:off x="11194476" y="2373403"/>
            <a:ext cx="1439164" cy="618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36" name="Group 136"/>
          <p:cNvGrpSpPr/>
          <p:nvPr/>
        </p:nvGrpSpPr>
        <p:grpSpPr>
          <a:xfrm>
            <a:off x="11308397" y="2111122"/>
            <a:ext cx="167886" cy="183730"/>
            <a:chOff x="0" y="0"/>
            <a:chExt cx="223848" cy="244974"/>
          </a:xfrm>
        </p:grpSpPr>
        <p:grpSp>
          <p:nvGrpSpPr>
            <p:cNvPr id="137" name="Group 137"/>
            <p:cNvGrpSpPr/>
            <p:nvPr/>
          </p:nvGrpSpPr>
          <p:grpSpPr>
            <a:xfrm>
              <a:off x="0" y="0"/>
              <a:ext cx="223848" cy="244974"/>
              <a:chOff x="0" y="0"/>
              <a:chExt cx="812800" cy="889509"/>
            </a:xfrm>
          </p:grpSpPr>
          <p:sp>
            <p:nvSpPr>
              <p:cNvPr id="138" name="Freeform 138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39" name="TextBox 13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40" name="TextBox 140"/>
            <p:cNvSpPr txBox="1"/>
            <p:nvPr/>
          </p:nvSpPr>
          <p:spPr>
            <a:xfrm>
              <a:off x="81498" y="29213"/>
              <a:ext cx="60852" cy="167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28"/>
                </a:lnSpc>
              </a:pPr>
              <a:r>
                <a:rPr lang="en-US" sz="663">
                  <a:solidFill>
                    <a:srgbClr val="000000"/>
                  </a:solidFill>
                  <a:latin typeface="Helvetica World Bold"/>
                </a:rPr>
                <a:t>4</a:t>
              </a:r>
            </a:p>
          </p:txBody>
        </p:sp>
      </p:grpSp>
      <p:sp>
        <p:nvSpPr>
          <p:cNvPr id="161" name="Slide Number Placeholder 1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63" name="TextBox 110"/>
          <p:cNvSpPr txBox="1"/>
          <p:nvPr/>
        </p:nvSpPr>
        <p:spPr>
          <a:xfrm>
            <a:off x="15526186" y="3014249"/>
            <a:ext cx="1574901" cy="22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7"/>
              </a:lnSpc>
            </a:pPr>
            <a:r>
              <a:rPr lang="en-US" sz="1326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cxnSp>
        <p:nvCxnSpPr>
          <p:cNvPr id="164" name="Connector: Elbow 163"/>
          <p:cNvCxnSpPr>
            <a:endCxn id="163" idx="0"/>
          </p:cNvCxnSpPr>
          <p:nvPr/>
        </p:nvCxnSpPr>
        <p:spPr>
          <a:xfrm rot="16200000" flipH="1">
            <a:off x="15874483" y="2575094"/>
            <a:ext cx="642871" cy="235437"/>
          </a:xfrm>
          <a:prstGeom prst="bentConnector3">
            <a:avLst>
              <a:gd name="adj1" fmla="val -37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Connector: Elbow 164"/>
          <p:cNvCxnSpPr/>
          <p:nvPr/>
        </p:nvCxnSpPr>
        <p:spPr>
          <a:xfrm rot="5400000">
            <a:off x="15887700" y="4085878"/>
            <a:ext cx="609600" cy="228600"/>
          </a:xfrm>
          <a:prstGeom prst="bentConnector3">
            <a:avLst>
              <a:gd name="adj1" fmla="val 1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Group 165"/>
          <p:cNvGrpSpPr/>
          <p:nvPr/>
        </p:nvGrpSpPr>
        <p:grpSpPr>
          <a:xfrm>
            <a:off x="13563600" y="4276378"/>
            <a:ext cx="457200" cy="457200"/>
            <a:chOff x="3124200" y="1388918"/>
            <a:chExt cx="685800" cy="630382"/>
          </a:xfrm>
        </p:grpSpPr>
        <p:sp>
          <p:nvSpPr>
            <p:cNvPr id="167" name="Rectangle: Rounded Corners 166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69" name="Group 168"/>
          <p:cNvGrpSpPr/>
          <p:nvPr/>
        </p:nvGrpSpPr>
        <p:grpSpPr>
          <a:xfrm>
            <a:off x="16078200" y="3361978"/>
            <a:ext cx="457200" cy="457200"/>
            <a:chOff x="3124200" y="1388918"/>
            <a:chExt cx="685800" cy="630382"/>
          </a:xfrm>
        </p:grpSpPr>
        <p:sp>
          <p:nvSpPr>
            <p:cNvPr id="170" name="Rectangle: Rounded Corners 169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72" name="Group 171"/>
          <p:cNvGrpSpPr/>
          <p:nvPr/>
        </p:nvGrpSpPr>
        <p:grpSpPr>
          <a:xfrm>
            <a:off x="10058400" y="4276378"/>
            <a:ext cx="457200" cy="457200"/>
            <a:chOff x="3124200" y="1388918"/>
            <a:chExt cx="685800" cy="630382"/>
          </a:xfrm>
        </p:grpSpPr>
        <p:sp>
          <p:nvSpPr>
            <p:cNvPr id="173" name="Rectangle: Rounded Corners 172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75" name="Group 174"/>
          <p:cNvGrpSpPr/>
          <p:nvPr/>
        </p:nvGrpSpPr>
        <p:grpSpPr>
          <a:xfrm>
            <a:off x="6400800" y="4276378"/>
            <a:ext cx="457200" cy="457200"/>
            <a:chOff x="3124200" y="1388918"/>
            <a:chExt cx="685800" cy="630382"/>
          </a:xfrm>
        </p:grpSpPr>
        <p:sp>
          <p:nvSpPr>
            <p:cNvPr id="176" name="Rectangle: Rounded Corners 175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78" name="Group 177"/>
          <p:cNvGrpSpPr/>
          <p:nvPr/>
        </p:nvGrpSpPr>
        <p:grpSpPr>
          <a:xfrm>
            <a:off x="13944600" y="2142778"/>
            <a:ext cx="457200" cy="457200"/>
            <a:chOff x="3124200" y="1388918"/>
            <a:chExt cx="685800" cy="630382"/>
          </a:xfrm>
        </p:grpSpPr>
        <p:sp>
          <p:nvSpPr>
            <p:cNvPr id="179" name="Rectangle: Rounded Corners 178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pic>
        <p:nvPicPr>
          <p:cNvPr id="181" name="Picture 18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11000" y="4123978"/>
            <a:ext cx="701212" cy="685800"/>
          </a:xfrm>
          <a:prstGeom prst="rect">
            <a:avLst/>
          </a:prstGeom>
        </p:spPr>
      </p:pic>
      <p:grpSp>
        <p:nvGrpSpPr>
          <p:cNvPr id="188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189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190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206" name="Group 13"/>
          <p:cNvGrpSpPr/>
          <p:nvPr/>
        </p:nvGrpSpPr>
        <p:grpSpPr>
          <a:xfrm>
            <a:off x="990600" y="2441888"/>
            <a:ext cx="3489421" cy="433181"/>
            <a:chOff x="0" y="0"/>
            <a:chExt cx="3800310" cy="577575"/>
          </a:xfrm>
        </p:grpSpPr>
        <p:grpSp>
          <p:nvGrpSpPr>
            <p:cNvPr id="207" name="Group 14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209" name="Freeform 15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208" name="TextBox 16"/>
            <p:cNvSpPr txBox="1"/>
            <p:nvPr/>
          </p:nvSpPr>
          <p:spPr>
            <a:xfrm>
              <a:off x="376813" y="176013"/>
              <a:ext cx="3046683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Appoint Paper Reviewers</a:t>
              </a:r>
            </a:p>
          </p:txBody>
        </p:sp>
      </p:grpSp>
      <p:grpSp>
        <p:nvGrpSpPr>
          <p:cNvPr id="210" name="Group 17"/>
          <p:cNvGrpSpPr/>
          <p:nvPr/>
        </p:nvGrpSpPr>
        <p:grpSpPr>
          <a:xfrm>
            <a:off x="990600" y="1790700"/>
            <a:ext cx="3489421" cy="433181"/>
            <a:chOff x="0" y="0"/>
            <a:chExt cx="3800310" cy="577575"/>
          </a:xfrm>
        </p:grpSpPr>
        <p:grpSp>
          <p:nvGrpSpPr>
            <p:cNvPr id="211" name="Group 18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213" name="Freeform 19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212" name="TextBox 20"/>
            <p:cNvSpPr txBox="1"/>
            <p:nvPr/>
          </p:nvSpPr>
          <p:spPr>
            <a:xfrm>
              <a:off x="376813" y="176014"/>
              <a:ext cx="3046683" cy="239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Initiate a Call for Research Papers</a:t>
              </a:r>
            </a:p>
          </p:txBody>
        </p:sp>
      </p:grpSp>
      <p:grpSp>
        <p:nvGrpSpPr>
          <p:cNvPr id="214" name="Group 21"/>
          <p:cNvGrpSpPr/>
          <p:nvPr/>
        </p:nvGrpSpPr>
        <p:grpSpPr>
          <a:xfrm>
            <a:off x="990600" y="3093076"/>
            <a:ext cx="3489421" cy="433181"/>
            <a:chOff x="0" y="0"/>
            <a:chExt cx="3800310" cy="577575"/>
          </a:xfrm>
        </p:grpSpPr>
        <p:grpSp>
          <p:nvGrpSpPr>
            <p:cNvPr id="215" name="Group 22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217" name="Freeform 23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216" name="TextBox 24"/>
            <p:cNvSpPr txBox="1"/>
            <p:nvPr/>
          </p:nvSpPr>
          <p:spPr>
            <a:xfrm>
              <a:off x="376813" y="176013"/>
              <a:ext cx="3046683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Finalize Paper Decisions</a:t>
              </a:r>
            </a:p>
          </p:txBody>
        </p:sp>
      </p:grpSp>
      <p:grpSp>
        <p:nvGrpSpPr>
          <p:cNvPr id="218" name="Group 25"/>
          <p:cNvGrpSpPr/>
          <p:nvPr/>
        </p:nvGrpSpPr>
        <p:grpSpPr>
          <a:xfrm>
            <a:off x="990600" y="3744263"/>
            <a:ext cx="3489421" cy="433181"/>
            <a:chOff x="0" y="0"/>
            <a:chExt cx="3800310" cy="577575"/>
          </a:xfrm>
        </p:grpSpPr>
        <p:grpSp>
          <p:nvGrpSpPr>
            <p:cNvPr id="219" name="Group 26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221" name="Freeform 27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220" name="TextBox 28"/>
            <p:cNvSpPr txBox="1"/>
            <p:nvPr/>
          </p:nvSpPr>
          <p:spPr>
            <a:xfrm>
              <a:off x="376813" y="176014"/>
              <a:ext cx="3046683" cy="239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Communicate Decision Results</a:t>
              </a: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6340378" y="4819690"/>
            <a:ext cx="7938446" cy="2688971"/>
            <a:chOff x="0" y="0"/>
            <a:chExt cx="2090784" cy="7082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90784" cy="708206"/>
            </a:xfrm>
            <a:custGeom>
              <a:avLst/>
              <a:gdLst/>
              <a:ahLst/>
              <a:cxnLst/>
              <a:rect l="l" t="t" r="r" b="b"/>
              <a:pathLst>
                <a:path w="2090784" h="708206">
                  <a:moveTo>
                    <a:pt x="0" y="0"/>
                  </a:moveTo>
                  <a:lnTo>
                    <a:pt x="2090784" y="0"/>
                  </a:lnTo>
                  <a:lnTo>
                    <a:pt x="2090784" y="708206"/>
                  </a:lnTo>
                  <a:lnTo>
                    <a:pt x="0" y="70820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E98552"/>
              </a:solidFill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530878" y="5148865"/>
            <a:ext cx="8194445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-60">
                <a:solidFill>
                  <a:srgbClr val="000000"/>
                </a:solidFill>
                <a:latin typeface="Muli Bold"/>
              </a:rPr>
              <a:t>Run scripts: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40378" y="5604041"/>
            <a:ext cx="7818412" cy="1403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295" lvl="1" indent="-290830">
              <a:lnSpc>
                <a:spcPts val="5912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Clear Sans"/>
              </a:rPr>
              <a:t>Set app's date in simulation: 4-11-2023</a:t>
            </a:r>
            <a:endParaRPr lang="en-US"/>
          </a:p>
          <a:p>
            <a:pPr marL="582295" lvl="1" indent="-290830">
              <a:lnSpc>
                <a:spcPts val="5912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Clear Sans"/>
              </a:rPr>
              <a:t>Submit reviews for 25 papers.</a:t>
            </a:r>
            <a:endParaRPr lang="en-US" sz="2650">
              <a:solidFill>
                <a:srgbClr val="000000"/>
              </a:solidFill>
              <a:latin typeface="Clear Sans"/>
              <a:cs typeface="Clear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57200" y="447675"/>
            <a:ext cx="12927044" cy="699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4000" spc="-100">
                <a:solidFill>
                  <a:srgbClr val="E66418"/>
                </a:solidFill>
                <a:latin typeface="Muli Bold"/>
              </a:rPr>
              <a:t>Flow 2: Monitor and Manage Conference Submissions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476500"/>
            <a:ext cx="4800600" cy="4596653"/>
          </a:xfrm>
          <a:prstGeom prst="rect">
            <a:avLst/>
          </a:prstGeom>
        </p:spPr>
      </p:pic>
      <p:sp>
        <p:nvSpPr>
          <p:cNvPr id="47" name="AutoShape 24"/>
          <p:cNvSpPr/>
          <p:nvPr/>
        </p:nvSpPr>
        <p:spPr>
          <a:xfrm flipV="1">
            <a:off x="7308339" y="8481118"/>
            <a:ext cx="2957716" cy="7643"/>
          </a:xfrm>
          <a:prstGeom prst="line">
            <a:avLst/>
          </a:prstGeom>
          <a:ln w="104775" cap="flat">
            <a:solidFill>
              <a:srgbClr val="0DA696"/>
            </a:solidFill>
            <a:prstDash val="solid"/>
            <a:headEnd type="none" w="sm" len="sm"/>
            <a:tailEnd type="arrow" w="med" len="sm"/>
          </a:ln>
        </p:spPr>
      </p:sp>
      <p:graphicFrame>
        <p:nvGraphicFramePr>
          <p:cNvPr id="48" name="Table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367154"/>
              </p:ext>
            </p:extLst>
          </p:nvPr>
        </p:nvGraphicFramePr>
        <p:xfrm>
          <a:off x="533400" y="7886700"/>
          <a:ext cx="6476997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5402">
                  <a:extLst>
                    <a:ext uri="{9D8B030D-6E8A-4147-A177-3AD203B41FA5}">
                      <a16:colId xmlns:a16="http://schemas.microsoft.com/office/drawing/2014/main" val="2121676253"/>
                    </a:ext>
                  </a:extLst>
                </a:gridCol>
                <a:gridCol w="2606596">
                  <a:extLst>
                    <a:ext uri="{9D8B030D-6E8A-4147-A177-3AD203B41FA5}">
                      <a16:colId xmlns:a16="http://schemas.microsoft.com/office/drawing/2014/main" val="848825518"/>
                    </a:ext>
                  </a:extLst>
                </a:gridCol>
                <a:gridCol w="1904999">
                  <a:extLst>
                    <a:ext uri="{9D8B030D-6E8A-4147-A177-3AD203B41FA5}">
                      <a16:colId xmlns:a16="http://schemas.microsoft.com/office/drawing/2014/main" val="14775212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Deadline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Demo Deadline Value </a:t>
                      </a:r>
                      <a:endParaRPr lang="en-US" sz="2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2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latin typeface="Calibri"/>
                        </a:rPr>
                        <a:t>Preliminary Assessment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latin typeface="Calibri"/>
                        </a:rPr>
                        <a:t>Preliminary Assessment Deadline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latin typeface="Helvetica World"/>
                        </a:rPr>
                        <a:t>3-11-2023</a:t>
                      </a:r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188454"/>
                  </a:ext>
                </a:extLst>
              </a:tr>
            </a:tbl>
          </a:graphicData>
        </a:graphic>
      </p:graphicFrame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613427"/>
              </p:ext>
            </p:extLst>
          </p:nvPr>
        </p:nvGraphicFramePr>
        <p:xfrm>
          <a:off x="11049000" y="7886700"/>
          <a:ext cx="647700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121676253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848825518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14775212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Deadline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Demo Deadline Value </a:t>
                      </a:r>
                      <a:endParaRPr lang="en-US" sz="2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2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baseline="0" noProof="0">
                          <a:latin typeface="Calibri"/>
                        </a:rPr>
                        <a:t>Awaiting Submission Review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baseline="0" noProof="0">
                          <a:latin typeface="Calibri"/>
                        </a:rPr>
                        <a:t>Review Submission Deadline</a:t>
                      </a:r>
                      <a:endParaRPr lang="en-US" sz="2000" b="0" i="0" u="none" strike="noStrike" noProof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latin typeface="Helvetica World"/>
                        </a:rPr>
                        <a:t>15-11-2023</a:t>
                      </a:r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188454"/>
                  </a:ext>
                </a:extLst>
              </a:tr>
            </a:tbl>
          </a:graphicData>
        </a:graphic>
      </p:graphicFrame>
      <p:sp>
        <p:nvSpPr>
          <p:cNvPr id="5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7449800" y="971550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2" name="Thought Bubble: Cloud 51"/>
          <p:cNvSpPr/>
          <p:nvPr/>
        </p:nvSpPr>
        <p:spPr>
          <a:xfrm>
            <a:off x="13716000" y="1104900"/>
            <a:ext cx="3886200" cy="2179320"/>
          </a:xfrm>
          <a:prstGeom prst="cloudCallou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E66418"/>
                </a:solidFill>
                <a:latin typeface="Arimo Bold"/>
              </a:rPr>
              <a:t>DEMO 2.4</a:t>
            </a:r>
          </a:p>
        </p:txBody>
      </p:sp>
      <p:grpSp>
        <p:nvGrpSpPr>
          <p:cNvPr id="53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54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55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3" name="Group 13"/>
          <p:cNvGrpSpPr/>
          <p:nvPr/>
        </p:nvGrpSpPr>
        <p:grpSpPr>
          <a:xfrm>
            <a:off x="6340379" y="2472498"/>
            <a:ext cx="3489421" cy="433181"/>
            <a:chOff x="0" y="0"/>
            <a:chExt cx="3800310" cy="577575"/>
          </a:xfrm>
        </p:grpSpPr>
        <p:grpSp>
          <p:nvGrpSpPr>
            <p:cNvPr id="34" name="Group 14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36" name="Freeform 15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35" name="TextBox 16"/>
            <p:cNvSpPr txBox="1"/>
            <p:nvPr/>
          </p:nvSpPr>
          <p:spPr>
            <a:xfrm>
              <a:off x="376813" y="176013"/>
              <a:ext cx="3046683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Appoint Paper Reviewers</a:t>
              </a:r>
            </a:p>
          </p:txBody>
        </p:sp>
      </p:grpSp>
      <p:grpSp>
        <p:nvGrpSpPr>
          <p:cNvPr id="37" name="Group 17"/>
          <p:cNvGrpSpPr/>
          <p:nvPr/>
        </p:nvGrpSpPr>
        <p:grpSpPr>
          <a:xfrm>
            <a:off x="6340379" y="1821310"/>
            <a:ext cx="3489421" cy="433181"/>
            <a:chOff x="0" y="0"/>
            <a:chExt cx="3800310" cy="577575"/>
          </a:xfrm>
        </p:grpSpPr>
        <p:grpSp>
          <p:nvGrpSpPr>
            <p:cNvPr id="38" name="Group 18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41" name="Freeform 19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39" name="TextBox 20"/>
            <p:cNvSpPr txBox="1"/>
            <p:nvPr/>
          </p:nvSpPr>
          <p:spPr>
            <a:xfrm>
              <a:off x="376813" y="176014"/>
              <a:ext cx="3046683" cy="239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Initiate a Call for Research Papers</a:t>
              </a:r>
            </a:p>
          </p:txBody>
        </p:sp>
      </p:grpSp>
      <p:grpSp>
        <p:nvGrpSpPr>
          <p:cNvPr id="42" name="Group 21"/>
          <p:cNvGrpSpPr/>
          <p:nvPr/>
        </p:nvGrpSpPr>
        <p:grpSpPr>
          <a:xfrm>
            <a:off x="6340379" y="3123686"/>
            <a:ext cx="3489421" cy="433181"/>
            <a:chOff x="0" y="0"/>
            <a:chExt cx="3800310" cy="577575"/>
          </a:xfrm>
        </p:grpSpPr>
        <p:grpSp>
          <p:nvGrpSpPr>
            <p:cNvPr id="43" name="Group 22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45" name="Freeform 23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44" name="TextBox 24"/>
            <p:cNvSpPr txBox="1"/>
            <p:nvPr/>
          </p:nvSpPr>
          <p:spPr>
            <a:xfrm>
              <a:off x="376813" y="176013"/>
              <a:ext cx="3046683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Finalize Paper Decisions</a:t>
              </a:r>
            </a:p>
          </p:txBody>
        </p:sp>
      </p:grpSp>
      <p:grpSp>
        <p:nvGrpSpPr>
          <p:cNvPr id="46" name="Group 25"/>
          <p:cNvGrpSpPr/>
          <p:nvPr/>
        </p:nvGrpSpPr>
        <p:grpSpPr>
          <a:xfrm>
            <a:off x="6340379" y="3774873"/>
            <a:ext cx="3489421" cy="433181"/>
            <a:chOff x="0" y="0"/>
            <a:chExt cx="3800310" cy="577575"/>
          </a:xfrm>
        </p:grpSpPr>
        <p:grpSp>
          <p:nvGrpSpPr>
            <p:cNvPr id="50" name="Group 26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57" name="Freeform 27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56" name="TextBox 28"/>
            <p:cNvSpPr txBox="1"/>
            <p:nvPr/>
          </p:nvSpPr>
          <p:spPr>
            <a:xfrm>
              <a:off x="376813" y="176014"/>
              <a:ext cx="3046683" cy="239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Communicate Decision Results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7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2" name="TextBox 2"/>
          <p:cNvSpPr txBox="1"/>
          <p:nvPr/>
        </p:nvSpPr>
        <p:spPr>
          <a:xfrm>
            <a:off x="1028700" y="542925"/>
            <a:ext cx="1244691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900" spc="-78">
                <a:solidFill>
                  <a:srgbClr val="E66418"/>
                </a:solidFill>
                <a:latin typeface="Muli Bold"/>
              </a:rPr>
              <a:t>Conference Management (Scoping of FPT University)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529921"/>
            <a:ext cx="12808720" cy="7393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sz="3600"/>
              <a:t>Input Conference Plan</a:t>
            </a:r>
            <a:endParaRPr lang="en-US">
              <a:ea typeface="Calibri"/>
              <a:cs typeface="Calibri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sz="3600"/>
              <a:t>Configure Conference Preferences</a:t>
            </a:r>
            <a:endParaRPr lang="en-US" sz="3600">
              <a:ea typeface="Calibri"/>
              <a:cs typeface="Calibri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sz="3600"/>
              <a:t>Initiate a Call for Research Papers</a:t>
            </a:r>
            <a:endParaRPr lang="en-US" sz="3600">
              <a:ea typeface="Calibri"/>
              <a:cs typeface="Calibri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sz="3600"/>
              <a:t>Appoint Paper Reviewers</a:t>
            </a:r>
            <a:endParaRPr lang="en-US" sz="3600">
              <a:ea typeface="Calibri"/>
              <a:cs typeface="Calibri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sz="3600"/>
              <a:t>Finalize Paper Decisions</a:t>
            </a:r>
            <a:endParaRPr lang="en-US" sz="3600">
              <a:ea typeface="Calibri"/>
              <a:cs typeface="Calibri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sz="3600"/>
              <a:t>Communicate Decision Results</a:t>
            </a:r>
            <a:endParaRPr lang="en-US" sz="3600">
              <a:ea typeface="Calibri"/>
              <a:cs typeface="Calibri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sz="3600"/>
              <a:t>Request for Camera Readies</a:t>
            </a:r>
            <a:endParaRPr lang="en-US" sz="3600">
              <a:ea typeface="Calibri"/>
              <a:cs typeface="Calibri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sz="3600"/>
              <a:t>Request Presentation Materials</a:t>
            </a:r>
            <a:endParaRPr lang="en-US" sz="3600">
              <a:ea typeface="Calibri"/>
              <a:cs typeface="Calibri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sz="3600"/>
              <a:t>Produce Reports</a:t>
            </a:r>
            <a:endParaRPr lang="en-US" sz="360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431" y="3987989"/>
            <a:ext cx="7467885" cy="497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096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0"/>
          <p:cNvGrpSpPr/>
          <p:nvPr/>
        </p:nvGrpSpPr>
        <p:grpSpPr>
          <a:xfrm>
            <a:off x="10598335" y="4947598"/>
            <a:ext cx="7537014" cy="5025567"/>
            <a:chOff x="0" y="0"/>
            <a:chExt cx="1985057" cy="132360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85057" cy="1323606"/>
            </a:xfrm>
            <a:custGeom>
              <a:avLst/>
              <a:gdLst/>
              <a:ahLst/>
              <a:cxnLst/>
              <a:rect l="l" t="t" r="r" b="b"/>
              <a:pathLst>
                <a:path w="1985057" h="1323606">
                  <a:moveTo>
                    <a:pt x="0" y="0"/>
                  </a:moveTo>
                  <a:lnTo>
                    <a:pt x="1985057" y="0"/>
                  </a:lnTo>
                  <a:lnTo>
                    <a:pt x="1985057" y="1323606"/>
                  </a:lnTo>
                  <a:lnTo>
                    <a:pt x="0" y="1323606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03840" y="7460382"/>
            <a:ext cx="10447631" cy="2550393"/>
            <a:chOff x="0" y="0"/>
            <a:chExt cx="2751639" cy="67170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751639" cy="671709"/>
            </a:xfrm>
            <a:custGeom>
              <a:avLst/>
              <a:gdLst/>
              <a:ahLst/>
              <a:cxnLst/>
              <a:rect l="l" t="t" r="r" b="b"/>
              <a:pathLst>
                <a:path w="2751639" h="671709">
                  <a:moveTo>
                    <a:pt x="0" y="0"/>
                  </a:moveTo>
                  <a:lnTo>
                    <a:pt x="2751639" y="0"/>
                  </a:lnTo>
                  <a:lnTo>
                    <a:pt x="2751639" y="671709"/>
                  </a:lnTo>
                  <a:lnTo>
                    <a:pt x="0" y="671709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141" name="Group 141"/>
          <p:cNvGrpSpPr/>
          <p:nvPr/>
        </p:nvGrpSpPr>
        <p:grpSpPr>
          <a:xfrm>
            <a:off x="4471209" y="8161847"/>
            <a:ext cx="4069136" cy="1953719"/>
            <a:chOff x="0" y="0"/>
            <a:chExt cx="1071707" cy="514560"/>
          </a:xfrm>
        </p:grpSpPr>
        <p:sp>
          <p:nvSpPr>
            <p:cNvPr id="142" name="Freeform 142"/>
            <p:cNvSpPr/>
            <p:nvPr/>
          </p:nvSpPr>
          <p:spPr>
            <a:xfrm>
              <a:off x="0" y="0"/>
              <a:ext cx="1071707" cy="514560"/>
            </a:xfrm>
            <a:custGeom>
              <a:avLst/>
              <a:gdLst/>
              <a:ahLst/>
              <a:cxnLst/>
              <a:rect l="l" t="t" r="r" b="b"/>
              <a:pathLst>
                <a:path w="1071707" h="514560">
                  <a:moveTo>
                    <a:pt x="0" y="0"/>
                  </a:moveTo>
                  <a:lnTo>
                    <a:pt x="1071707" y="0"/>
                  </a:lnTo>
                  <a:lnTo>
                    <a:pt x="1071707" y="514560"/>
                  </a:lnTo>
                  <a:lnTo>
                    <a:pt x="0" y="5145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0000"/>
              </a:solidFill>
              <a:miter/>
            </a:ln>
          </p:spPr>
        </p:sp>
        <p:sp>
          <p:nvSpPr>
            <p:cNvPr id="143" name="TextBox 14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639105" y="1257300"/>
            <a:ext cx="17067225" cy="1119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4204" lvl="1" indent="-272102">
              <a:lnSpc>
                <a:spcPts val="4637"/>
              </a:lnSpc>
              <a:buFont typeface="Arial"/>
              <a:buChar char="•"/>
            </a:pPr>
            <a:r>
              <a:rPr lang="en-US" sz="2520">
                <a:solidFill>
                  <a:srgbClr val="000000"/>
                </a:solidFill>
                <a:latin typeface="Helvetica World"/>
              </a:rPr>
              <a:t>The [Review Submission Deadline] marks the end of paper review, and the track then advances to the [Last Decision-Making] phase, where PC Chairs will decide on each submission.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57200" y="447675"/>
            <a:ext cx="1638889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 spc="-82">
                <a:solidFill>
                  <a:srgbClr val="E66418"/>
                </a:solidFill>
                <a:latin typeface="Muli Bold"/>
              </a:rPr>
              <a:t>Change to [Last Decision-Making] Phase</a:t>
            </a:r>
          </a:p>
        </p:txBody>
      </p:sp>
      <p:sp>
        <p:nvSpPr>
          <p:cNvPr id="26" name="Freeform 26"/>
          <p:cNvSpPr/>
          <p:nvPr/>
        </p:nvSpPr>
        <p:spPr>
          <a:xfrm>
            <a:off x="14971875" y="8556328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4" y="0"/>
                </a:lnTo>
                <a:lnTo>
                  <a:pt x="1664534" y="1454447"/>
                </a:lnTo>
                <a:lnTo>
                  <a:pt x="0" y="1454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63133" y="8657637"/>
            <a:ext cx="973286" cy="1249051"/>
          </a:xfrm>
          <a:custGeom>
            <a:avLst/>
            <a:gdLst/>
            <a:ahLst/>
            <a:cxnLst/>
            <a:rect l="l" t="t" r="r" b="b"/>
            <a:pathLst>
              <a:path w="973286" h="1249051">
                <a:moveTo>
                  <a:pt x="0" y="0"/>
                </a:moveTo>
                <a:lnTo>
                  <a:pt x="973286" y="0"/>
                </a:lnTo>
                <a:lnTo>
                  <a:pt x="973286" y="1249051"/>
                </a:lnTo>
                <a:lnTo>
                  <a:pt x="0" y="12490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4340867" y="8225690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32" name="Freeform 32"/>
          <p:cNvSpPr/>
          <p:nvPr/>
        </p:nvSpPr>
        <p:spPr>
          <a:xfrm>
            <a:off x="4433020" y="8556328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4" y="0"/>
                </a:lnTo>
                <a:lnTo>
                  <a:pt x="1664534" y="1454447"/>
                </a:lnTo>
                <a:lnTo>
                  <a:pt x="0" y="1454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3" name="AutoShape 33"/>
          <p:cNvSpPr/>
          <p:nvPr/>
        </p:nvSpPr>
        <p:spPr>
          <a:xfrm flipH="1" flipV="1">
            <a:off x="2941890" y="9274234"/>
            <a:ext cx="1491130" cy="9317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TextBox 41"/>
          <p:cNvSpPr txBox="1"/>
          <p:nvPr/>
        </p:nvSpPr>
        <p:spPr>
          <a:xfrm>
            <a:off x="14751046" y="8225690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3151684" y="8929034"/>
            <a:ext cx="262893" cy="262893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45" name="AutoShape 45"/>
          <p:cNvSpPr/>
          <p:nvPr/>
        </p:nvSpPr>
        <p:spPr>
          <a:xfrm flipH="1" flipV="1">
            <a:off x="6097554" y="9283551"/>
            <a:ext cx="1489692" cy="654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6" name="TextBox 46"/>
          <p:cNvSpPr txBox="1"/>
          <p:nvPr/>
        </p:nvSpPr>
        <p:spPr>
          <a:xfrm>
            <a:off x="6539775" y="8855472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6168466" y="8925911"/>
            <a:ext cx="262893" cy="279709"/>
            <a:chOff x="0" y="0"/>
            <a:chExt cx="350524" cy="372945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350524" cy="372945"/>
              <a:chOff x="0" y="0"/>
              <a:chExt cx="812800" cy="86479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6479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4790">
                    <a:moveTo>
                      <a:pt x="406400" y="0"/>
                    </a:moveTo>
                    <a:cubicBezTo>
                      <a:pt x="181951" y="0"/>
                      <a:pt x="0" y="193590"/>
                      <a:pt x="0" y="432395"/>
                    </a:cubicBezTo>
                    <a:cubicBezTo>
                      <a:pt x="0" y="671200"/>
                      <a:pt x="181951" y="864790"/>
                      <a:pt x="406400" y="864790"/>
                    </a:cubicBezTo>
                    <a:cubicBezTo>
                      <a:pt x="630849" y="864790"/>
                      <a:pt x="812800" y="671200"/>
                      <a:pt x="812800" y="432395"/>
                    </a:cubicBezTo>
                    <a:cubicBezTo>
                      <a:pt x="812800" y="19359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51" name="TextBox 51"/>
            <p:cNvSpPr txBox="1"/>
            <p:nvPr/>
          </p:nvSpPr>
          <p:spPr>
            <a:xfrm>
              <a:off x="0" y="47001"/>
              <a:ext cx="334797" cy="250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12</a:t>
              </a:r>
            </a:p>
          </p:txBody>
        </p:sp>
      </p:grpSp>
      <p:sp>
        <p:nvSpPr>
          <p:cNvPr id="52" name="AutoShape 52"/>
          <p:cNvSpPr/>
          <p:nvPr/>
        </p:nvSpPr>
        <p:spPr>
          <a:xfrm flipH="1">
            <a:off x="8436034" y="9277258"/>
            <a:ext cx="1762148" cy="1283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3" name="Group 53"/>
          <p:cNvGrpSpPr/>
          <p:nvPr/>
        </p:nvGrpSpPr>
        <p:grpSpPr>
          <a:xfrm>
            <a:off x="8531699" y="8896330"/>
            <a:ext cx="262893" cy="262893"/>
            <a:chOff x="0" y="0"/>
            <a:chExt cx="812800" cy="8128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55" name="TextBox 5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6" name="AutoShape 56"/>
          <p:cNvSpPr/>
          <p:nvPr/>
        </p:nvSpPr>
        <p:spPr>
          <a:xfrm flipH="1" flipV="1">
            <a:off x="11356454" y="9277258"/>
            <a:ext cx="1376932" cy="1283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7" name="Group 57"/>
          <p:cNvGrpSpPr/>
          <p:nvPr/>
        </p:nvGrpSpPr>
        <p:grpSpPr>
          <a:xfrm>
            <a:off x="11523760" y="8904658"/>
            <a:ext cx="267115" cy="278873"/>
            <a:chOff x="0" y="0"/>
            <a:chExt cx="812800" cy="848579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812800" cy="848580"/>
            </a:xfrm>
            <a:custGeom>
              <a:avLst/>
              <a:gdLst/>
              <a:ahLst/>
              <a:cxnLst/>
              <a:rect l="l" t="t" r="r" b="b"/>
              <a:pathLst>
                <a:path w="812800" h="848580">
                  <a:moveTo>
                    <a:pt x="406400" y="0"/>
                  </a:moveTo>
                  <a:cubicBezTo>
                    <a:pt x="181951" y="0"/>
                    <a:pt x="0" y="189961"/>
                    <a:pt x="0" y="424290"/>
                  </a:cubicBezTo>
                  <a:cubicBezTo>
                    <a:pt x="0" y="658618"/>
                    <a:pt x="181951" y="848580"/>
                    <a:pt x="406400" y="848580"/>
                  </a:cubicBezTo>
                  <a:cubicBezTo>
                    <a:pt x="630849" y="848580"/>
                    <a:pt x="812800" y="658618"/>
                    <a:pt x="812800" y="424290"/>
                  </a:cubicBezTo>
                  <a:cubicBezTo>
                    <a:pt x="812800" y="18996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9525" cap="sq">
              <a:solidFill>
                <a:srgbClr val="E98552"/>
              </a:solidFill>
              <a:miter/>
            </a:ln>
          </p:spPr>
        </p:sp>
        <p:sp>
          <p:nvSpPr>
            <p:cNvPr id="59" name="TextBox 5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76604" tIns="76604" rIns="76604" bIns="76604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0" name="TextBox 60"/>
          <p:cNvSpPr txBox="1"/>
          <p:nvPr/>
        </p:nvSpPr>
        <p:spPr>
          <a:xfrm>
            <a:off x="11572385" y="8933675"/>
            <a:ext cx="169864" cy="19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7"/>
              </a:lnSpc>
            </a:pPr>
            <a:r>
              <a:rPr lang="en-US" sz="1055">
                <a:solidFill>
                  <a:srgbClr val="000000"/>
                </a:solidFill>
                <a:latin typeface="Helvetica World Bold"/>
              </a:rPr>
              <a:t>10</a:t>
            </a:r>
          </a:p>
        </p:txBody>
      </p:sp>
      <p:sp>
        <p:nvSpPr>
          <p:cNvPr id="61" name="AutoShape 61"/>
          <p:cNvSpPr/>
          <p:nvPr/>
        </p:nvSpPr>
        <p:spPr>
          <a:xfrm flipH="1">
            <a:off x="13582173" y="9283551"/>
            <a:ext cx="1389701" cy="654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2" name="Group 62"/>
          <p:cNvGrpSpPr/>
          <p:nvPr/>
        </p:nvGrpSpPr>
        <p:grpSpPr>
          <a:xfrm>
            <a:off x="13677423" y="8953409"/>
            <a:ext cx="262893" cy="279709"/>
            <a:chOff x="0" y="0"/>
            <a:chExt cx="350524" cy="372945"/>
          </a:xfrm>
        </p:grpSpPr>
        <p:grpSp>
          <p:nvGrpSpPr>
            <p:cNvPr id="63" name="Group 63"/>
            <p:cNvGrpSpPr/>
            <p:nvPr/>
          </p:nvGrpSpPr>
          <p:grpSpPr>
            <a:xfrm>
              <a:off x="0" y="0"/>
              <a:ext cx="350524" cy="372945"/>
              <a:chOff x="0" y="0"/>
              <a:chExt cx="812800" cy="86479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812800" cy="86479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4790">
                    <a:moveTo>
                      <a:pt x="406400" y="0"/>
                    </a:moveTo>
                    <a:cubicBezTo>
                      <a:pt x="181951" y="0"/>
                      <a:pt x="0" y="193590"/>
                      <a:pt x="0" y="432395"/>
                    </a:cubicBezTo>
                    <a:cubicBezTo>
                      <a:pt x="0" y="671200"/>
                      <a:pt x="181951" y="864790"/>
                      <a:pt x="406400" y="864790"/>
                    </a:cubicBezTo>
                    <a:cubicBezTo>
                      <a:pt x="630849" y="864790"/>
                      <a:pt x="812800" y="671200"/>
                      <a:pt x="812800" y="432395"/>
                    </a:cubicBezTo>
                    <a:cubicBezTo>
                      <a:pt x="812800" y="19359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66" name="TextBox 66"/>
            <p:cNvSpPr txBox="1"/>
            <p:nvPr/>
          </p:nvSpPr>
          <p:spPr>
            <a:xfrm>
              <a:off x="127618" y="47001"/>
              <a:ext cx="95288" cy="250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9</a:t>
              </a:r>
            </a:p>
          </p:txBody>
        </p:sp>
      </p:grpSp>
      <p:sp>
        <p:nvSpPr>
          <p:cNvPr id="67" name="AutoShape 67"/>
          <p:cNvSpPr/>
          <p:nvPr/>
        </p:nvSpPr>
        <p:spPr>
          <a:xfrm flipH="1">
            <a:off x="1028700" y="9274234"/>
            <a:ext cx="1064402" cy="7929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8" name="Group 68"/>
          <p:cNvGrpSpPr/>
          <p:nvPr/>
        </p:nvGrpSpPr>
        <p:grpSpPr>
          <a:xfrm>
            <a:off x="1022713" y="8912648"/>
            <a:ext cx="262893" cy="262893"/>
            <a:chOff x="0" y="0"/>
            <a:chExt cx="812800" cy="81280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70" name="TextBox 7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1" name="TextBox 71"/>
          <p:cNvSpPr txBox="1"/>
          <p:nvPr/>
        </p:nvSpPr>
        <p:spPr>
          <a:xfrm>
            <a:off x="9388279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1924709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321557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73251" y="8256554"/>
            <a:ext cx="1306609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6739629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3199541" y="8957141"/>
            <a:ext cx="167180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13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3593233" y="8855472"/>
            <a:ext cx="839786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Make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3404400" y="9296557"/>
            <a:ext cx="1093887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Decision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8903685" y="8825891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8540345" y="8924437"/>
            <a:ext cx="251098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11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8789822" y="9296557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Reviews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1863945" y="8832657"/>
            <a:ext cx="1076068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4026041" y="8790670"/>
            <a:ext cx="1515951" cy="820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95"/>
              </a:lnSpc>
            </a:pPr>
            <a:r>
              <a:rPr lang="en-US" sz="1777">
                <a:solidFill>
                  <a:srgbClr val="000000"/>
                </a:solidFill>
                <a:latin typeface="Helvetica World"/>
              </a:rPr>
              <a:t>Assign</a:t>
            </a:r>
          </a:p>
          <a:p>
            <a:pPr>
              <a:lnSpc>
                <a:spcPts val="3395"/>
              </a:lnSpc>
            </a:pPr>
            <a:r>
              <a:rPr lang="en-US" sz="1777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070570" y="8933463"/>
            <a:ext cx="167180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14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321557" y="8857033"/>
            <a:ext cx="797972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Notify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321557" y="9298864"/>
            <a:ext cx="7222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Email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8534400" y="4585295"/>
            <a:ext cx="9560625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2614"/>
              </a:lnSpc>
              <a:spcBef>
                <a:spcPct val="0"/>
              </a:spcBef>
            </a:pPr>
            <a:r>
              <a:rPr lang="en-US" sz="2178" u="none" strike="noStrike" spc="-43">
                <a:solidFill>
                  <a:srgbClr val="C48200"/>
                </a:solidFill>
                <a:latin typeface="Muli Bold"/>
              </a:rPr>
              <a:t>MONITOR AND MANAGE CONFERENCE SUBMISSIONS</a:t>
            </a:r>
          </a:p>
        </p:txBody>
      </p:sp>
      <p:grpSp>
        <p:nvGrpSpPr>
          <p:cNvPr id="88" name="Group 88"/>
          <p:cNvGrpSpPr/>
          <p:nvPr/>
        </p:nvGrpSpPr>
        <p:grpSpPr>
          <a:xfrm>
            <a:off x="6406472" y="5278206"/>
            <a:ext cx="2910635" cy="1693582"/>
            <a:chOff x="0" y="0"/>
            <a:chExt cx="1048981" cy="610360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1048981" cy="610360"/>
            </a:xfrm>
            <a:custGeom>
              <a:avLst/>
              <a:gdLst/>
              <a:ahLst/>
              <a:cxnLst/>
              <a:rect l="l" t="t" r="r" b="b"/>
              <a:pathLst>
                <a:path w="1048981" h="610360">
                  <a:moveTo>
                    <a:pt x="524490" y="0"/>
                  </a:moveTo>
                  <a:cubicBezTo>
                    <a:pt x="234822" y="0"/>
                    <a:pt x="0" y="136634"/>
                    <a:pt x="0" y="305180"/>
                  </a:cubicBezTo>
                  <a:cubicBezTo>
                    <a:pt x="0" y="473726"/>
                    <a:pt x="234822" y="610360"/>
                    <a:pt x="524490" y="610360"/>
                  </a:cubicBezTo>
                  <a:cubicBezTo>
                    <a:pt x="814158" y="610360"/>
                    <a:pt x="1048981" y="473726"/>
                    <a:pt x="1048981" y="305180"/>
                  </a:cubicBezTo>
                  <a:cubicBezTo>
                    <a:pt x="1048981" y="136634"/>
                    <a:pt x="814158" y="0"/>
                    <a:pt x="524490" y="0"/>
                  </a:cubicBezTo>
                  <a:close/>
                </a:path>
              </a:pathLst>
            </a:custGeom>
            <a:solidFill>
              <a:srgbClr val="D2FEFF"/>
            </a:solidFill>
          </p:spPr>
        </p:sp>
        <p:sp>
          <p:nvSpPr>
            <p:cNvPr id="90" name="TextBox 9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1" name="TextBox 91"/>
          <p:cNvSpPr txBox="1"/>
          <p:nvPr/>
        </p:nvSpPr>
        <p:spPr>
          <a:xfrm>
            <a:off x="6578530" y="5764780"/>
            <a:ext cx="2512250" cy="745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4"/>
              </a:lnSpc>
            </a:pPr>
            <a:r>
              <a:rPr lang="en-US" sz="1931">
                <a:solidFill>
                  <a:srgbClr val="000000"/>
                </a:solidFill>
                <a:latin typeface="Helvetica World Bold"/>
              </a:rPr>
              <a:t>1. Initialize a Planned Conference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17146569" y="8847085"/>
            <a:ext cx="1589075" cy="307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80"/>
              </a:lnSpc>
            </a:pPr>
            <a:r>
              <a:rPr lang="en-US" sz="1771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grpSp>
        <p:nvGrpSpPr>
          <p:cNvPr id="97" name="Group 97"/>
          <p:cNvGrpSpPr/>
          <p:nvPr/>
        </p:nvGrpSpPr>
        <p:grpSpPr>
          <a:xfrm>
            <a:off x="17241805" y="8493408"/>
            <a:ext cx="262893" cy="277476"/>
            <a:chOff x="0" y="0"/>
            <a:chExt cx="350524" cy="369968"/>
          </a:xfrm>
        </p:grpSpPr>
        <p:grpSp>
          <p:nvGrpSpPr>
            <p:cNvPr id="98" name="Group 98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00" name="TextBox 10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01" name="TextBox 101"/>
            <p:cNvSpPr txBox="1"/>
            <p:nvPr/>
          </p:nvSpPr>
          <p:spPr>
            <a:xfrm>
              <a:off x="127618" y="47001"/>
              <a:ext cx="95288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8</a:t>
              </a:r>
            </a:p>
          </p:txBody>
        </p:sp>
      </p:grpSp>
      <p:sp>
        <p:nvSpPr>
          <p:cNvPr id="102" name="TextBox 102"/>
          <p:cNvSpPr txBox="1"/>
          <p:nvPr/>
        </p:nvSpPr>
        <p:spPr>
          <a:xfrm>
            <a:off x="17072419" y="6112344"/>
            <a:ext cx="1589075" cy="58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1671">
                <a:solidFill>
                  <a:srgbClr val="000000"/>
                </a:solidFill>
                <a:latin typeface="Helvetica World"/>
              </a:rPr>
              <a:t>Assess Preliminary </a:t>
            </a:r>
          </a:p>
        </p:txBody>
      </p:sp>
      <p:grpSp>
        <p:nvGrpSpPr>
          <p:cNvPr id="103" name="Group 103"/>
          <p:cNvGrpSpPr/>
          <p:nvPr/>
        </p:nvGrpSpPr>
        <p:grpSpPr>
          <a:xfrm>
            <a:off x="17241805" y="5754492"/>
            <a:ext cx="262893" cy="277476"/>
            <a:chOff x="0" y="0"/>
            <a:chExt cx="350524" cy="369968"/>
          </a:xfrm>
        </p:grpSpPr>
        <p:grpSp>
          <p:nvGrpSpPr>
            <p:cNvPr id="104" name="Group 104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06" name="TextBox 10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07" name="TextBox 107"/>
            <p:cNvSpPr txBox="1"/>
            <p:nvPr/>
          </p:nvSpPr>
          <p:spPr>
            <a:xfrm>
              <a:off x="127618" y="47001"/>
              <a:ext cx="95288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7</a:t>
              </a:r>
            </a:p>
          </p:txBody>
        </p:sp>
      </p:grpSp>
      <p:sp>
        <p:nvSpPr>
          <p:cNvPr id="110" name="Freeform 110"/>
          <p:cNvSpPr/>
          <p:nvPr/>
        </p:nvSpPr>
        <p:spPr>
          <a:xfrm>
            <a:off x="15002852" y="5381122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5" y="0"/>
                </a:lnTo>
                <a:lnTo>
                  <a:pt x="1664535" y="1454448"/>
                </a:lnTo>
                <a:lnTo>
                  <a:pt x="0" y="1454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1" name="TextBox 111"/>
          <p:cNvSpPr txBox="1"/>
          <p:nvPr/>
        </p:nvSpPr>
        <p:spPr>
          <a:xfrm>
            <a:off x="14868365" y="5124551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115" name="TextBox 115"/>
          <p:cNvSpPr txBox="1"/>
          <p:nvPr/>
        </p:nvSpPr>
        <p:spPr>
          <a:xfrm>
            <a:off x="14459433" y="5678158"/>
            <a:ext cx="702510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sp>
        <p:nvSpPr>
          <p:cNvPr id="116" name="AutoShape 116"/>
          <p:cNvSpPr/>
          <p:nvPr/>
        </p:nvSpPr>
        <p:spPr>
          <a:xfrm flipV="1">
            <a:off x="14105658" y="6108346"/>
            <a:ext cx="897194" cy="6376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7" name="TextBox 117"/>
          <p:cNvSpPr txBox="1"/>
          <p:nvPr/>
        </p:nvSpPr>
        <p:spPr>
          <a:xfrm>
            <a:off x="12567351" y="5133399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118" name="Group 118"/>
          <p:cNvGrpSpPr/>
          <p:nvPr/>
        </p:nvGrpSpPr>
        <p:grpSpPr>
          <a:xfrm>
            <a:off x="14153283" y="5726025"/>
            <a:ext cx="249498" cy="273045"/>
            <a:chOff x="0" y="0"/>
            <a:chExt cx="332664" cy="364060"/>
          </a:xfrm>
        </p:grpSpPr>
        <p:grpSp>
          <p:nvGrpSpPr>
            <p:cNvPr id="119" name="Group 119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20" name="Freeform 120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21" name="TextBox 12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22" name="TextBox 122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6</a:t>
              </a:r>
            </a:p>
          </p:txBody>
        </p:sp>
      </p:grpSp>
      <p:sp>
        <p:nvSpPr>
          <p:cNvPr id="123" name="AutoShape 123"/>
          <p:cNvSpPr/>
          <p:nvPr/>
        </p:nvSpPr>
        <p:spPr>
          <a:xfrm flipV="1">
            <a:off x="12379571" y="6114722"/>
            <a:ext cx="920546" cy="1083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24" name="Group 124"/>
          <p:cNvGrpSpPr/>
          <p:nvPr/>
        </p:nvGrpSpPr>
        <p:grpSpPr>
          <a:xfrm>
            <a:off x="12270228" y="5711952"/>
            <a:ext cx="249498" cy="273045"/>
            <a:chOff x="0" y="0"/>
            <a:chExt cx="332664" cy="364060"/>
          </a:xfrm>
        </p:grpSpPr>
        <p:grpSp>
          <p:nvGrpSpPr>
            <p:cNvPr id="125" name="Group 125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26" name="Freeform 126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27" name="TextBox 1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28" name="TextBox 128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5</a:t>
              </a:r>
            </a:p>
          </p:txBody>
        </p:sp>
      </p:grpSp>
      <p:sp>
        <p:nvSpPr>
          <p:cNvPr id="129" name="TextBox 129"/>
          <p:cNvSpPr txBox="1"/>
          <p:nvPr/>
        </p:nvSpPr>
        <p:spPr>
          <a:xfrm>
            <a:off x="12567351" y="5693204"/>
            <a:ext cx="690266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130" name="TextBox 130"/>
          <p:cNvSpPr txBox="1"/>
          <p:nvPr/>
        </p:nvSpPr>
        <p:spPr>
          <a:xfrm>
            <a:off x="12567351" y="6191541"/>
            <a:ext cx="723241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Paper</a:t>
            </a:r>
          </a:p>
        </p:txBody>
      </p:sp>
      <p:sp>
        <p:nvSpPr>
          <p:cNvPr id="131" name="Freeform 131"/>
          <p:cNvSpPr/>
          <p:nvPr/>
        </p:nvSpPr>
        <p:spPr>
          <a:xfrm>
            <a:off x="11455874" y="5523100"/>
            <a:ext cx="923696" cy="1185410"/>
          </a:xfrm>
          <a:custGeom>
            <a:avLst/>
            <a:gdLst/>
            <a:ahLst/>
            <a:cxnLst/>
            <a:rect l="l" t="t" r="r" b="b"/>
            <a:pathLst>
              <a:path w="923696" h="1185410">
                <a:moveTo>
                  <a:pt x="0" y="0"/>
                </a:moveTo>
                <a:lnTo>
                  <a:pt x="923697" y="0"/>
                </a:lnTo>
                <a:lnTo>
                  <a:pt x="923697" y="1185410"/>
                </a:lnTo>
                <a:lnTo>
                  <a:pt x="0" y="11854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2" name="TextBox 132"/>
          <p:cNvSpPr txBox="1"/>
          <p:nvPr/>
        </p:nvSpPr>
        <p:spPr>
          <a:xfrm>
            <a:off x="9783531" y="5705173"/>
            <a:ext cx="1966415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Change to [Open</a:t>
            </a:r>
          </a:p>
        </p:txBody>
      </p:sp>
      <p:sp>
        <p:nvSpPr>
          <p:cNvPr id="133" name="TextBox 133"/>
          <p:cNvSpPr txBox="1"/>
          <p:nvPr/>
        </p:nvSpPr>
        <p:spPr>
          <a:xfrm>
            <a:off x="9486408" y="6191541"/>
            <a:ext cx="2340488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for Submission] phase</a:t>
            </a:r>
          </a:p>
        </p:txBody>
      </p:sp>
      <p:sp>
        <p:nvSpPr>
          <p:cNvPr id="134" name="TextBox 134"/>
          <p:cNvSpPr txBox="1"/>
          <p:nvPr/>
        </p:nvSpPr>
        <p:spPr>
          <a:xfrm>
            <a:off x="10731567" y="5133399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135" name="AutoShape 135"/>
          <p:cNvSpPr/>
          <p:nvPr/>
        </p:nvSpPr>
        <p:spPr>
          <a:xfrm flipV="1">
            <a:off x="9317107" y="6115805"/>
            <a:ext cx="2138767" cy="9192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36" name="Group 136"/>
          <p:cNvGrpSpPr/>
          <p:nvPr/>
        </p:nvGrpSpPr>
        <p:grpSpPr>
          <a:xfrm>
            <a:off x="9486408" y="5726025"/>
            <a:ext cx="249498" cy="273045"/>
            <a:chOff x="0" y="0"/>
            <a:chExt cx="332664" cy="364060"/>
          </a:xfrm>
        </p:grpSpPr>
        <p:grpSp>
          <p:nvGrpSpPr>
            <p:cNvPr id="137" name="Group 137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38" name="Freeform 138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39" name="TextBox 13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40" name="TextBox 140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4</a:t>
              </a:r>
            </a:p>
          </p:txBody>
        </p:sp>
      </p:grpSp>
      <p:sp>
        <p:nvSpPr>
          <p:cNvPr id="144" name="Slide Number Placeholder 1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grpSp>
        <p:nvGrpSpPr>
          <p:cNvPr id="145" name="Group 144"/>
          <p:cNvGrpSpPr/>
          <p:nvPr/>
        </p:nvGrpSpPr>
        <p:grpSpPr>
          <a:xfrm>
            <a:off x="16687800" y="7429500"/>
            <a:ext cx="685800" cy="630382"/>
            <a:chOff x="3124200" y="1388918"/>
            <a:chExt cx="685800" cy="630382"/>
          </a:xfrm>
        </p:grpSpPr>
        <p:sp>
          <p:nvSpPr>
            <p:cNvPr id="146" name="Rectangle: Rounded Corners 145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cxnSp>
        <p:nvCxnSpPr>
          <p:cNvPr id="148" name="Connector: Elbow 147"/>
          <p:cNvCxnSpPr/>
          <p:nvPr/>
        </p:nvCxnSpPr>
        <p:spPr>
          <a:xfrm rot="16200000" flipH="1">
            <a:off x="16334405" y="6335095"/>
            <a:ext cx="1041496" cy="334706"/>
          </a:xfrm>
          <a:prstGeom prst="bentConnector3">
            <a:avLst>
              <a:gd name="adj1" fmla="val -52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/>
          <p:cNvCxnSpPr/>
          <p:nvPr/>
        </p:nvCxnSpPr>
        <p:spPr>
          <a:xfrm rot="5400000">
            <a:off x="16192500" y="8458200"/>
            <a:ext cx="1143000" cy="457200"/>
          </a:xfrm>
          <a:prstGeom prst="bentConnector3">
            <a:avLst>
              <a:gd name="adj1" fmla="val 9979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oup 149"/>
          <p:cNvGrpSpPr/>
          <p:nvPr/>
        </p:nvGrpSpPr>
        <p:grpSpPr>
          <a:xfrm>
            <a:off x="12877800" y="8953500"/>
            <a:ext cx="685800" cy="630382"/>
            <a:chOff x="3124200" y="1388918"/>
            <a:chExt cx="685800" cy="630382"/>
          </a:xfrm>
        </p:grpSpPr>
        <p:sp>
          <p:nvSpPr>
            <p:cNvPr id="151" name="Rectangle: Rounded Corners 150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53" name="Group 152"/>
          <p:cNvGrpSpPr/>
          <p:nvPr/>
        </p:nvGrpSpPr>
        <p:grpSpPr>
          <a:xfrm>
            <a:off x="7772400" y="8953500"/>
            <a:ext cx="685800" cy="630382"/>
            <a:chOff x="3124200" y="1388918"/>
            <a:chExt cx="685800" cy="630382"/>
          </a:xfrm>
        </p:grpSpPr>
        <p:sp>
          <p:nvSpPr>
            <p:cNvPr id="154" name="Rectangle: Rounded Corners 153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56" name="Group 155"/>
          <p:cNvGrpSpPr/>
          <p:nvPr/>
        </p:nvGrpSpPr>
        <p:grpSpPr>
          <a:xfrm>
            <a:off x="2286000" y="8953500"/>
            <a:ext cx="685800" cy="630382"/>
            <a:chOff x="3124200" y="1388918"/>
            <a:chExt cx="685800" cy="630382"/>
          </a:xfrm>
        </p:grpSpPr>
        <p:sp>
          <p:nvSpPr>
            <p:cNvPr id="157" name="Rectangle: Rounded Corners 156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59" name="TextBox 109"/>
          <p:cNvSpPr txBox="1"/>
          <p:nvPr/>
        </p:nvSpPr>
        <p:spPr>
          <a:xfrm>
            <a:off x="15871312" y="7063018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pic>
        <p:nvPicPr>
          <p:cNvPr id="160" name="Picture 1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0" y="8724900"/>
            <a:ext cx="1012861" cy="990600"/>
          </a:xfrm>
          <a:prstGeom prst="rect">
            <a:avLst/>
          </a:prstGeom>
        </p:spPr>
      </p:pic>
      <p:grpSp>
        <p:nvGrpSpPr>
          <p:cNvPr id="161" name="Group 160"/>
          <p:cNvGrpSpPr/>
          <p:nvPr/>
        </p:nvGrpSpPr>
        <p:grpSpPr>
          <a:xfrm>
            <a:off x="13411200" y="5753100"/>
            <a:ext cx="685800" cy="630382"/>
            <a:chOff x="3124200" y="1388918"/>
            <a:chExt cx="685800" cy="630382"/>
          </a:xfrm>
        </p:grpSpPr>
        <p:sp>
          <p:nvSpPr>
            <p:cNvPr id="162" name="Rectangle: Rounded Corners 161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64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165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166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67" name="Group 4"/>
          <p:cNvGrpSpPr/>
          <p:nvPr/>
        </p:nvGrpSpPr>
        <p:grpSpPr>
          <a:xfrm>
            <a:off x="533400" y="3566337"/>
            <a:ext cx="4991100" cy="624566"/>
            <a:chOff x="0" y="0"/>
            <a:chExt cx="5479339" cy="832755"/>
          </a:xfrm>
        </p:grpSpPr>
        <p:grpSp>
          <p:nvGrpSpPr>
            <p:cNvPr id="168" name="Group 5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70" name="Freeform 6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69" name="TextBox 7"/>
            <p:cNvSpPr txBox="1"/>
            <p:nvPr/>
          </p:nvSpPr>
          <p:spPr>
            <a:xfrm>
              <a:off x="543294" y="249569"/>
              <a:ext cx="4392751" cy="343141"/>
            </a:xfrm>
            <a:prstGeom prst="rect">
              <a:avLst/>
            </a:prstGeom>
            <a:solidFill>
              <a:srgbClr val="BAE6E1"/>
            </a:solidFill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2087"/>
                </a:lnSpc>
                <a:spcBef>
                  <a:spcPct val="0"/>
                </a:spcBef>
                <a:defRPr sz="1739" spc="-34">
                  <a:solidFill>
                    <a:srgbClr val="FFFFFF"/>
                  </a:solidFill>
                  <a:latin typeface="Muli Bold"/>
                </a:defRPr>
              </a:lvl1pPr>
            </a:lstStyle>
            <a:p>
              <a:r>
                <a:rPr lang="en-US" sz="1700"/>
                <a:t>Appoint Paper Reviewers</a:t>
              </a:r>
            </a:p>
          </p:txBody>
        </p:sp>
      </p:grpSp>
      <p:grpSp>
        <p:nvGrpSpPr>
          <p:cNvPr id="171" name="Group 8"/>
          <p:cNvGrpSpPr/>
          <p:nvPr/>
        </p:nvGrpSpPr>
        <p:grpSpPr>
          <a:xfrm>
            <a:off x="533400" y="2627446"/>
            <a:ext cx="4991100" cy="624566"/>
            <a:chOff x="0" y="0"/>
            <a:chExt cx="5479339" cy="832755"/>
          </a:xfrm>
        </p:grpSpPr>
        <p:grpSp>
          <p:nvGrpSpPr>
            <p:cNvPr id="172" name="Group 9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74" name="Freeform 10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73" name="TextBox 11"/>
            <p:cNvSpPr txBox="1"/>
            <p:nvPr/>
          </p:nvSpPr>
          <p:spPr>
            <a:xfrm>
              <a:off x="543293" y="249569"/>
              <a:ext cx="4392751" cy="340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2087"/>
                </a:lnSpc>
                <a:spcBef>
                  <a:spcPct val="0"/>
                </a:spcBef>
                <a:defRPr sz="1739" spc="-34">
                  <a:solidFill>
                    <a:srgbClr val="FFFFFF"/>
                  </a:solidFill>
                  <a:latin typeface="Muli Bold"/>
                </a:defRPr>
              </a:lvl1pPr>
            </a:lstStyle>
            <a:p>
              <a:r>
                <a:rPr lang="en-US" sz="1700"/>
                <a:t>Initiate a Call for Research Papers</a:t>
              </a:r>
            </a:p>
          </p:txBody>
        </p:sp>
      </p:grpSp>
      <p:grpSp>
        <p:nvGrpSpPr>
          <p:cNvPr id="175" name="Group 12"/>
          <p:cNvGrpSpPr/>
          <p:nvPr/>
        </p:nvGrpSpPr>
        <p:grpSpPr>
          <a:xfrm>
            <a:off x="533400" y="4505228"/>
            <a:ext cx="4991100" cy="624566"/>
            <a:chOff x="0" y="0"/>
            <a:chExt cx="5479339" cy="832755"/>
          </a:xfrm>
        </p:grpSpPr>
        <p:grpSp>
          <p:nvGrpSpPr>
            <p:cNvPr id="176" name="Group 13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78" name="Freeform 14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177" name="TextBox 15"/>
            <p:cNvSpPr txBox="1"/>
            <p:nvPr/>
          </p:nvSpPr>
          <p:spPr>
            <a:xfrm>
              <a:off x="543294" y="249569"/>
              <a:ext cx="4392751" cy="343141"/>
            </a:xfrm>
            <a:prstGeom prst="rect">
              <a:avLst/>
            </a:prstGeom>
            <a:solidFill>
              <a:srgbClr val="0DA696"/>
            </a:solidFill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2087"/>
                </a:lnSpc>
                <a:spcBef>
                  <a:spcPct val="0"/>
                </a:spcBef>
                <a:defRPr sz="1739" spc="-34">
                  <a:solidFill>
                    <a:srgbClr val="FFFFFF"/>
                  </a:solidFill>
                  <a:latin typeface="Muli Bold"/>
                </a:defRPr>
              </a:lvl1pPr>
            </a:lstStyle>
            <a:p>
              <a:r>
                <a:rPr lang="en-US" sz="1700"/>
                <a:t>Finalize Paper Decisions</a:t>
              </a:r>
            </a:p>
          </p:txBody>
        </p:sp>
      </p:grpSp>
      <p:grpSp>
        <p:nvGrpSpPr>
          <p:cNvPr id="179" name="Group 16"/>
          <p:cNvGrpSpPr/>
          <p:nvPr/>
        </p:nvGrpSpPr>
        <p:grpSpPr>
          <a:xfrm>
            <a:off x="533400" y="5444119"/>
            <a:ext cx="4991100" cy="624566"/>
            <a:chOff x="0" y="0"/>
            <a:chExt cx="5479339" cy="832755"/>
          </a:xfrm>
        </p:grpSpPr>
        <p:grpSp>
          <p:nvGrpSpPr>
            <p:cNvPr id="180" name="Group 17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82" name="Freeform 18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81" name="TextBox 19"/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Communicate Decision Results</a:t>
              </a: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0"/>
          <p:cNvGrpSpPr/>
          <p:nvPr/>
        </p:nvGrpSpPr>
        <p:grpSpPr>
          <a:xfrm>
            <a:off x="10598335" y="4947598"/>
            <a:ext cx="7537014" cy="5025567"/>
            <a:chOff x="0" y="0"/>
            <a:chExt cx="1985057" cy="132360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85057" cy="1323606"/>
            </a:xfrm>
            <a:custGeom>
              <a:avLst/>
              <a:gdLst/>
              <a:ahLst/>
              <a:cxnLst/>
              <a:rect l="l" t="t" r="r" b="b"/>
              <a:pathLst>
                <a:path w="1985057" h="1323606">
                  <a:moveTo>
                    <a:pt x="0" y="0"/>
                  </a:moveTo>
                  <a:lnTo>
                    <a:pt x="1985057" y="0"/>
                  </a:lnTo>
                  <a:lnTo>
                    <a:pt x="1985057" y="1323606"/>
                  </a:lnTo>
                  <a:lnTo>
                    <a:pt x="0" y="1323606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03840" y="7460382"/>
            <a:ext cx="10447631" cy="2550393"/>
            <a:chOff x="0" y="0"/>
            <a:chExt cx="2751639" cy="67170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751639" cy="671709"/>
            </a:xfrm>
            <a:custGeom>
              <a:avLst/>
              <a:gdLst/>
              <a:ahLst/>
              <a:cxnLst/>
              <a:rect l="l" t="t" r="r" b="b"/>
              <a:pathLst>
                <a:path w="2751639" h="671709">
                  <a:moveTo>
                    <a:pt x="0" y="0"/>
                  </a:moveTo>
                  <a:lnTo>
                    <a:pt x="2751639" y="0"/>
                  </a:lnTo>
                  <a:lnTo>
                    <a:pt x="2751639" y="671709"/>
                  </a:lnTo>
                  <a:lnTo>
                    <a:pt x="0" y="671709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141" name="Group 141"/>
          <p:cNvGrpSpPr/>
          <p:nvPr/>
        </p:nvGrpSpPr>
        <p:grpSpPr>
          <a:xfrm>
            <a:off x="2043797" y="8161847"/>
            <a:ext cx="4057994" cy="1953719"/>
            <a:chOff x="0" y="0"/>
            <a:chExt cx="1068772" cy="514560"/>
          </a:xfrm>
        </p:grpSpPr>
        <p:sp>
          <p:nvSpPr>
            <p:cNvPr id="142" name="Freeform 142"/>
            <p:cNvSpPr/>
            <p:nvPr/>
          </p:nvSpPr>
          <p:spPr>
            <a:xfrm>
              <a:off x="0" y="0"/>
              <a:ext cx="1068772" cy="514560"/>
            </a:xfrm>
            <a:custGeom>
              <a:avLst/>
              <a:gdLst/>
              <a:ahLst/>
              <a:cxnLst/>
              <a:rect l="l" t="t" r="r" b="b"/>
              <a:pathLst>
                <a:path w="1068772" h="514560">
                  <a:moveTo>
                    <a:pt x="0" y="0"/>
                  </a:moveTo>
                  <a:lnTo>
                    <a:pt x="1068772" y="0"/>
                  </a:lnTo>
                  <a:lnTo>
                    <a:pt x="1068772" y="514560"/>
                  </a:lnTo>
                  <a:lnTo>
                    <a:pt x="0" y="5145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0000"/>
              </a:solidFill>
              <a:miter/>
            </a:ln>
          </p:spPr>
        </p:sp>
        <p:sp>
          <p:nvSpPr>
            <p:cNvPr id="143" name="TextBox 14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639105" y="1257300"/>
            <a:ext cx="17067225" cy="523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4204" lvl="1" indent="-272102">
              <a:lnSpc>
                <a:spcPts val="4637"/>
              </a:lnSpc>
              <a:buFont typeface="Arial"/>
              <a:buChar char="•"/>
            </a:pPr>
            <a:r>
              <a:rPr lang="en-US" sz="2520">
                <a:solidFill>
                  <a:srgbClr val="000000"/>
                </a:solidFill>
                <a:latin typeface="Helvetica World"/>
              </a:rPr>
              <a:t>Based on reviewer evaluations, the PC Chairs will determine the paper status as Reject, Accept, or Revision.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57200" y="447675"/>
            <a:ext cx="1638889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 spc="-82">
                <a:solidFill>
                  <a:srgbClr val="E66418"/>
                </a:solidFill>
                <a:latin typeface="Muli Bold"/>
              </a:rPr>
              <a:t>Decide on Paper</a:t>
            </a:r>
          </a:p>
        </p:txBody>
      </p:sp>
      <p:sp>
        <p:nvSpPr>
          <p:cNvPr id="26" name="Freeform 26"/>
          <p:cNvSpPr/>
          <p:nvPr/>
        </p:nvSpPr>
        <p:spPr>
          <a:xfrm>
            <a:off x="14971875" y="8556328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4" y="0"/>
                </a:lnTo>
                <a:lnTo>
                  <a:pt x="1664534" y="1454447"/>
                </a:lnTo>
                <a:lnTo>
                  <a:pt x="0" y="1454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63133" y="8657637"/>
            <a:ext cx="973286" cy="1249051"/>
          </a:xfrm>
          <a:custGeom>
            <a:avLst/>
            <a:gdLst/>
            <a:ahLst/>
            <a:cxnLst/>
            <a:rect l="l" t="t" r="r" b="b"/>
            <a:pathLst>
              <a:path w="973286" h="1249051">
                <a:moveTo>
                  <a:pt x="0" y="0"/>
                </a:moveTo>
                <a:lnTo>
                  <a:pt x="973286" y="0"/>
                </a:lnTo>
                <a:lnTo>
                  <a:pt x="973286" y="1249051"/>
                </a:lnTo>
                <a:lnTo>
                  <a:pt x="0" y="12490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4340867" y="8225690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32" name="Freeform 32"/>
          <p:cNvSpPr/>
          <p:nvPr/>
        </p:nvSpPr>
        <p:spPr>
          <a:xfrm>
            <a:off x="4433020" y="8556328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4" y="0"/>
                </a:lnTo>
                <a:lnTo>
                  <a:pt x="1664534" y="1454447"/>
                </a:lnTo>
                <a:lnTo>
                  <a:pt x="0" y="1454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3" name="AutoShape 33"/>
          <p:cNvSpPr/>
          <p:nvPr/>
        </p:nvSpPr>
        <p:spPr>
          <a:xfrm flipH="1" flipV="1">
            <a:off x="2941890" y="9274234"/>
            <a:ext cx="1491130" cy="9317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TextBox 41"/>
          <p:cNvSpPr txBox="1"/>
          <p:nvPr/>
        </p:nvSpPr>
        <p:spPr>
          <a:xfrm>
            <a:off x="14751046" y="8225690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3151684" y="8929034"/>
            <a:ext cx="262893" cy="262893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45" name="AutoShape 45"/>
          <p:cNvSpPr/>
          <p:nvPr/>
        </p:nvSpPr>
        <p:spPr>
          <a:xfrm flipH="1" flipV="1">
            <a:off x="6097554" y="9283551"/>
            <a:ext cx="1489692" cy="654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6" name="TextBox 46"/>
          <p:cNvSpPr txBox="1"/>
          <p:nvPr/>
        </p:nvSpPr>
        <p:spPr>
          <a:xfrm>
            <a:off x="6539775" y="8855472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6168466" y="8925911"/>
            <a:ext cx="262893" cy="279709"/>
            <a:chOff x="0" y="0"/>
            <a:chExt cx="350524" cy="372945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350524" cy="372945"/>
              <a:chOff x="0" y="0"/>
              <a:chExt cx="812800" cy="86479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6479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4790">
                    <a:moveTo>
                      <a:pt x="406400" y="0"/>
                    </a:moveTo>
                    <a:cubicBezTo>
                      <a:pt x="181951" y="0"/>
                      <a:pt x="0" y="193590"/>
                      <a:pt x="0" y="432395"/>
                    </a:cubicBezTo>
                    <a:cubicBezTo>
                      <a:pt x="0" y="671200"/>
                      <a:pt x="181951" y="864790"/>
                      <a:pt x="406400" y="864790"/>
                    </a:cubicBezTo>
                    <a:cubicBezTo>
                      <a:pt x="630849" y="864790"/>
                      <a:pt x="812800" y="671200"/>
                      <a:pt x="812800" y="432395"/>
                    </a:cubicBezTo>
                    <a:cubicBezTo>
                      <a:pt x="812800" y="19359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51" name="TextBox 51"/>
            <p:cNvSpPr txBox="1"/>
            <p:nvPr/>
          </p:nvSpPr>
          <p:spPr>
            <a:xfrm>
              <a:off x="0" y="47001"/>
              <a:ext cx="334797" cy="250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12</a:t>
              </a:r>
            </a:p>
          </p:txBody>
        </p:sp>
      </p:grpSp>
      <p:sp>
        <p:nvSpPr>
          <p:cNvPr id="52" name="AutoShape 52"/>
          <p:cNvSpPr/>
          <p:nvPr/>
        </p:nvSpPr>
        <p:spPr>
          <a:xfrm flipH="1">
            <a:off x="8436034" y="9277258"/>
            <a:ext cx="1762148" cy="1283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3" name="Group 53"/>
          <p:cNvGrpSpPr/>
          <p:nvPr/>
        </p:nvGrpSpPr>
        <p:grpSpPr>
          <a:xfrm>
            <a:off x="8531699" y="8896330"/>
            <a:ext cx="262893" cy="262893"/>
            <a:chOff x="0" y="0"/>
            <a:chExt cx="812800" cy="8128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55" name="TextBox 5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6" name="AutoShape 56"/>
          <p:cNvSpPr/>
          <p:nvPr/>
        </p:nvSpPr>
        <p:spPr>
          <a:xfrm flipH="1" flipV="1">
            <a:off x="11356454" y="9277258"/>
            <a:ext cx="1376932" cy="1283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7" name="Group 57"/>
          <p:cNvGrpSpPr/>
          <p:nvPr/>
        </p:nvGrpSpPr>
        <p:grpSpPr>
          <a:xfrm>
            <a:off x="11523760" y="8904658"/>
            <a:ext cx="267115" cy="278873"/>
            <a:chOff x="0" y="0"/>
            <a:chExt cx="812800" cy="848579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812800" cy="848580"/>
            </a:xfrm>
            <a:custGeom>
              <a:avLst/>
              <a:gdLst/>
              <a:ahLst/>
              <a:cxnLst/>
              <a:rect l="l" t="t" r="r" b="b"/>
              <a:pathLst>
                <a:path w="812800" h="848580">
                  <a:moveTo>
                    <a:pt x="406400" y="0"/>
                  </a:moveTo>
                  <a:cubicBezTo>
                    <a:pt x="181951" y="0"/>
                    <a:pt x="0" y="189961"/>
                    <a:pt x="0" y="424290"/>
                  </a:cubicBezTo>
                  <a:cubicBezTo>
                    <a:pt x="0" y="658618"/>
                    <a:pt x="181951" y="848580"/>
                    <a:pt x="406400" y="848580"/>
                  </a:cubicBezTo>
                  <a:cubicBezTo>
                    <a:pt x="630849" y="848580"/>
                    <a:pt x="812800" y="658618"/>
                    <a:pt x="812800" y="424290"/>
                  </a:cubicBezTo>
                  <a:cubicBezTo>
                    <a:pt x="812800" y="18996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9525" cap="sq">
              <a:solidFill>
                <a:srgbClr val="E98552"/>
              </a:solidFill>
              <a:miter/>
            </a:ln>
          </p:spPr>
        </p:sp>
        <p:sp>
          <p:nvSpPr>
            <p:cNvPr id="59" name="TextBox 5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76604" tIns="76604" rIns="76604" bIns="76604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0" name="TextBox 60"/>
          <p:cNvSpPr txBox="1"/>
          <p:nvPr/>
        </p:nvSpPr>
        <p:spPr>
          <a:xfrm>
            <a:off x="11572385" y="8933675"/>
            <a:ext cx="169864" cy="19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7"/>
              </a:lnSpc>
            </a:pPr>
            <a:r>
              <a:rPr lang="en-US" sz="1055">
                <a:solidFill>
                  <a:srgbClr val="000000"/>
                </a:solidFill>
                <a:latin typeface="Helvetica World Bold"/>
              </a:rPr>
              <a:t>10</a:t>
            </a:r>
          </a:p>
        </p:txBody>
      </p:sp>
      <p:sp>
        <p:nvSpPr>
          <p:cNvPr id="61" name="AutoShape 61"/>
          <p:cNvSpPr/>
          <p:nvPr/>
        </p:nvSpPr>
        <p:spPr>
          <a:xfrm flipH="1">
            <a:off x="13582173" y="9283551"/>
            <a:ext cx="1389701" cy="654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2" name="Group 62"/>
          <p:cNvGrpSpPr/>
          <p:nvPr/>
        </p:nvGrpSpPr>
        <p:grpSpPr>
          <a:xfrm>
            <a:off x="13677423" y="8953409"/>
            <a:ext cx="262893" cy="279709"/>
            <a:chOff x="0" y="0"/>
            <a:chExt cx="350524" cy="372945"/>
          </a:xfrm>
        </p:grpSpPr>
        <p:grpSp>
          <p:nvGrpSpPr>
            <p:cNvPr id="63" name="Group 63"/>
            <p:cNvGrpSpPr/>
            <p:nvPr/>
          </p:nvGrpSpPr>
          <p:grpSpPr>
            <a:xfrm>
              <a:off x="0" y="0"/>
              <a:ext cx="350524" cy="372945"/>
              <a:chOff x="0" y="0"/>
              <a:chExt cx="812800" cy="86479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812800" cy="86479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4790">
                    <a:moveTo>
                      <a:pt x="406400" y="0"/>
                    </a:moveTo>
                    <a:cubicBezTo>
                      <a:pt x="181951" y="0"/>
                      <a:pt x="0" y="193590"/>
                      <a:pt x="0" y="432395"/>
                    </a:cubicBezTo>
                    <a:cubicBezTo>
                      <a:pt x="0" y="671200"/>
                      <a:pt x="181951" y="864790"/>
                      <a:pt x="406400" y="864790"/>
                    </a:cubicBezTo>
                    <a:cubicBezTo>
                      <a:pt x="630849" y="864790"/>
                      <a:pt x="812800" y="671200"/>
                      <a:pt x="812800" y="432395"/>
                    </a:cubicBezTo>
                    <a:cubicBezTo>
                      <a:pt x="812800" y="19359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66" name="TextBox 66"/>
            <p:cNvSpPr txBox="1"/>
            <p:nvPr/>
          </p:nvSpPr>
          <p:spPr>
            <a:xfrm>
              <a:off x="127618" y="47001"/>
              <a:ext cx="95288" cy="250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9</a:t>
              </a:r>
            </a:p>
          </p:txBody>
        </p:sp>
      </p:grpSp>
      <p:sp>
        <p:nvSpPr>
          <p:cNvPr id="67" name="AutoShape 67"/>
          <p:cNvSpPr/>
          <p:nvPr/>
        </p:nvSpPr>
        <p:spPr>
          <a:xfrm flipH="1">
            <a:off x="1028700" y="9274234"/>
            <a:ext cx="1064402" cy="7929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8" name="Group 68"/>
          <p:cNvGrpSpPr/>
          <p:nvPr/>
        </p:nvGrpSpPr>
        <p:grpSpPr>
          <a:xfrm>
            <a:off x="1022713" y="8912648"/>
            <a:ext cx="262893" cy="262893"/>
            <a:chOff x="0" y="0"/>
            <a:chExt cx="812800" cy="81280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70" name="TextBox 7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1" name="TextBox 71"/>
          <p:cNvSpPr txBox="1"/>
          <p:nvPr/>
        </p:nvSpPr>
        <p:spPr>
          <a:xfrm>
            <a:off x="9388279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1924709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321557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73251" y="8256554"/>
            <a:ext cx="1306609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6739629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3199541" y="8957141"/>
            <a:ext cx="167180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13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3593233" y="8855472"/>
            <a:ext cx="839786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Make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3404400" y="9296557"/>
            <a:ext cx="1093887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Decision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8903685" y="8825891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8540345" y="8924437"/>
            <a:ext cx="251098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11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8789822" y="9296557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Reviews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1863945" y="8832657"/>
            <a:ext cx="1076068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4026041" y="8790670"/>
            <a:ext cx="1515951" cy="820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95"/>
              </a:lnSpc>
            </a:pPr>
            <a:r>
              <a:rPr lang="en-US" sz="1777">
                <a:solidFill>
                  <a:srgbClr val="000000"/>
                </a:solidFill>
                <a:latin typeface="Helvetica World"/>
              </a:rPr>
              <a:t>Assign</a:t>
            </a:r>
          </a:p>
          <a:p>
            <a:pPr>
              <a:lnSpc>
                <a:spcPts val="3395"/>
              </a:lnSpc>
            </a:pPr>
            <a:r>
              <a:rPr lang="en-US" sz="1777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070570" y="8933463"/>
            <a:ext cx="167180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14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321557" y="8857033"/>
            <a:ext cx="797972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Notify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321557" y="9298864"/>
            <a:ext cx="7222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Email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9525000" y="4585295"/>
            <a:ext cx="8570025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2614"/>
              </a:lnSpc>
              <a:spcBef>
                <a:spcPct val="0"/>
              </a:spcBef>
            </a:pPr>
            <a:r>
              <a:rPr lang="en-US" sz="2178" u="none" strike="noStrike" spc="-43">
                <a:solidFill>
                  <a:srgbClr val="C48200"/>
                </a:solidFill>
                <a:latin typeface="Muli Bold"/>
              </a:rPr>
              <a:t>MONITOR AND MANAGE CONFERENCE SUBMISSIONS</a:t>
            </a:r>
          </a:p>
        </p:txBody>
      </p:sp>
      <p:grpSp>
        <p:nvGrpSpPr>
          <p:cNvPr id="88" name="Group 88"/>
          <p:cNvGrpSpPr/>
          <p:nvPr/>
        </p:nvGrpSpPr>
        <p:grpSpPr>
          <a:xfrm>
            <a:off x="6406472" y="5278206"/>
            <a:ext cx="2910635" cy="1693582"/>
            <a:chOff x="0" y="0"/>
            <a:chExt cx="1048981" cy="610360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1048981" cy="610360"/>
            </a:xfrm>
            <a:custGeom>
              <a:avLst/>
              <a:gdLst/>
              <a:ahLst/>
              <a:cxnLst/>
              <a:rect l="l" t="t" r="r" b="b"/>
              <a:pathLst>
                <a:path w="1048981" h="610360">
                  <a:moveTo>
                    <a:pt x="524490" y="0"/>
                  </a:moveTo>
                  <a:cubicBezTo>
                    <a:pt x="234822" y="0"/>
                    <a:pt x="0" y="136634"/>
                    <a:pt x="0" y="305180"/>
                  </a:cubicBezTo>
                  <a:cubicBezTo>
                    <a:pt x="0" y="473726"/>
                    <a:pt x="234822" y="610360"/>
                    <a:pt x="524490" y="610360"/>
                  </a:cubicBezTo>
                  <a:cubicBezTo>
                    <a:pt x="814158" y="610360"/>
                    <a:pt x="1048981" y="473726"/>
                    <a:pt x="1048981" y="305180"/>
                  </a:cubicBezTo>
                  <a:cubicBezTo>
                    <a:pt x="1048981" y="136634"/>
                    <a:pt x="814158" y="0"/>
                    <a:pt x="524490" y="0"/>
                  </a:cubicBezTo>
                  <a:close/>
                </a:path>
              </a:pathLst>
            </a:custGeom>
            <a:solidFill>
              <a:srgbClr val="D2FEFF"/>
            </a:solidFill>
          </p:spPr>
        </p:sp>
        <p:sp>
          <p:nvSpPr>
            <p:cNvPr id="90" name="TextBox 9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1" name="TextBox 91"/>
          <p:cNvSpPr txBox="1"/>
          <p:nvPr/>
        </p:nvSpPr>
        <p:spPr>
          <a:xfrm>
            <a:off x="6578530" y="5764780"/>
            <a:ext cx="2512250" cy="745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4"/>
              </a:lnSpc>
            </a:pPr>
            <a:r>
              <a:rPr lang="en-US" sz="1931">
                <a:solidFill>
                  <a:srgbClr val="000000"/>
                </a:solidFill>
                <a:latin typeface="Helvetica World Bold"/>
              </a:rPr>
              <a:t>1. Initialize a Planned Conference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17146569" y="8847085"/>
            <a:ext cx="1589075" cy="307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80"/>
              </a:lnSpc>
            </a:pPr>
            <a:r>
              <a:rPr lang="en-US" sz="1771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grpSp>
        <p:nvGrpSpPr>
          <p:cNvPr id="97" name="Group 97"/>
          <p:cNvGrpSpPr/>
          <p:nvPr/>
        </p:nvGrpSpPr>
        <p:grpSpPr>
          <a:xfrm>
            <a:off x="17241805" y="8493408"/>
            <a:ext cx="262893" cy="277476"/>
            <a:chOff x="0" y="0"/>
            <a:chExt cx="350524" cy="369968"/>
          </a:xfrm>
        </p:grpSpPr>
        <p:grpSp>
          <p:nvGrpSpPr>
            <p:cNvPr id="98" name="Group 98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00" name="TextBox 10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01" name="TextBox 101"/>
            <p:cNvSpPr txBox="1"/>
            <p:nvPr/>
          </p:nvSpPr>
          <p:spPr>
            <a:xfrm>
              <a:off x="127618" y="47001"/>
              <a:ext cx="95288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8</a:t>
              </a:r>
            </a:p>
          </p:txBody>
        </p:sp>
      </p:grpSp>
      <p:sp>
        <p:nvSpPr>
          <p:cNvPr id="102" name="TextBox 102"/>
          <p:cNvSpPr txBox="1"/>
          <p:nvPr/>
        </p:nvSpPr>
        <p:spPr>
          <a:xfrm>
            <a:off x="17072419" y="6112344"/>
            <a:ext cx="1589075" cy="58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1671">
                <a:solidFill>
                  <a:srgbClr val="000000"/>
                </a:solidFill>
                <a:latin typeface="Helvetica World"/>
              </a:rPr>
              <a:t>Assess Preliminary </a:t>
            </a:r>
          </a:p>
        </p:txBody>
      </p:sp>
      <p:grpSp>
        <p:nvGrpSpPr>
          <p:cNvPr id="103" name="Group 103"/>
          <p:cNvGrpSpPr/>
          <p:nvPr/>
        </p:nvGrpSpPr>
        <p:grpSpPr>
          <a:xfrm>
            <a:off x="17241805" y="5754492"/>
            <a:ext cx="262893" cy="277476"/>
            <a:chOff x="0" y="0"/>
            <a:chExt cx="350524" cy="369968"/>
          </a:xfrm>
        </p:grpSpPr>
        <p:grpSp>
          <p:nvGrpSpPr>
            <p:cNvPr id="104" name="Group 104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06" name="TextBox 10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07" name="TextBox 107"/>
            <p:cNvSpPr txBox="1"/>
            <p:nvPr/>
          </p:nvSpPr>
          <p:spPr>
            <a:xfrm>
              <a:off x="127618" y="47001"/>
              <a:ext cx="95288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7</a:t>
              </a:r>
            </a:p>
          </p:txBody>
        </p:sp>
      </p:grpSp>
      <p:sp>
        <p:nvSpPr>
          <p:cNvPr id="110" name="Freeform 110"/>
          <p:cNvSpPr/>
          <p:nvPr/>
        </p:nvSpPr>
        <p:spPr>
          <a:xfrm>
            <a:off x="15002852" y="5381122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5" y="0"/>
                </a:lnTo>
                <a:lnTo>
                  <a:pt x="1664535" y="1454448"/>
                </a:lnTo>
                <a:lnTo>
                  <a:pt x="0" y="1454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1" name="TextBox 111"/>
          <p:cNvSpPr txBox="1"/>
          <p:nvPr/>
        </p:nvSpPr>
        <p:spPr>
          <a:xfrm>
            <a:off x="14868365" y="5124551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115" name="TextBox 115"/>
          <p:cNvSpPr txBox="1"/>
          <p:nvPr/>
        </p:nvSpPr>
        <p:spPr>
          <a:xfrm>
            <a:off x="14459433" y="5678158"/>
            <a:ext cx="702510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sp>
        <p:nvSpPr>
          <p:cNvPr id="116" name="AutoShape 116"/>
          <p:cNvSpPr/>
          <p:nvPr/>
        </p:nvSpPr>
        <p:spPr>
          <a:xfrm flipV="1">
            <a:off x="14105658" y="6108346"/>
            <a:ext cx="897194" cy="6376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7" name="TextBox 117"/>
          <p:cNvSpPr txBox="1"/>
          <p:nvPr/>
        </p:nvSpPr>
        <p:spPr>
          <a:xfrm>
            <a:off x="12567351" y="5133399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118" name="Group 118"/>
          <p:cNvGrpSpPr/>
          <p:nvPr/>
        </p:nvGrpSpPr>
        <p:grpSpPr>
          <a:xfrm>
            <a:off x="14153283" y="5726025"/>
            <a:ext cx="249498" cy="273045"/>
            <a:chOff x="0" y="0"/>
            <a:chExt cx="332664" cy="364060"/>
          </a:xfrm>
        </p:grpSpPr>
        <p:grpSp>
          <p:nvGrpSpPr>
            <p:cNvPr id="119" name="Group 119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20" name="Freeform 120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21" name="TextBox 12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22" name="TextBox 122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6</a:t>
              </a:r>
            </a:p>
          </p:txBody>
        </p:sp>
      </p:grpSp>
      <p:sp>
        <p:nvSpPr>
          <p:cNvPr id="123" name="AutoShape 123"/>
          <p:cNvSpPr/>
          <p:nvPr/>
        </p:nvSpPr>
        <p:spPr>
          <a:xfrm flipV="1">
            <a:off x="12379571" y="6114722"/>
            <a:ext cx="920546" cy="1083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24" name="Group 124"/>
          <p:cNvGrpSpPr/>
          <p:nvPr/>
        </p:nvGrpSpPr>
        <p:grpSpPr>
          <a:xfrm>
            <a:off x="12270228" y="5711952"/>
            <a:ext cx="249498" cy="273045"/>
            <a:chOff x="0" y="0"/>
            <a:chExt cx="332664" cy="364060"/>
          </a:xfrm>
        </p:grpSpPr>
        <p:grpSp>
          <p:nvGrpSpPr>
            <p:cNvPr id="125" name="Group 125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26" name="Freeform 126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27" name="TextBox 1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28" name="TextBox 128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5</a:t>
              </a:r>
            </a:p>
          </p:txBody>
        </p:sp>
      </p:grpSp>
      <p:sp>
        <p:nvSpPr>
          <p:cNvPr id="129" name="TextBox 129"/>
          <p:cNvSpPr txBox="1"/>
          <p:nvPr/>
        </p:nvSpPr>
        <p:spPr>
          <a:xfrm>
            <a:off x="12567351" y="5693204"/>
            <a:ext cx="690266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130" name="TextBox 130"/>
          <p:cNvSpPr txBox="1"/>
          <p:nvPr/>
        </p:nvSpPr>
        <p:spPr>
          <a:xfrm>
            <a:off x="12567351" y="6191541"/>
            <a:ext cx="723241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Paper</a:t>
            </a:r>
          </a:p>
        </p:txBody>
      </p:sp>
      <p:sp>
        <p:nvSpPr>
          <p:cNvPr id="131" name="Freeform 131"/>
          <p:cNvSpPr/>
          <p:nvPr/>
        </p:nvSpPr>
        <p:spPr>
          <a:xfrm>
            <a:off x="11455874" y="5523100"/>
            <a:ext cx="923696" cy="1185410"/>
          </a:xfrm>
          <a:custGeom>
            <a:avLst/>
            <a:gdLst/>
            <a:ahLst/>
            <a:cxnLst/>
            <a:rect l="l" t="t" r="r" b="b"/>
            <a:pathLst>
              <a:path w="923696" h="1185410">
                <a:moveTo>
                  <a:pt x="0" y="0"/>
                </a:moveTo>
                <a:lnTo>
                  <a:pt x="923697" y="0"/>
                </a:lnTo>
                <a:lnTo>
                  <a:pt x="923697" y="1185410"/>
                </a:lnTo>
                <a:lnTo>
                  <a:pt x="0" y="11854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2" name="TextBox 132"/>
          <p:cNvSpPr txBox="1"/>
          <p:nvPr/>
        </p:nvSpPr>
        <p:spPr>
          <a:xfrm>
            <a:off x="9783531" y="5705173"/>
            <a:ext cx="1966415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Change to [Open</a:t>
            </a:r>
          </a:p>
        </p:txBody>
      </p:sp>
      <p:sp>
        <p:nvSpPr>
          <p:cNvPr id="133" name="TextBox 133"/>
          <p:cNvSpPr txBox="1"/>
          <p:nvPr/>
        </p:nvSpPr>
        <p:spPr>
          <a:xfrm>
            <a:off x="9486408" y="6191541"/>
            <a:ext cx="2340488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for Submission] phase</a:t>
            </a:r>
          </a:p>
        </p:txBody>
      </p:sp>
      <p:sp>
        <p:nvSpPr>
          <p:cNvPr id="134" name="TextBox 134"/>
          <p:cNvSpPr txBox="1"/>
          <p:nvPr/>
        </p:nvSpPr>
        <p:spPr>
          <a:xfrm>
            <a:off x="10731567" y="5133399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135" name="AutoShape 135"/>
          <p:cNvSpPr/>
          <p:nvPr/>
        </p:nvSpPr>
        <p:spPr>
          <a:xfrm flipV="1">
            <a:off x="9317107" y="6115805"/>
            <a:ext cx="2138767" cy="9192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36" name="Group 136"/>
          <p:cNvGrpSpPr/>
          <p:nvPr/>
        </p:nvGrpSpPr>
        <p:grpSpPr>
          <a:xfrm>
            <a:off x="9486408" y="5726025"/>
            <a:ext cx="249498" cy="273045"/>
            <a:chOff x="0" y="0"/>
            <a:chExt cx="332664" cy="364060"/>
          </a:xfrm>
        </p:grpSpPr>
        <p:grpSp>
          <p:nvGrpSpPr>
            <p:cNvPr id="137" name="Group 137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38" name="Freeform 138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39" name="TextBox 13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40" name="TextBox 140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4</a:t>
              </a:r>
            </a:p>
          </p:txBody>
        </p:sp>
      </p:grpSp>
      <p:sp>
        <p:nvSpPr>
          <p:cNvPr id="144" name="Slide Number Placeholder 1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grpSp>
        <p:nvGrpSpPr>
          <p:cNvPr id="145" name="Group 144"/>
          <p:cNvGrpSpPr/>
          <p:nvPr/>
        </p:nvGrpSpPr>
        <p:grpSpPr>
          <a:xfrm>
            <a:off x="16687800" y="7429500"/>
            <a:ext cx="685800" cy="630382"/>
            <a:chOff x="3124200" y="1388918"/>
            <a:chExt cx="685800" cy="630382"/>
          </a:xfrm>
        </p:grpSpPr>
        <p:sp>
          <p:nvSpPr>
            <p:cNvPr id="146" name="Rectangle: Rounded Corners 145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cxnSp>
        <p:nvCxnSpPr>
          <p:cNvPr id="148" name="Connector: Elbow 147"/>
          <p:cNvCxnSpPr/>
          <p:nvPr/>
        </p:nvCxnSpPr>
        <p:spPr>
          <a:xfrm rot="16200000" flipH="1">
            <a:off x="16334405" y="6335095"/>
            <a:ext cx="1041496" cy="334706"/>
          </a:xfrm>
          <a:prstGeom prst="bentConnector3">
            <a:avLst>
              <a:gd name="adj1" fmla="val -52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/>
          <p:cNvCxnSpPr/>
          <p:nvPr/>
        </p:nvCxnSpPr>
        <p:spPr>
          <a:xfrm rot="5400000">
            <a:off x="16192500" y="8458200"/>
            <a:ext cx="1143000" cy="457200"/>
          </a:xfrm>
          <a:prstGeom prst="bentConnector3">
            <a:avLst>
              <a:gd name="adj1" fmla="val 9979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oup 149"/>
          <p:cNvGrpSpPr/>
          <p:nvPr/>
        </p:nvGrpSpPr>
        <p:grpSpPr>
          <a:xfrm>
            <a:off x="12877800" y="8953500"/>
            <a:ext cx="685800" cy="630382"/>
            <a:chOff x="3124200" y="1388918"/>
            <a:chExt cx="685800" cy="630382"/>
          </a:xfrm>
        </p:grpSpPr>
        <p:sp>
          <p:nvSpPr>
            <p:cNvPr id="151" name="Rectangle: Rounded Corners 150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53" name="Group 152"/>
          <p:cNvGrpSpPr/>
          <p:nvPr/>
        </p:nvGrpSpPr>
        <p:grpSpPr>
          <a:xfrm>
            <a:off x="7772400" y="8953500"/>
            <a:ext cx="685800" cy="630382"/>
            <a:chOff x="3124200" y="1388918"/>
            <a:chExt cx="685800" cy="630382"/>
          </a:xfrm>
        </p:grpSpPr>
        <p:sp>
          <p:nvSpPr>
            <p:cNvPr id="154" name="Rectangle: Rounded Corners 153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56" name="Group 155"/>
          <p:cNvGrpSpPr/>
          <p:nvPr/>
        </p:nvGrpSpPr>
        <p:grpSpPr>
          <a:xfrm>
            <a:off x="2286000" y="8953500"/>
            <a:ext cx="685800" cy="630382"/>
            <a:chOff x="3124200" y="1388918"/>
            <a:chExt cx="685800" cy="630382"/>
          </a:xfrm>
        </p:grpSpPr>
        <p:sp>
          <p:nvSpPr>
            <p:cNvPr id="157" name="Rectangle: Rounded Corners 156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59" name="TextBox 109"/>
          <p:cNvSpPr txBox="1"/>
          <p:nvPr/>
        </p:nvSpPr>
        <p:spPr>
          <a:xfrm>
            <a:off x="15871312" y="7063018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pic>
        <p:nvPicPr>
          <p:cNvPr id="160" name="Picture 1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0" y="8724900"/>
            <a:ext cx="1012861" cy="990600"/>
          </a:xfrm>
          <a:prstGeom prst="rect">
            <a:avLst/>
          </a:prstGeom>
        </p:spPr>
      </p:pic>
      <p:grpSp>
        <p:nvGrpSpPr>
          <p:cNvPr id="161" name="Group 160"/>
          <p:cNvGrpSpPr/>
          <p:nvPr/>
        </p:nvGrpSpPr>
        <p:grpSpPr>
          <a:xfrm>
            <a:off x="13411200" y="5753100"/>
            <a:ext cx="685800" cy="630382"/>
            <a:chOff x="3124200" y="1388918"/>
            <a:chExt cx="685800" cy="630382"/>
          </a:xfrm>
        </p:grpSpPr>
        <p:sp>
          <p:nvSpPr>
            <p:cNvPr id="162" name="Rectangle: Rounded Corners 161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64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165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166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5B421AEF-EE21-341E-2431-575659DB2032}"/>
              </a:ext>
            </a:extLst>
          </p:cNvPr>
          <p:cNvGrpSpPr/>
          <p:nvPr/>
        </p:nvGrpSpPr>
        <p:grpSpPr>
          <a:xfrm>
            <a:off x="533400" y="3566337"/>
            <a:ext cx="4991100" cy="624566"/>
            <a:chOff x="0" y="0"/>
            <a:chExt cx="5479339" cy="832755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07296F20-2614-8B09-988E-58B0462494B0}"/>
                </a:ext>
              </a:extLst>
            </p:cNvPr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95BCDD69-9C50-6BFD-BBAE-A576BCB7D077}"/>
                  </a:ext>
                </a:extLst>
              </p:cNvPr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E75494EF-F3D1-D861-43F8-B855F03890EB}"/>
                </a:ext>
              </a:extLst>
            </p:cNvPr>
            <p:cNvSpPr txBox="1"/>
            <p:nvPr/>
          </p:nvSpPr>
          <p:spPr>
            <a:xfrm>
              <a:off x="543294" y="249569"/>
              <a:ext cx="4392751" cy="343141"/>
            </a:xfrm>
            <a:prstGeom prst="rect">
              <a:avLst/>
            </a:prstGeom>
            <a:solidFill>
              <a:srgbClr val="BAE6E1"/>
            </a:solidFill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2087"/>
                </a:lnSpc>
                <a:spcBef>
                  <a:spcPct val="0"/>
                </a:spcBef>
                <a:defRPr sz="1739" spc="-34">
                  <a:solidFill>
                    <a:srgbClr val="FFFFFF"/>
                  </a:solidFill>
                  <a:latin typeface="Muli Bold"/>
                </a:defRPr>
              </a:lvl1pPr>
            </a:lstStyle>
            <a:p>
              <a:r>
                <a:rPr lang="en-US" sz="1700"/>
                <a:t>Appoint Paper Reviewers</a:t>
              </a:r>
            </a:p>
          </p:txBody>
        </p:sp>
      </p:grpSp>
      <p:grpSp>
        <p:nvGrpSpPr>
          <p:cNvPr id="13" name="Group 8">
            <a:extLst>
              <a:ext uri="{FF2B5EF4-FFF2-40B4-BE49-F238E27FC236}">
                <a16:creationId xmlns:a16="http://schemas.microsoft.com/office/drawing/2014/main" id="{D1F80716-5576-4575-D26C-FE6756C0D0AC}"/>
              </a:ext>
            </a:extLst>
          </p:cNvPr>
          <p:cNvGrpSpPr/>
          <p:nvPr/>
        </p:nvGrpSpPr>
        <p:grpSpPr>
          <a:xfrm>
            <a:off x="533400" y="2627446"/>
            <a:ext cx="4991100" cy="624566"/>
            <a:chOff x="0" y="0"/>
            <a:chExt cx="5479339" cy="83275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F32EBCA-54BC-9E1C-1E00-29F6A7874252}"/>
                </a:ext>
              </a:extLst>
            </p:cNvPr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2" name="Freeform 10">
                <a:extLst>
                  <a:ext uri="{FF2B5EF4-FFF2-40B4-BE49-F238E27FC236}">
                    <a16:creationId xmlns:a16="http://schemas.microsoft.com/office/drawing/2014/main" id="{BEC56C3B-3BA0-8C4B-F964-6CC71C7DCCEE}"/>
                  </a:ext>
                </a:extLst>
              </p:cNvPr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86256EC6-0E05-D1EE-4A71-D6D71D0D816C}"/>
                </a:ext>
              </a:extLst>
            </p:cNvPr>
            <p:cNvSpPr txBox="1"/>
            <p:nvPr/>
          </p:nvSpPr>
          <p:spPr>
            <a:xfrm>
              <a:off x="543293" y="249569"/>
              <a:ext cx="4392751" cy="340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2087"/>
                </a:lnSpc>
                <a:spcBef>
                  <a:spcPct val="0"/>
                </a:spcBef>
                <a:defRPr sz="1739" spc="-34">
                  <a:solidFill>
                    <a:srgbClr val="FFFFFF"/>
                  </a:solidFill>
                  <a:latin typeface="Muli Bold"/>
                </a:defRPr>
              </a:lvl1pPr>
            </a:lstStyle>
            <a:p>
              <a:r>
                <a:rPr lang="en-US" sz="1700"/>
                <a:t>Initiate a Call for Research Papers</a:t>
              </a:r>
            </a:p>
          </p:txBody>
        </p:sp>
      </p:grpSp>
      <p:grpSp>
        <p:nvGrpSpPr>
          <p:cNvPr id="18" name="Group 12">
            <a:extLst>
              <a:ext uri="{FF2B5EF4-FFF2-40B4-BE49-F238E27FC236}">
                <a16:creationId xmlns:a16="http://schemas.microsoft.com/office/drawing/2014/main" id="{DC5F3A8C-0CBD-DFA5-2FF5-EB081366956B}"/>
              </a:ext>
            </a:extLst>
          </p:cNvPr>
          <p:cNvGrpSpPr/>
          <p:nvPr/>
        </p:nvGrpSpPr>
        <p:grpSpPr>
          <a:xfrm>
            <a:off x="533400" y="4505228"/>
            <a:ext cx="4991100" cy="624566"/>
            <a:chOff x="0" y="0"/>
            <a:chExt cx="5479339" cy="832755"/>
          </a:xfrm>
        </p:grpSpPr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CBA09952-98AF-C040-19CD-00E7742AD53D}"/>
                </a:ext>
              </a:extLst>
            </p:cNvPr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7" name="Freeform 14">
                <a:extLst>
                  <a:ext uri="{FF2B5EF4-FFF2-40B4-BE49-F238E27FC236}">
                    <a16:creationId xmlns:a16="http://schemas.microsoft.com/office/drawing/2014/main" id="{900A5D12-012B-1987-FD2F-37809D952ED8}"/>
                  </a:ext>
                </a:extLst>
              </p:cNvPr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70B7B93-51C1-576C-78FC-EDF9066099CB}"/>
                </a:ext>
              </a:extLst>
            </p:cNvPr>
            <p:cNvSpPr txBox="1"/>
            <p:nvPr/>
          </p:nvSpPr>
          <p:spPr>
            <a:xfrm>
              <a:off x="543294" y="249569"/>
              <a:ext cx="4392751" cy="343141"/>
            </a:xfrm>
            <a:prstGeom prst="rect">
              <a:avLst/>
            </a:prstGeom>
            <a:solidFill>
              <a:srgbClr val="0DA696"/>
            </a:solidFill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2087"/>
                </a:lnSpc>
                <a:spcBef>
                  <a:spcPct val="0"/>
                </a:spcBef>
                <a:defRPr sz="1739" spc="-34">
                  <a:solidFill>
                    <a:srgbClr val="FFFFFF"/>
                  </a:solidFill>
                  <a:latin typeface="Muli Bold"/>
                </a:defRPr>
              </a:lvl1pPr>
            </a:lstStyle>
            <a:p>
              <a:r>
                <a:rPr lang="en-US" sz="1700"/>
                <a:t>Finalize Paper Decisions</a:t>
              </a:r>
            </a:p>
          </p:txBody>
        </p:sp>
      </p:grpSp>
      <p:grpSp>
        <p:nvGrpSpPr>
          <p:cNvPr id="34" name="Group 16">
            <a:extLst>
              <a:ext uri="{FF2B5EF4-FFF2-40B4-BE49-F238E27FC236}">
                <a16:creationId xmlns:a16="http://schemas.microsoft.com/office/drawing/2014/main" id="{59667728-5D45-54BD-A4D4-961A9D7C4690}"/>
              </a:ext>
            </a:extLst>
          </p:cNvPr>
          <p:cNvGrpSpPr/>
          <p:nvPr/>
        </p:nvGrpSpPr>
        <p:grpSpPr>
          <a:xfrm>
            <a:off x="533400" y="5444119"/>
            <a:ext cx="4991100" cy="624566"/>
            <a:chOff x="0" y="0"/>
            <a:chExt cx="5479339" cy="832755"/>
          </a:xfrm>
        </p:grpSpPr>
        <p:grpSp>
          <p:nvGrpSpPr>
            <p:cNvPr id="27" name="Group 17">
              <a:extLst>
                <a:ext uri="{FF2B5EF4-FFF2-40B4-BE49-F238E27FC236}">
                  <a16:creationId xmlns:a16="http://schemas.microsoft.com/office/drawing/2014/main" id="{E37A1474-D0F6-E467-14D8-F1C2994D8912}"/>
                </a:ext>
              </a:extLst>
            </p:cNvPr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29" name="Freeform 18">
                <a:extLst>
                  <a:ext uri="{FF2B5EF4-FFF2-40B4-BE49-F238E27FC236}">
                    <a16:creationId xmlns:a16="http://schemas.microsoft.com/office/drawing/2014/main" id="{E2A51977-8521-6CC5-A5E1-97E461687E67}"/>
                  </a:ext>
                </a:extLst>
              </p:cNvPr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28" name="TextBox 19">
              <a:extLst>
                <a:ext uri="{FF2B5EF4-FFF2-40B4-BE49-F238E27FC236}">
                  <a16:creationId xmlns:a16="http://schemas.microsoft.com/office/drawing/2014/main" id="{53BC6D41-454E-93F4-87A0-A395CC1020F7}"/>
                </a:ext>
              </a:extLst>
            </p:cNvPr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Communicate Decision Results</a:t>
              </a: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0"/>
          <p:cNvGrpSpPr/>
          <p:nvPr/>
        </p:nvGrpSpPr>
        <p:grpSpPr>
          <a:xfrm>
            <a:off x="10598335" y="4947598"/>
            <a:ext cx="7537014" cy="5025567"/>
            <a:chOff x="0" y="0"/>
            <a:chExt cx="1985057" cy="132360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85057" cy="1323606"/>
            </a:xfrm>
            <a:custGeom>
              <a:avLst/>
              <a:gdLst/>
              <a:ahLst/>
              <a:cxnLst/>
              <a:rect l="l" t="t" r="r" b="b"/>
              <a:pathLst>
                <a:path w="1985057" h="1323606">
                  <a:moveTo>
                    <a:pt x="0" y="0"/>
                  </a:moveTo>
                  <a:lnTo>
                    <a:pt x="1985057" y="0"/>
                  </a:lnTo>
                  <a:lnTo>
                    <a:pt x="1985057" y="1323606"/>
                  </a:lnTo>
                  <a:lnTo>
                    <a:pt x="0" y="1323606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03840" y="7460382"/>
            <a:ext cx="10447631" cy="2550393"/>
            <a:chOff x="0" y="0"/>
            <a:chExt cx="2751639" cy="67170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751639" cy="671709"/>
            </a:xfrm>
            <a:custGeom>
              <a:avLst/>
              <a:gdLst/>
              <a:ahLst/>
              <a:cxnLst/>
              <a:rect l="l" t="t" r="r" b="b"/>
              <a:pathLst>
                <a:path w="2751639" h="671709">
                  <a:moveTo>
                    <a:pt x="0" y="0"/>
                  </a:moveTo>
                  <a:lnTo>
                    <a:pt x="2751639" y="0"/>
                  </a:lnTo>
                  <a:lnTo>
                    <a:pt x="2751639" y="671709"/>
                  </a:lnTo>
                  <a:lnTo>
                    <a:pt x="0" y="671709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141" name="Group 141"/>
          <p:cNvGrpSpPr/>
          <p:nvPr/>
        </p:nvGrpSpPr>
        <p:grpSpPr>
          <a:xfrm>
            <a:off x="163133" y="8161847"/>
            <a:ext cx="2920320" cy="1953719"/>
            <a:chOff x="0" y="0"/>
            <a:chExt cx="769138" cy="514560"/>
          </a:xfrm>
        </p:grpSpPr>
        <p:sp>
          <p:nvSpPr>
            <p:cNvPr id="142" name="Freeform 142"/>
            <p:cNvSpPr/>
            <p:nvPr/>
          </p:nvSpPr>
          <p:spPr>
            <a:xfrm>
              <a:off x="0" y="0"/>
              <a:ext cx="769138" cy="514560"/>
            </a:xfrm>
            <a:custGeom>
              <a:avLst/>
              <a:gdLst/>
              <a:ahLst/>
              <a:cxnLst/>
              <a:rect l="l" t="t" r="r" b="b"/>
              <a:pathLst>
                <a:path w="769138" h="514560">
                  <a:moveTo>
                    <a:pt x="0" y="0"/>
                  </a:moveTo>
                  <a:lnTo>
                    <a:pt x="769138" y="0"/>
                  </a:lnTo>
                  <a:lnTo>
                    <a:pt x="769138" y="514560"/>
                  </a:lnTo>
                  <a:lnTo>
                    <a:pt x="0" y="5145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0000"/>
              </a:solidFill>
              <a:miter/>
            </a:ln>
          </p:spPr>
        </p:sp>
        <p:sp>
          <p:nvSpPr>
            <p:cNvPr id="143" name="TextBox 14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639105" y="1257300"/>
            <a:ext cx="17067225" cy="538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4204" lvl="1" indent="-272102">
              <a:lnSpc>
                <a:spcPts val="4637"/>
              </a:lnSpc>
              <a:buFont typeface="Arial"/>
              <a:buChar char="•"/>
            </a:pPr>
            <a:r>
              <a:rPr lang="en-US" sz="2520">
                <a:solidFill>
                  <a:srgbClr val="000000"/>
                </a:solidFill>
                <a:latin typeface="Helvetica World"/>
              </a:rPr>
              <a:t>The PC Chairs communicate the paper decision outcome to authors after approval.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57200" y="447675"/>
            <a:ext cx="1638889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 spc="-82">
                <a:solidFill>
                  <a:srgbClr val="E66418"/>
                </a:solidFill>
                <a:latin typeface="Muli Bold"/>
              </a:rPr>
              <a:t>Authors Notification</a:t>
            </a:r>
          </a:p>
        </p:txBody>
      </p:sp>
      <p:sp>
        <p:nvSpPr>
          <p:cNvPr id="26" name="Freeform 26"/>
          <p:cNvSpPr/>
          <p:nvPr/>
        </p:nvSpPr>
        <p:spPr>
          <a:xfrm>
            <a:off x="14971875" y="8556328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4" y="0"/>
                </a:lnTo>
                <a:lnTo>
                  <a:pt x="1664534" y="1454447"/>
                </a:lnTo>
                <a:lnTo>
                  <a:pt x="0" y="1454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63133" y="8657637"/>
            <a:ext cx="973286" cy="1249051"/>
          </a:xfrm>
          <a:custGeom>
            <a:avLst/>
            <a:gdLst/>
            <a:ahLst/>
            <a:cxnLst/>
            <a:rect l="l" t="t" r="r" b="b"/>
            <a:pathLst>
              <a:path w="973286" h="1249051">
                <a:moveTo>
                  <a:pt x="0" y="0"/>
                </a:moveTo>
                <a:lnTo>
                  <a:pt x="973286" y="0"/>
                </a:lnTo>
                <a:lnTo>
                  <a:pt x="973286" y="1249051"/>
                </a:lnTo>
                <a:lnTo>
                  <a:pt x="0" y="12490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4340867" y="8225690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32" name="Freeform 32"/>
          <p:cNvSpPr/>
          <p:nvPr/>
        </p:nvSpPr>
        <p:spPr>
          <a:xfrm>
            <a:off x="4433020" y="8556328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4" y="0"/>
                </a:lnTo>
                <a:lnTo>
                  <a:pt x="1664534" y="1454447"/>
                </a:lnTo>
                <a:lnTo>
                  <a:pt x="0" y="1454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3" name="AutoShape 33"/>
          <p:cNvSpPr/>
          <p:nvPr/>
        </p:nvSpPr>
        <p:spPr>
          <a:xfrm flipH="1" flipV="1">
            <a:off x="2941890" y="9274234"/>
            <a:ext cx="1491130" cy="9317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TextBox 41"/>
          <p:cNvSpPr txBox="1"/>
          <p:nvPr/>
        </p:nvSpPr>
        <p:spPr>
          <a:xfrm>
            <a:off x="14751046" y="8225690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3151684" y="8929034"/>
            <a:ext cx="262893" cy="262893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45" name="AutoShape 45"/>
          <p:cNvSpPr/>
          <p:nvPr/>
        </p:nvSpPr>
        <p:spPr>
          <a:xfrm flipH="1" flipV="1">
            <a:off x="6097554" y="9283551"/>
            <a:ext cx="1489692" cy="654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6" name="TextBox 46"/>
          <p:cNvSpPr txBox="1"/>
          <p:nvPr/>
        </p:nvSpPr>
        <p:spPr>
          <a:xfrm>
            <a:off x="6539775" y="8855472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6168466" y="8925911"/>
            <a:ext cx="262893" cy="279709"/>
            <a:chOff x="0" y="0"/>
            <a:chExt cx="350524" cy="372945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350524" cy="372945"/>
              <a:chOff x="0" y="0"/>
              <a:chExt cx="812800" cy="86479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6479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4790">
                    <a:moveTo>
                      <a:pt x="406400" y="0"/>
                    </a:moveTo>
                    <a:cubicBezTo>
                      <a:pt x="181951" y="0"/>
                      <a:pt x="0" y="193590"/>
                      <a:pt x="0" y="432395"/>
                    </a:cubicBezTo>
                    <a:cubicBezTo>
                      <a:pt x="0" y="671200"/>
                      <a:pt x="181951" y="864790"/>
                      <a:pt x="406400" y="864790"/>
                    </a:cubicBezTo>
                    <a:cubicBezTo>
                      <a:pt x="630849" y="864790"/>
                      <a:pt x="812800" y="671200"/>
                      <a:pt x="812800" y="432395"/>
                    </a:cubicBezTo>
                    <a:cubicBezTo>
                      <a:pt x="812800" y="19359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51" name="TextBox 51"/>
            <p:cNvSpPr txBox="1"/>
            <p:nvPr/>
          </p:nvSpPr>
          <p:spPr>
            <a:xfrm>
              <a:off x="0" y="47001"/>
              <a:ext cx="334797" cy="250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12</a:t>
              </a:r>
            </a:p>
          </p:txBody>
        </p:sp>
      </p:grpSp>
      <p:sp>
        <p:nvSpPr>
          <p:cNvPr id="52" name="AutoShape 52"/>
          <p:cNvSpPr/>
          <p:nvPr/>
        </p:nvSpPr>
        <p:spPr>
          <a:xfrm flipH="1">
            <a:off x="8436034" y="9277258"/>
            <a:ext cx="1762148" cy="1283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3" name="Group 53"/>
          <p:cNvGrpSpPr/>
          <p:nvPr/>
        </p:nvGrpSpPr>
        <p:grpSpPr>
          <a:xfrm>
            <a:off x="8531699" y="8896330"/>
            <a:ext cx="262893" cy="262893"/>
            <a:chOff x="0" y="0"/>
            <a:chExt cx="812800" cy="8128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55" name="TextBox 5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6" name="AutoShape 56"/>
          <p:cNvSpPr/>
          <p:nvPr/>
        </p:nvSpPr>
        <p:spPr>
          <a:xfrm flipH="1" flipV="1">
            <a:off x="11356454" y="9277258"/>
            <a:ext cx="1376932" cy="1283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7" name="Group 57"/>
          <p:cNvGrpSpPr/>
          <p:nvPr/>
        </p:nvGrpSpPr>
        <p:grpSpPr>
          <a:xfrm>
            <a:off x="11523760" y="8904658"/>
            <a:ext cx="267115" cy="278873"/>
            <a:chOff x="0" y="0"/>
            <a:chExt cx="812800" cy="848579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812800" cy="848580"/>
            </a:xfrm>
            <a:custGeom>
              <a:avLst/>
              <a:gdLst/>
              <a:ahLst/>
              <a:cxnLst/>
              <a:rect l="l" t="t" r="r" b="b"/>
              <a:pathLst>
                <a:path w="812800" h="848580">
                  <a:moveTo>
                    <a:pt x="406400" y="0"/>
                  </a:moveTo>
                  <a:cubicBezTo>
                    <a:pt x="181951" y="0"/>
                    <a:pt x="0" y="189961"/>
                    <a:pt x="0" y="424290"/>
                  </a:cubicBezTo>
                  <a:cubicBezTo>
                    <a:pt x="0" y="658618"/>
                    <a:pt x="181951" y="848580"/>
                    <a:pt x="406400" y="848580"/>
                  </a:cubicBezTo>
                  <a:cubicBezTo>
                    <a:pt x="630849" y="848580"/>
                    <a:pt x="812800" y="658618"/>
                    <a:pt x="812800" y="424290"/>
                  </a:cubicBezTo>
                  <a:cubicBezTo>
                    <a:pt x="812800" y="18996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9525" cap="sq">
              <a:solidFill>
                <a:srgbClr val="E98552"/>
              </a:solidFill>
              <a:miter/>
            </a:ln>
          </p:spPr>
        </p:sp>
        <p:sp>
          <p:nvSpPr>
            <p:cNvPr id="59" name="TextBox 5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76604" tIns="76604" rIns="76604" bIns="76604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0" name="TextBox 60"/>
          <p:cNvSpPr txBox="1"/>
          <p:nvPr/>
        </p:nvSpPr>
        <p:spPr>
          <a:xfrm>
            <a:off x="11572385" y="8933675"/>
            <a:ext cx="169864" cy="19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7"/>
              </a:lnSpc>
            </a:pPr>
            <a:r>
              <a:rPr lang="en-US" sz="1055">
                <a:solidFill>
                  <a:srgbClr val="000000"/>
                </a:solidFill>
                <a:latin typeface="Helvetica World Bold"/>
              </a:rPr>
              <a:t>10</a:t>
            </a:r>
          </a:p>
        </p:txBody>
      </p:sp>
      <p:sp>
        <p:nvSpPr>
          <p:cNvPr id="61" name="AutoShape 61"/>
          <p:cNvSpPr/>
          <p:nvPr/>
        </p:nvSpPr>
        <p:spPr>
          <a:xfrm flipH="1">
            <a:off x="13582173" y="9283551"/>
            <a:ext cx="1389701" cy="654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2" name="Group 62"/>
          <p:cNvGrpSpPr/>
          <p:nvPr/>
        </p:nvGrpSpPr>
        <p:grpSpPr>
          <a:xfrm>
            <a:off x="13677423" y="8953409"/>
            <a:ext cx="262893" cy="279709"/>
            <a:chOff x="0" y="0"/>
            <a:chExt cx="350524" cy="372945"/>
          </a:xfrm>
        </p:grpSpPr>
        <p:grpSp>
          <p:nvGrpSpPr>
            <p:cNvPr id="63" name="Group 63"/>
            <p:cNvGrpSpPr/>
            <p:nvPr/>
          </p:nvGrpSpPr>
          <p:grpSpPr>
            <a:xfrm>
              <a:off x="0" y="0"/>
              <a:ext cx="350524" cy="372945"/>
              <a:chOff x="0" y="0"/>
              <a:chExt cx="812800" cy="86479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812800" cy="86479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4790">
                    <a:moveTo>
                      <a:pt x="406400" y="0"/>
                    </a:moveTo>
                    <a:cubicBezTo>
                      <a:pt x="181951" y="0"/>
                      <a:pt x="0" y="193590"/>
                      <a:pt x="0" y="432395"/>
                    </a:cubicBezTo>
                    <a:cubicBezTo>
                      <a:pt x="0" y="671200"/>
                      <a:pt x="181951" y="864790"/>
                      <a:pt x="406400" y="864790"/>
                    </a:cubicBezTo>
                    <a:cubicBezTo>
                      <a:pt x="630849" y="864790"/>
                      <a:pt x="812800" y="671200"/>
                      <a:pt x="812800" y="432395"/>
                    </a:cubicBezTo>
                    <a:cubicBezTo>
                      <a:pt x="812800" y="19359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66" name="TextBox 66"/>
            <p:cNvSpPr txBox="1"/>
            <p:nvPr/>
          </p:nvSpPr>
          <p:spPr>
            <a:xfrm>
              <a:off x="127618" y="47001"/>
              <a:ext cx="95288" cy="250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9</a:t>
              </a:r>
            </a:p>
          </p:txBody>
        </p:sp>
      </p:grpSp>
      <p:sp>
        <p:nvSpPr>
          <p:cNvPr id="67" name="AutoShape 67"/>
          <p:cNvSpPr/>
          <p:nvPr/>
        </p:nvSpPr>
        <p:spPr>
          <a:xfrm flipH="1">
            <a:off x="1028700" y="9274234"/>
            <a:ext cx="1064402" cy="7929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8" name="Group 68"/>
          <p:cNvGrpSpPr/>
          <p:nvPr/>
        </p:nvGrpSpPr>
        <p:grpSpPr>
          <a:xfrm>
            <a:off x="1022713" y="8912648"/>
            <a:ext cx="262893" cy="262893"/>
            <a:chOff x="0" y="0"/>
            <a:chExt cx="812800" cy="81280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70" name="TextBox 7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1" name="TextBox 71"/>
          <p:cNvSpPr txBox="1"/>
          <p:nvPr/>
        </p:nvSpPr>
        <p:spPr>
          <a:xfrm>
            <a:off x="9388279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1924709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321557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73251" y="8256554"/>
            <a:ext cx="1306609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6739629" y="8256554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3199541" y="8957141"/>
            <a:ext cx="167180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13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3593233" y="8855472"/>
            <a:ext cx="839786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Make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3404400" y="9296557"/>
            <a:ext cx="1093887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Decision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8903685" y="8825891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8540345" y="8924437"/>
            <a:ext cx="251098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11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8789822" y="9296557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Reviews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1863945" y="8832657"/>
            <a:ext cx="1076068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4026041" y="8790670"/>
            <a:ext cx="1515951" cy="820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95"/>
              </a:lnSpc>
            </a:pPr>
            <a:r>
              <a:rPr lang="en-US" sz="1777">
                <a:solidFill>
                  <a:srgbClr val="000000"/>
                </a:solidFill>
                <a:latin typeface="Helvetica World"/>
              </a:rPr>
              <a:t>Assign</a:t>
            </a:r>
          </a:p>
          <a:p>
            <a:pPr>
              <a:lnSpc>
                <a:spcPts val="3395"/>
              </a:lnSpc>
            </a:pPr>
            <a:r>
              <a:rPr lang="en-US" sz="1777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070570" y="8933463"/>
            <a:ext cx="167180" cy="19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14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321557" y="8857033"/>
            <a:ext cx="797972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Notify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321557" y="9298864"/>
            <a:ext cx="7222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Email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9525000" y="4585295"/>
            <a:ext cx="8570025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2614"/>
              </a:lnSpc>
              <a:spcBef>
                <a:spcPct val="0"/>
              </a:spcBef>
            </a:pPr>
            <a:r>
              <a:rPr lang="en-US" sz="2178" u="none" strike="noStrike" spc="-43">
                <a:solidFill>
                  <a:srgbClr val="C48200"/>
                </a:solidFill>
                <a:latin typeface="Muli Bold"/>
              </a:rPr>
              <a:t>MONITOR AND MANAGE CONFERENCE SUBMISSIONS</a:t>
            </a:r>
          </a:p>
        </p:txBody>
      </p:sp>
      <p:grpSp>
        <p:nvGrpSpPr>
          <p:cNvPr id="88" name="Group 88"/>
          <p:cNvGrpSpPr/>
          <p:nvPr/>
        </p:nvGrpSpPr>
        <p:grpSpPr>
          <a:xfrm>
            <a:off x="6406472" y="5278206"/>
            <a:ext cx="2910635" cy="1693582"/>
            <a:chOff x="0" y="0"/>
            <a:chExt cx="1048981" cy="610360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1048981" cy="610360"/>
            </a:xfrm>
            <a:custGeom>
              <a:avLst/>
              <a:gdLst/>
              <a:ahLst/>
              <a:cxnLst/>
              <a:rect l="l" t="t" r="r" b="b"/>
              <a:pathLst>
                <a:path w="1048981" h="610360">
                  <a:moveTo>
                    <a:pt x="524490" y="0"/>
                  </a:moveTo>
                  <a:cubicBezTo>
                    <a:pt x="234822" y="0"/>
                    <a:pt x="0" y="136634"/>
                    <a:pt x="0" y="305180"/>
                  </a:cubicBezTo>
                  <a:cubicBezTo>
                    <a:pt x="0" y="473726"/>
                    <a:pt x="234822" y="610360"/>
                    <a:pt x="524490" y="610360"/>
                  </a:cubicBezTo>
                  <a:cubicBezTo>
                    <a:pt x="814158" y="610360"/>
                    <a:pt x="1048981" y="473726"/>
                    <a:pt x="1048981" y="305180"/>
                  </a:cubicBezTo>
                  <a:cubicBezTo>
                    <a:pt x="1048981" y="136634"/>
                    <a:pt x="814158" y="0"/>
                    <a:pt x="524490" y="0"/>
                  </a:cubicBezTo>
                  <a:close/>
                </a:path>
              </a:pathLst>
            </a:custGeom>
            <a:solidFill>
              <a:srgbClr val="D2FEFF"/>
            </a:solidFill>
          </p:spPr>
        </p:sp>
        <p:sp>
          <p:nvSpPr>
            <p:cNvPr id="90" name="TextBox 9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1" name="TextBox 91"/>
          <p:cNvSpPr txBox="1"/>
          <p:nvPr/>
        </p:nvSpPr>
        <p:spPr>
          <a:xfrm>
            <a:off x="6578530" y="5764780"/>
            <a:ext cx="2512250" cy="745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4"/>
              </a:lnSpc>
            </a:pPr>
            <a:r>
              <a:rPr lang="en-US" sz="1931">
                <a:solidFill>
                  <a:srgbClr val="000000"/>
                </a:solidFill>
                <a:latin typeface="Helvetica World Bold"/>
              </a:rPr>
              <a:t>1. Initialize a Planned Conference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17146569" y="8847085"/>
            <a:ext cx="1589075" cy="307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80"/>
              </a:lnSpc>
            </a:pPr>
            <a:r>
              <a:rPr lang="en-US" sz="1771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grpSp>
        <p:nvGrpSpPr>
          <p:cNvPr id="97" name="Group 97"/>
          <p:cNvGrpSpPr/>
          <p:nvPr/>
        </p:nvGrpSpPr>
        <p:grpSpPr>
          <a:xfrm>
            <a:off x="17241805" y="8493408"/>
            <a:ext cx="262893" cy="277476"/>
            <a:chOff x="0" y="0"/>
            <a:chExt cx="350524" cy="369968"/>
          </a:xfrm>
        </p:grpSpPr>
        <p:grpSp>
          <p:nvGrpSpPr>
            <p:cNvPr id="98" name="Group 98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00" name="TextBox 10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01" name="TextBox 101"/>
            <p:cNvSpPr txBox="1"/>
            <p:nvPr/>
          </p:nvSpPr>
          <p:spPr>
            <a:xfrm>
              <a:off x="127618" y="47001"/>
              <a:ext cx="95288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8</a:t>
              </a:r>
            </a:p>
          </p:txBody>
        </p:sp>
      </p:grpSp>
      <p:sp>
        <p:nvSpPr>
          <p:cNvPr id="102" name="TextBox 102"/>
          <p:cNvSpPr txBox="1"/>
          <p:nvPr/>
        </p:nvSpPr>
        <p:spPr>
          <a:xfrm>
            <a:off x="17072419" y="6112344"/>
            <a:ext cx="1589075" cy="58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1671">
                <a:solidFill>
                  <a:srgbClr val="000000"/>
                </a:solidFill>
                <a:latin typeface="Helvetica World"/>
              </a:rPr>
              <a:t>Assess Preliminary </a:t>
            </a:r>
          </a:p>
        </p:txBody>
      </p:sp>
      <p:grpSp>
        <p:nvGrpSpPr>
          <p:cNvPr id="103" name="Group 103"/>
          <p:cNvGrpSpPr/>
          <p:nvPr/>
        </p:nvGrpSpPr>
        <p:grpSpPr>
          <a:xfrm>
            <a:off x="17241805" y="5754492"/>
            <a:ext cx="262893" cy="277476"/>
            <a:chOff x="0" y="0"/>
            <a:chExt cx="350524" cy="369968"/>
          </a:xfrm>
        </p:grpSpPr>
        <p:grpSp>
          <p:nvGrpSpPr>
            <p:cNvPr id="104" name="Group 104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06" name="TextBox 10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07" name="TextBox 107"/>
            <p:cNvSpPr txBox="1"/>
            <p:nvPr/>
          </p:nvSpPr>
          <p:spPr>
            <a:xfrm>
              <a:off x="127618" y="47001"/>
              <a:ext cx="95288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7</a:t>
              </a:r>
            </a:p>
          </p:txBody>
        </p:sp>
      </p:grpSp>
      <p:sp>
        <p:nvSpPr>
          <p:cNvPr id="110" name="Freeform 110"/>
          <p:cNvSpPr/>
          <p:nvPr/>
        </p:nvSpPr>
        <p:spPr>
          <a:xfrm>
            <a:off x="15002852" y="5381122"/>
            <a:ext cx="1664534" cy="1454447"/>
          </a:xfrm>
          <a:custGeom>
            <a:avLst/>
            <a:gdLst/>
            <a:ahLst/>
            <a:cxnLst/>
            <a:rect l="l" t="t" r="r" b="b"/>
            <a:pathLst>
              <a:path w="1664534" h="1454447">
                <a:moveTo>
                  <a:pt x="0" y="0"/>
                </a:moveTo>
                <a:lnTo>
                  <a:pt x="1664535" y="0"/>
                </a:lnTo>
                <a:lnTo>
                  <a:pt x="1664535" y="1454448"/>
                </a:lnTo>
                <a:lnTo>
                  <a:pt x="0" y="1454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1" name="TextBox 111"/>
          <p:cNvSpPr txBox="1"/>
          <p:nvPr/>
        </p:nvSpPr>
        <p:spPr>
          <a:xfrm>
            <a:off x="14868365" y="5124551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115" name="TextBox 115"/>
          <p:cNvSpPr txBox="1"/>
          <p:nvPr/>
        </p:nvSpPr>
        <p:spPr>
          <a:xfrm>
            <a:off x="14459433" y="5678158"/>
            <a:ext cx="702510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sp>
        <p:nvSpPr>
          <p:cNvPr id="116" name="AutoShape 116"/>
          <p:cNvSpPr/>
          <p:nvPr/>
        </p:nvSpPr>
        <p:spPr>
          <a:xfrm flipV="1">
            <a:off x="14105658" y="6108346"/>
            <a:ext cx="897194" cy="6376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7" name="TextBox 117"/>
          <p:cNvSpPr txBox="1"/>
          <p:nvPr/>
        </p:nvSpPr>
        <p:spPr>
          <a:xfrm>
            <a:off x="12567351" y="5133399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118" name="Group 118"/>
          <p:cNvGrpSpPr/>
          <p:nvPr/>
        </p:nvGrpSpPr>
        <p:grpSpPr>
          <a:xfrm>
            <a:off x="14153283" y="5726025"/>
            <a:ext cx="249498" cy="273045"/>
            <a:chOff x="0" y="0"/>
            <a:chExt cx="332664" cy="364060"/>
          </a:xfrm>
        </p:grpSpPr>
        <p:grpSp>
          <p:nvGrpSpPr>
            <p:cNvPr id="119" name="Group 119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20" name="Freeform 120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21" name="TextBox 12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22" name="TextBox 122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6</a:t>
              </a:r>
            </a:p>
          </p:txBody>
        </p:sp>
      </p:grpSp>
      <p:sp>
        <p:nvSpPr>
          <p:cNvPr id="123" name="AutoShape 123"/>
          <p:cNvSpPr/>
          <p:nvPr/>
        </p:nvSpPr>
        <p:spPr>
          <a:xfrm flipV="1">
            <a:off x="12379571" y="6114722"/>
            <a:ext cx="920546" cy="1083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24" name="Group 124"/>
          <p:cNvGrpSpPr/>
          <p:nvPr/>
        </p:nvGrpSpPr>
        <p:grpSpPr>
          <a:xfrm>
            <a:off x="12270228" y="5711952"/>
            <a:ext cx="249498" cy="273045"/>
            <a:chOff x="0" y="0"/>
            <a:chExt cx="332664" cy="364060"/>
          </a:xfrm>
        </p:grpSpPr>
        <p:grpSp>
          <p:nvGrpSpPr>
            <p:cNvPr id="125" name="Group 125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26" name="Freeform 126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27" name="TextBox 1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28" name="TextBox 128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5</a:t>
              </a:r>
            </a:p>
          </p:txBody>
        </p:sp>
      </p:grpSp>
      <p:sp>
        <p:nvSpPr>
          <p:cNvPr id="129" name="TextBox 129"/>
          <p:cNvSpPr txBox="1"/>
          <p:nvPr/>
        </p:nvSpPr>
        <p:spPr>
          <a:xfrm>
            <a:off x="12567351" y="5693204"/>
            <a:ext cx="690266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130" name="TextBox 130"/>
          <p:cNvSpPr txBox="1"/>
          <p:nvPr/>
        </p:nvSpPr>
        <p:spPr>
          <a:xfrm>
            <a:off x="12567351" y="6191541"/>
            <a:ext cx="723241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Paper</a:t>
            </a:r>
          </a:p>
        </p:txBody>
      </p:sp>
      <p:sp>
        <p:nvSpPr>
          <p:cNvPr id="131" name="Freeform 131"/>
          <p:cNvSpPr/>
          <p:nvPr/>
        </p:nvSpPr>
        <p:spPr>
          <a:xfrm>
            <a:off x="11455874" y="5523100"/>
            <a:ext cx="923696" cy="1185410"/>
          </a:xfrm>
          <a:custGeom>
            <a:avLst/>
            <a:gdLst/>
            <a:ahLst/>
            <a:cxnLst/>
            <a:rect l="l" t="t" r="r" b="b"/>
            <a:pathLst>
              <a:path w="923696" h="1185410">
                <a:moveTo>
                  <a:pt x="0" y="0"/>
                </a:moveTo>
                <a:lnTo>
                  <a:pt x="923697" y="0"/>
                </a:lnTo>
                <a:lnTo>
                  <a:pt x="923697" y="1185410"/>
                </a:lnTo>
                <a:lnTo>
                  <a:pt x="0" y="11854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2" name="TextBox 132"/>
          <p:cNvSpPr txBox="1"/>
          <p:nvPr/>
        </p:nvSpPr>
        <p:spPr>
          <a:xfrm>
            <a:off x="9783531" y="5705173"/>
            <a:ext cx="1966415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Change to [Open</a:t>
            </a:r>
          </a:p>
        </p:txBody>
      </p:sp>
      <p:sp>
        <p:nvSpPr>
          <p:cNvPr id="133" name="TextBox 133"/>
          <p:cNvSpPr txBox="1"/>
          <p:nvPr/>
        </p:nvSpPr>
        <p:spPr>
          <a:xfrm>
            <a:off x="9486408" y="6191541"/>
            <a:ext cx="2340488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for Submission] phase</a:t>
            </a:r>
          </a:p>
        </p:txBody>
      </p:sp>
      <p:sp>
        <p:nvSpPr>
          <p:cNvPr id="134" name="TextBox 134"/>
          <p:cNvSpPr txBox="1"/>
          <p:nvPr/>
        </p:nvSpPr>
        <p:spPr>
          <a:xfrm>
            <a:off x="10731567" y="5133399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135" name="AutoShape 135"/>
          <p:cNvSpPr/>
          <p:nvPr/>
        </p:nvSpPr>
        <p:spPr>
          <a:xfrm flipV="1">
            <a:off x="9317107" y="6115805"/>
            <a:ext cx="2138767" cy="9192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36" name="Group 136"/>
          <p:cNvGrpSpPr/>
          <p:nvPr/>
        </p:nvGrpSpPr>
        <p:grpSpPr>
          <a:xfrm>
            <a:off x="9486408" y="5726025"/>
            <a:ext cx="249498" cy="273045"/>
            <a:chOff x="0" y="0"/>
            <a:chExt cx="332664" cy="364060"/>
          </a:xfrm>
        </p:grpSpPr>
        <p:grpSp>
          <p:nvGrpSpPr>
            <p:cNvPr id="137" name="Group 137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138" name="Freeform 138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39" name="TextBox 13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40" name="TextBox 140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4</a:t>
              </a:r>
            </a:p>
          </p:txBody>
        </p:sp>
      </p:grpSp>
      <p:pic>
        <p:nvPicPr>
          <p:cNvPr id="144" name="Picture 1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8724900"/>
            <a:ext cx="1143000" cy="1117879"/>
          </a:xfrm>
          <a:prstGeom prst="rect">
            <a:avLst/>
          </a:prstGeom>
        </p:spPr>
      </p:pic>
      <p:sp>
        <p:nvSpPr>
          <p:cNvPr id="145" name="Slide Number Placeholder 1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grpSp>
        <p:nvGrpSpPr>
          <p:cNvPr id="146" name="Group 145"/>
          <p:cNvGrpSpPr/>
          <p:nvPr/>
        </p:nvGrpSpPr>
        <p:grpSpPr>
          <a:xfrm>
            <a:off x="16687800" y="7429500"/>
            <a:ext cx="685800" cy="630382"/>
            <a:chOff x="3124200" y="1388918"/>
            <a:chExt cx="685800" cy="630382"/>
          </a:xfrm>
        </p:grpSpPr>
        <p:sp>
          <p:nvSpPr>
            <p:cNvPr id="147" name="Rectangle: Rounded Corners 146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cxnSp>
        <p:nvCxnSpPr>
          <p:cNvPr id="149" name="Connector: Elbow 148"/>
          <p:cNvCxnSpPr/>
          <p:nvPr/>
        </p:nvCxnSpPr>
        <p:spPr>
          <a:xfrm rot="16200000" flipH="1">
            <a:off x="16334405" y="6335095"/>
            <a:ext cx="1041496" cy="334706"/>
          </a:xfrm>
          <a:prstGeom prst="bentConnector3">
            <a:avLst>
              <a:gd name="adj1" fmla="val -52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/>
          <p:cNvCxnSpPr/>
          <p:nvPr/>
        </p:nvCxnSpPr>
        <p:spPr>
          <a:xfrm rot="5400000">
            <a:off x="16192500" y="8458200"/>
            <a:ext cx="1143000" cy="457200"/>
          </a:xfrm>
          <a:prstGeom prst="bentConnector3">
            <a:avLst>
              <a:gd name="adj1" fmla="val 9979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Group 150"/>
          <p:cNvGrpSpPr/>
          <p:nvPr/>
        </p:nvGrpSpPr>
        <p:grpSpPr>
          <a:xfrm>
            <a:off x="12877800" y="8953500"/>
            <a:ext cx="685800" cy="630382"/>
            <a:chOff x="3124200" y="1388918"/>
            <a:chExt cx="685800" cy="630382"/>
          </a:xfrm>
        </p:grpSpPr>
        <p:sp>
          <p:nvSpPr>
            <p:cNvPr id="152" name="Rectangle: Rounded Corners 151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54" name="Group 153"/>
          <p:cNvGrpSpPr/>
          <p:nvPr/>
        </p:nvGrpSpPr>
        <p:grpSpPr>
          <a:xfrm>
            <a:off x="7772400" y="8953500"/>
            <a:ext cx="685800" cy="630382"/>
            <a:chOff x="3124200" y="1388918"/>
            <a:chExt cx="685800" cy="630382"/>
          </a:xfrm>
        </p:grpSpPr>
        <p:sp>
          <p:nvSpPr>
            <p:cNvPr id="155" name="Rectangle: Rounded Corners 154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57" name="Group 156"/>
          <p:cNvGrpSpPr/>
          <p:nvPr/>
        </p:nvGrpSpPr>
        <p:grpSpPr>
          <a:xfrm>
            <a:off x="2286000" y="8953500"/>
            <a:ext cx="685800" cy="630382"/>
            <a:chOff x="3124200" y="1388918"/>
            <a:chExt cx="685800" cy="630382"/>
          </a:xfrm>
        </p:grpSpPr>
        <p:sp>
          <p:nvSpPr>
            <p:cNvPr id="158" name="Rectangle: Rounded Corners 157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60" name="TextBox 109"/>
          <p:cNvSpPr txBox="1"/>
          <p:nvPr/>
        </p:nvSpPr>
        <p:spPr>
          <a:xfrm>
            <a:off x="15871312" y="7063018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pic>
        <p:nvPicPr>
          <p:cNvPr id="161" name="Picture 1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00" y="8724900"/>
            <a:ext cx="1012861" cy="990600"/>
          </a:xfrm>
          <a:prstGeom prst="rect">
            <a:avLst/>
          </a:prstGeom>
        </p:spPr>
      </p:pic>
      <p:grpSp>
        <p:nvGrpSpPr>
          <p:cNvPr id="162" name="Group 161"/>
          <p:cNvGrpSpPr/>
          <p:nvPr/>
        </p:nvGrpSpPr>
        <p:grpSpPr>
          <a:xfrm>
            <a:off x="13411200" y="5753100"/>
            <a:ext cx="685800" cy="630382"/>
            <a:chOff x="3124200" y="1388918"/>
            <a:chExt cx="685800" cy="630382"/>
          </a:xfrm>
        </p:grpSpPr>
        <p:sp>
          <p:nvSpPr>
            <p:cNvPr id="163" name="Rectangle: Rounded Corners 162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65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166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167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68" name="Group 4"/>
          <p:cNvGrpSpPr/>
          <p:nvPr/>
        </p:nvGrpSpPr>
        <p:grpSpPr>
          <a:xfrm>
            <a:off x="533400" y="3566337"/>
            <a:ext cx="4991100" cy="624566"/>
            <a:chOff x="0" y="0"/>
            <a:chExt cx="5479339" cy="832755"/>
          </a:xfrm>
        </p:grpSpPr>
        <p:grpSp>
          <p:nvGrpSpPr>
            <p:cNvPr id="169" name="Group 5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71" name="Freeform 6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70" name="TextBox 7"/>
            <p:cNvSpPr txBox="1"/>
            <p:nvPr/>
          </p:nvSpPr>
          <p:spPr>
            <a:xfrm>
              <a:off x="543294" y="249569"/>
              <a:ext cx="4392751" cy="343141"/>
            </a:xfrm>
            <a:prstGeom prst="rect">
              <a:avLst/>
            </a:prstGeom>
            <a:solidFill>
              <a:srgbClr val="BAE6E1"/>
            </a:solidFill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2087"/>
                </a:lnSpc>
                <a:spcBef>
                  <a:spcPct val="0"/>
                </a:spcBef>
                <a:defRPr sz="1739" spc="-34">
                  <a:solidFill>
                    <a:srgbClr val="FFFFFF"/>
                  </a:solidFill>
                  <a:latin typeface="Muli Bold"/>
                </a:defRPr>
              </a:lvl1pPr>
            </a:lstStyle>
            <a:p>
              <a:r>
                <a:rPr lang="en-US" sz="1700"/>
                <a:t>Appoint Paper Reviewers</a:t>
              </a:r>
            </a:p>
          </p:txBody>
        </p:sp>
      </p:grpSp>
      <p:grpSp>
        <p:nvGrpSpPr>
          <p:cNvPr id="172" name="Group 8"/>
          <p:cNvGrpSpPr/>
          <p:nvPr/>
        </p:nvGrpSpPr>
        <p:grpSpPr>
          <a:xfrm>
            <a:off x="533400" y="2627446"/>
            <a:ext cx="4991100" cy="624566"/>
            <a:chOff x="0" y="0"/>
            <a:chExt cx="5479339" cy="832755"/>
          </a:xfrm>
        </p:grpSpPr>
        <p:grpSp>
          <p:nvGrpSpPr>
            <p:cNvPr id="173" name="Group 9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75" name="Freeform 10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74" name="TextBox 11"/>
            <p:cNvSpPr txBox="1"/>
            <p:nvPr/>
          </p:nvSpPr>
          <p:spPr>
            <a:xfrm>
              <a:off x="543293" y="249569"/>
              <a:ext cx="4392751" cy="340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2087"/>
                </a:lnSpc>
                <a:spcBef>
                  <a:spcPct val="0"/>
                </a:spcBef>
                <a:defRPr sz="1739" spc="-34">
                  <a:solidFill>
                    <a:srgbClr val="FFFFFF"/>
                  </a:solidFill>
                  <a:latin typeface="Muli Bold"/>
                </a:defRPr>
              </a:lvl1pPr>
            </a:lstStyle>
            <a:p>
              <a:r>
                <a:rPr lang="en-US" sz="1700"/>
                <a:t>Initiate a Call for Research Papers</a:t>
              </a:r>
            </a:p>
          </p:txBody>
        </p:sp>
      </p:grpSp>
      <p:grpSp>
        <p:nvGrpSpPr>
          <p:cNvPr id="176" name="Group 12"/>
          <p:cNvGrpSpPr/>
          <p:nvPr/>
        </p:nvGrpSpPr>
        <p:grpSpPr>
          <a:xfrm>
            <a:off x="533400" y="4505228"/>
            <a:ext cx="4991100" cy="624566"/>
            <a:chOff x="0" y="0"/>
            <a:chExt cx="5479339" cy="832755"/>
          </a:xfrm>
        </p:grpSpPr>
        <p:grpSp>
          <p:nvGrpSpPr>
            <p:cNvPr id="177" name="Group 13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79" name="Freeform 14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78" name="TextBox 15"/>
            <p:cNvSpPr txBox="1"/>
            <p:nvPr/>
          </p:nvSpPr>
          <p:spPr>
            <a:xfrm>
              <a:off x="543294" y="249569"/>
              <a:ext cx="4392751" cy="343141"/>
            </a:xfrm>
            <a:prstGeom prst="rect">
              <a:avLst/>
            </a:prstGeom>
            <a:noFill/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2087"/>
                </a:lnSpc>
                <a:spcBef>
                  <a:spcPct val="0"/>
                </a:spcBef>
                <a:defRPr sz="1739" spc="-34">
                  <a:solidFill>
                    <a:srgbClr val="FFFFFF"/>
                  </a:solidFill>
                  <a:latin typeface="Muli Bold"/>
                </a:defRPr>
              </a:lvl1pPr>
            </a:lstStyle>
            <a:p>
              <a:r>
                <a:rPr lang="en-US" sz="1700"/>
                <a:t>Finalize Paper Decisions</a:t>
              </a:r>
            </a:p>
          </p:txBody>
        </p:sp>
      </p:grpSp>
      <p:grpSp>
        <p:nvGrpSpPr>
          <p:cNvPr id="180" name="Group 16"/>
          <p:cNvGrpSpPr/>
          <p:nvPr/>
        </p:nvGrpSpPr>
        <p:grpSpPr>
          <a:xfrm>
            <a:off x="533400" y="5444119"/>
            <a:ext cx="4991100" cy="624566"/>
            <a:chOff x="0" y="0"/>
            <a:chExt cx="5479339" cy="832755"/>
          </a:xfrm>
        </p:grpSpPr>
        <p:grpSp>
          <p:nvGrpSpPr>
            <p:cNvPr id="181" name="Group 17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83" name="Freeform 18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182" name="TextBox 19"/>
            <p:cNvSpPr txBox="1"/>
            <p:nvPr/>
          </p:nvSpPr>
          <p:spPr>
            <a:xfrm>
              <a:off x="543293" y="249569"/>
              <a:ext cx="4392751" cy="340435"/>
            </a:xfrm>
            <a:prstGeom prst="rect">
              <a:avLst/>
            </a:prstGeom>
            <a:solidFill>
              <a:srgbClr val="0DA696"/>
            </a:solidFill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Communicate Decision Results</a:t>
              </a: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7200" y="447675"/>
            <a:ext cx="1638889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 spc="-82">
                <a:solidFill>
                  <a:srgbClr val="E66418"/>
                </a:solidFill>
                <a:latin typeface="Muli Bold"/>
              </a:rPr>
              <a:t>Notified Statuses State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5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6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7" name="Picture 6" descr="A diagram of a project&#10;&#10;Description automatically generated">
            <a:extLst>
              <a:ext uri="{FF2B5EF4-FFF2-40B4-BE49-F238E27FC236}">
                <a16:creationId xmlns:a16="http://schemas.microsoft.com/office/drawing/2014/main" id="{99F6B298-B857-42D5-7D93-478C6314A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338" y="2077805"/>
            <a:ext cx="15632722" cy="671167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6340378" y="4443703"/>
            <a:ext cx="9908617" cy="2974721"/>
            <a:chOff x="0" y="0"/>
            <a:chExt cx="2090784" cy="7082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90784" cy="708206"/>
            </a:xfrm>
            <a:custGeom>
              <a:avLst/>
              <a:gdLst/>
              <a:ahLst/>
              <a:cxnLst/>
              <a:rect l="l" t="t" r="r" b="b"/>
              <a:pathLst>
                <a:path w="2090784" h="708206">
                  <a:moveTo>
                    <a:pt x="0" y="0"/>
                  </a:moveTo>
                  <a:lnTo>
                    <a:pt x="2090784" y="0"/>
                  </a:lnTo>
                  <a:lnTo>
                    <a:pt x="2090784" y="708206"/>
                  </a:lnTo>
                  <a:lnTo>
                    <a:pt x="0" y="70820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E98552"/>
              </a:solidFill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666233" y="4682641"/>
            <a:ext cx="8194445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-60">
                <a:solidFill>
                  <a:srgbClr val="000000"/>
                </a:solidFill>
                <a:latin typeface="Muli Bold"/>
              </a:rPr>
              <a:t>Run scripts: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40378" y="5092699"/>
            <a:ext cx="9908899" cy="29202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295" lvl="1" indent="-290830">
              <a:lnSpc>
                <a:spcPts val="5912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Clear Sans"/>
              </a:rPr>
              <a:t>Set app's date in simulation: 16-11-2023</a:t>
            </a:r>
            <a:endParaRPr lang="en-US" sz="2650"/>
          </a:p>
          <a:p>
            <a:pPr marL="582295" lvl="1" indent="-290830">
              <a:lnSpc>
                <a:spcPts val="5912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Clear Sans"/>
              </a:rPr>
              <a:t>Decide on 25 papers</a:t>
            </a:r>
            <a:endParaRPr lang="en-US" sz="2650">
              <a:solidFill>
                <a:srgbClr val="000000"/>
              </a:solidFill>
              <a:latin typeface="Clear Sans"/>
              <a:cs typeface="Clear Sans"/>
            </a:endParaRPr>
          </a:p>
          <a:p>
            <a:pPr marL="582295" lvl="1" indent="-290830">
              <a:lnSpc>
                <a:spcPts val="5912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ea typeface="+mn-lt"/>
                <a:cs typeface="+mn-lt"/>
              </a:rPr>
              <a:t>Set up sample templates for notification for the [SRC] conference</a:t>
            </a:r>
            <a:endParaRPr lang="en-US" sz="2650">
              <a:solidFill>
                <a:srgbClr val="000000"/>
              </a:solidFill>
              <a:latin typeface="Clear Sans"/>
              <a:cs typeface="Clear Sans"/>
            </a:endParaRPr>
          </a:p>
          <a:p>
            <a:pPr marL="582295" lvl="1" indent="-290830">
              <a:lnSpc>
                <a:spcPts val="5912"/>
              </a:lnSpc>
              <a:buFont typeface="Arial"/>
              <a:buChar char="•"/>
            </a:pPr>
            <a:endParaRPr lang="en-US" sz="2650">
              <a:solidFill>
                <a:srgbClr val="000000"/>
              </a:solidFill>
              <a:latin typeface="Clear Sans"/>
              <a:cs typeface="Clear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57200" y="447675"/>
            <a:ext cx="12927044" cy="699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4000" spc="-100">
                <a:solidFill>
                  <a:srgbClr val="E66418"/>
                </a:solidFill>
                <a:latin typeface="Muli Bold"/>
              </a:rPr>
              <a:t>Flow 2: Monitor and Manage Conference Submissions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340378" y="2472498"/>
            <a:ext cx="3413222" cy="433181"/>
            <a:chOff x="0" y="0"/>
            <a:chExt cx="3800310" cy="577575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376813" y="176013"/>
              <a:ext cx="3046683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Appoint Paper Reviewers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340378" y="1821310"/>
            <a:ext cx="3413222" cy="433181"/>
            <a:chOff x="0" y="0"/>
            <a:chExt cx="3800310" cy="577575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376813" y="176014"/>
              <a:ext cx="3046683" cy="239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Initiate a Call for Research Papers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340378" y="3123686"/>
            <a:ext cx="3413222" cy="433181"/>
            <a:chOff x="0" y="0"/>
            <a:chExt cx="3800310" cy="577575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376813" y="176013"/>
              <a:ext cx="3046683" cy="239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Finalize Paper Decisions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340378" y="3774873"/>
            <a:ext cx="3413222" cy="433181"/>
            <a:chOff x="0" y="0"/>
            <a:chExt cx="3800310" cy="577575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376813" y="176014"/>
              <a:ext cx="3046683" cy="239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Communicate Decision Results</a:t>
              </a:r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476500"/>
            <a:ext cx="4800600" cy="4596653"/>
          </a:xfrm>
          <a:prstGeom prst="rect">
            <a:avLst/>
          </a:prstGeom>
        </p:spPr>
      </p:pic>
      <p:sp>
        <p:nvSpPr>
          <p:cNvPr id="39" name="AutoShape 24"/>
          <p:cNvSpPr/>
          <p:nvPr/>
        </p:nvSpPr>
        <p:spPr>
          <a:xfrm flipV="1">
            <a:off x="7308339" y="8481118"/>
            <a:ext cx="2957716" cy="7643"/>
          </a:xfrm>
          <a:prstGeom prst="line">
            <a:avLst/>
          </a:prstGeom>
          <a:ln w="104775" cap="flat">
            <a:solidFill>
              <a:srgbClr val="0DA696"/>
            </a:solidFill>
            <a:prstDash val="solid"/>
            <a:headEnd type="none" w="sm" len="sm"/>
            <a:tailEnd type="arrow" w="med" len="sm"/>
          </a:ln>
        </p:spPr>
      </p:sp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534664"/>
              </p:ext>
            </p:extLst>
          </p:nvPr>
        </p:nvGraphicFramePr>
        <p:xfrm>
          <a:off x="533400" y="7886700"/>
          <a:ext cx="647700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121676253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848825518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14775212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Deadline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Demo Deadline Value </a:t>
                      </a:r>
                      <a:endParaRPr lang="en-US" sz="2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2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Awaiting Submission Review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Review Submission Deadline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latin typeface="Helvetica World"/>
                        </a:rPr>
                        <a:t>15-11-2023</a:t>
                      </a:r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188454"/>
                  </a:ext>
                </a:extLst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108830"/>
              </p:ext>
            </p:extLst>
          </p:nvPr>
        </p:nvGraphicFramePr>
        <p:xfrm>
          <a:off x="11049000" y="7886700"/>
          <a:ext cx="647700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121676253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848825518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14775212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Deadline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Demo Deadline Value </a:t>
                      </a:r>
                      <a:endParaRPr lang="en-US" sz="2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2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Last Decision-Making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/>
                        <a:t>Last Decision-Making Deadline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latin typeface="Helvetica World"/>
                        </a:rPr>
                        <a:t>24-11-2023</a:t>
                      </a:r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188454"/>
                  </a:ext>
                </a:extLst>
              </a:tr>
            </a:tbl>
          </a:graphicData>
        </a:graphic>
      </p:graphicFrame>
      <p:sp>
        <p:nvSpPr>
          <p:cNvPr id="4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7449800" y="971550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47" name="Thought Bubble: Cloud 46"/>
          <p:cNvSpPr/>
          <p:nvPr/>
        </p:nvSpPr>
        <p:spPr>
          <a:xfrm>
            <a:off x="13716000" y="1104900"/>
            <a:ext cx="3886200" cy="2179320"/>
          </a:xfrm>
          <a:prstGeom prst="cloudCallou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E66418"/>
                </a:solidFill>
                <a:latin typeface="Arimo Bold"/>
              </a:rPr>
              <a:t>DEMO 2.5</a:t>
            </a:r>
          </a:p>
        </p:txBody>
      </p:sp>
      <p:grpSp>
        <p:nvGrpSpPr>
          <p:cNvPr id="48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49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50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3581989" y="4540134"/>
            <a:ext cx="12203873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 u="none" strike="noStrike">
                <a:solidFill>
                  <a:srgbClr val="E66418"/>
                </a:solidFill>
                <a:latin typeface="Klein Bold"/>
              </a:rPr>
              <a:t>Flow 3:</a:t>
            </a:r>
            <a:r>
              <a:rPr lang="en-US" sz="6000" u="none" strike="noStrike">
                <a:solidFill>
                  <a:srgbClr val="203850"/>
                </a:solidFill>
                <a:latin typeface="Klein Bold"/>
              </a:rPr>
              <a:t> </a:t>
            </a:r>
          </a:p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 u="none" strike="noStrike">
                <a:solidFill>
                  <a:srgbClr val="203850"/>
                </a:solidFill>
                <a:latin typeface="Klein Bold"/>
              </a:rPr>
              <a:t>Prepare Conference Proceeding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 rot="-10800000">
            <a:off x="-11734800" y="-1409700"/>
            <a:ext cx="13554071" cy="12618840"/>
            <a:chOff x="0" y="0"/>
            <a:chExt cx="6350000" cy="591185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8" name="Freeform 7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</p:sp>
      </p:grpSp>
      <p:grpSp>
        <p:nvGrpSpPr>
          <p:cNvPr id="9" name="Group 6"/>
          <p:cNvGrpSpPr>
            <a:grpSpLocks noChangeAspect="1"/>
          </p:cNvGrpSpPr>
          <p:nvPr/>
        </p:nvGrpSpPr>
        <p:grpSpPr>
          <a:xfrm rot="16556254">
            <a:off x="-3458015" y="-10307965"/>
            <a:ext cx="13554071" cy="12618840"/>
            <a:chOff x="0" y="0"/>
            <a:chExt cx="6350000" cy="5911850"/>
          </a:xfrm>
          <a:solidFill>
            <a:srgbClr val="E66418"/>
          </a:solidFill>
        </p:grpSpPr>
        <p:sp>
          <p:nvSpPr>
            <p:cNvPr id="10" name="Freeform 7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grpFill/>
            <a:ln w="12700">
              <a:solidFill>
                <a:srgbClr val="E66418"/>
              </a:solidFill>
            </a:ln>
          </p:spPr>
        </p:sp>
      </p:grpSp>
      <p:grpSp>
        <p:nvGrpSpPr>
          <p:cNvPr id="11" name="Group 6"/>
          <p:cNvGrpSpPr>
            <a:grpSpLocks noChangeAspect="1"/>
          </p:cNvGrpSpPr>
          <p:nvPr/>
        </p:nvGrpSpPr>
        <p:grpSpPr>
          <a:xfrm rot="5958658">
            <a:off x="-5093069" y="9590645"/>
            <a:ext cx="13554071" cy="12618840"/>
            <a:chOff x="0" y="0"/>
            <a:chExt cx="6350000" cy="5911850"/>
          </a:xfrm>
          <a:solidFill>
            <a:srgbClr val="E66418"/>
          </a:solidFill>
        </p:grpSpPr>
        <p:sp>
          <p:nvSpPr>
            <p:cNvPr id="12" name="Freeform 7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</p:sp>
      </p:grpSp>
      <p:grpSp>
        <p:nvGrpSpPr>
          <p:cNvPr id="13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14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15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158039" y="5225166"/>
            <a:ext cx="1329879" cy="6961507"/>
          </a:xfrm>
          <a:custGeom>
            <a:avLst/>
            <a:gdLst/>
            <a:ahLst/>
            <a:cxnLst/>
            <a:rect l="l" t="t" r="r" b="b"/>
            <a:pathLst>
              <a:path w="1329879" h="6961507">
                <a:moveTo>
                  <a:pt x="0" y="0"/>
                </a:moveTo>
                <a:lnTo>
                  <a:pt x="1329878" y="0"/>
                </a:lnTo>
                <a:lnTo>
                  <a:pt x="1329878" y="6961507"/>
                </a:lnTo>
                <a:lnTo>
                  <a:pt x="0" y="6961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57200" y="447675"/>
            <a:ext cx="1638889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 spc="-82">
                <a:solidFill>
                  <a:srgbClr val="E66418"/>
                </a:solidFill>
                <a:latin typeface="Muli Bold"/>
              </a:rPr>
              <a:t>Flow 3: Prepare Conference Proceeding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475730" y="5498132"/>
            <a:ext cx="2433810" cy="1416136"/>
            <a:chOff x="0" y="0"/>
            <a:chExt cx="1048981" cy="6103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48981" cy="610360"/>
            </a:xfrm>
            <a:custGeom>
              <a:avLst/>
              <a:gdLst/>
              <a:ahLst/>
              <a:cxnLst/>
              <a:rect l="l" t="t" r="r" b="b"/>
              <a:pathLst>
                <a:path w="1048981" h="610360">
                  <a:moveTo>
                    <a:pt x="524490" y="0"/>
                  </a:moveTo>
                  <a:cubicBezTo>
                    <a:pt x="234822" y="0"/>
                    <a:pt x="0" y="136634"/>
                    <a:pt x="0" y="305180"/>
                  </a:cubicBezTo>
                  <a:cubicBezTo>
                    <a:pt x="0" y="473726"/>
                    <a:pt x="234822" y="610360"/>
                    <a:pt x="524490" y="610360"/>
                  </a:cubicBezTo>
                  <a:cubicBezTo>
                    <a:pt x="814158" y="610360"/>
                    <a:pt x="1048981" y="473726"/>
                    <a:pt x="1048981" y="305180"/>
                  </a:cubicBezTo>
                  <a:cubicBezTo>
                    <a:pt x="1048981" y="136634"/>
                    <a:pt x="814158" y="0"/>
                    <a:pt x="524490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751505" y="4973539"/>
            <a:ext cx="8379497" cy="2151241"/>
            <a:chOff x="0" y="0"/>
            <a:chExt cx="2639325" cy="67758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39325" cy="677585"/>
            </a:xfrm>
            <a:custGeom>
              <a:avLst/>
              <a:gdLst/>
              <a:ahLst/>
              <a:cxnLst/>
              <a:rect l="l" t="t" r="r" b="b"/>
              <a:pathLst>
                <a:path w="2639325" h="677585">
                  <a:moveTo>
                    <a:pt x="0" y="0"/>
                  </a:moveTo>
                  <a:lnTo>
                    <a:pt x="2639325" y="0"/>
                  </a:lnTo>
                  <a:lnTo>
                    <a:pt x="2639325" y="677585"/>
                  </a:lnTo>
                  <a:lnTo>
                    <a:pt x="0" y="677585"/>
                  </a:lnTo>
                  <a:close/>
                </a:path>
              </a:pathLst>
            </a:custGeom>
            <a:solidFill>
              <a:srgbClr val="E8FDD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 flipV="1">
            <a:off x="8909540" y="6197269"/>
            <a:ext cx="1764519" cy="893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1" name="Group 11"/>
          <p:cNvGrpSpPr/>
          <p:nvPr/>
        </p:nvGrpSpPr>
        <p:grpSpPr>
          <a:xfrm>
            <a:off x="8963836" y="5813301"/>
            <a:ext cx="249511" cy="249511"/>
            <a:chOff x="0" y="0"/>
            <a:chExt cx="332682" cy="332682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14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0674059" y="5507063"/>
            <a:ext cx="1579807" cy="1380414"/>
          </a:xfrm>
          <a:custGeom>
            <a:avLst/>
            <a:gdLst/>
            <a:ahLst/>
            <a:cxnLst/>
            <a:rect l="l" t="t" r="r" b="b"/>
            <a:pathLst>
              <a:path w="1579807" h="1380414">
                <a:moveTo>
                  <a:pt x="0" y="0"/>
                </a:moveTo>
                <a:lnTo>
                  <a:pt x="1579807" y="0"/>
                </a:lnTo>
                <a:lnTo>
                  <a:pt x="1579807" y="1380413"/>
                </a:lnTo>
                <a:lnTo>
                  <a:pt x="0" y="13804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6619601" y="5736147"/>
            <a:ext cx="2100688" cy="915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1"/>
              </a:lnSpc>
            </a:pPr>
            <a:r>
              <a:rPr lang="en-US" sz="1615">
                <a:solidFill>
                  <a:srgbClr val="000000"/>
                </a:solidFill>
                <a:latin typeface="Helvetica World Bold"/>
              </a:rPr>
              <a:t>2. Monitor and Manage Conference Submissions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382910" y="5741060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513392" y="5159119"/>
            <a:ext cx="1922637" cy="34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1973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3843217" y="4973539"/>
            <a:ext cx="4287785" cy="4988282"/>
            <a:chOff x="0" y="0"/>
            <a:chExt cx="1350541" cy="157118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50541" cy="1571180"/>
            </a:xfrm>
            <a:custGeom>
              <a:avLst/>
              <a:gdLst/>
              <a:ahLst/>
              <a:cxnLst/>
              <a:rect l="l" t="t" r="r" b="b"/>
              <a:pathLst>
                <a:path w="1350541" h="1571180">
                  <a:moveTo>
                    <a:pt x="0" y="0"/>
                  </a:moveTo>
                  <a:lnTo>
                    <a:pt x="1350541" y="0"/>
                  </a:lnTo>
                  <a:lnTo>
                    <a:pt x="1350541" y="1571180"/>
                  </a:lnTo>
                  <a:lnTo>
                    <a:pt x="0" y="1571180"/>
                  </a:lnTo>
                  <a:close/>
                </a:path>
              </a:pathLst>
            </a:custGeom>
            <a:solidFill>
              <a:srgbClr val="E8FDDA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4173444" y="5608999"/>
            <a:ext cx="923744" cy="1185472"/>
          </a:xfrm>
          <a:custGeom>
            <a:avLst/>
            <a:gdLst/>
            <a:ahLst/>
            <a:cxnLst/>
            <a:rect l="l" t="t" r="r" b="b"/>
            <a:pathLst>
              <a:path w="923744" h="1185472">
                <a:moveTo>
                  <a:pt x="0" y="0"/>
                </a:moveTo>
                <a:lnTo>
                  <a:pt x="923745" y="0"/>
                </a:lnTo>
                <a:lnTo>
                  <a:pt x="923745" y="1185472"/>
                </a:lnTo>
                <a:lnTo>
                  <a:pt x="0" y="11854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3415675" y="5151762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25" name="AutoShape 25"/>
          <p:cNvSpPr/>
          <p:nvPr/>
        </p:nvSpPr>
        <p:spPr>
          <a:xfrm>
            <a:off x="12253866" y="6197269"/>
            <a:ext cx="1919578" cy="446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6" name="Group 26"/>
          <p:cNvGrpSpPr/>
          <p:nvPr/>
        </p:nvGrpSpPr>
        <p:grpSpPr>
          <a:xfrm>
            <a:off x="12253838" y="5837918"/>
            <a:ext cx="249511" cy="249511"/>
            <a:chOff x="0" y="0"/>
            <a:chExt cx="332682" cy="332682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15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2672912" y="5765676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Request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278750" y="6291340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Camera Ready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6328390" y="5159906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34" name="AutoShape 34"/>
          <p:cNvSpPr/>
          <p:nvPr/>
        </p:nvSpPr>
        <p:spPr>
          <a:xfrm>
            <a:off x="15097189" y="6201735"/>
            <a:ext cx="1931059" cy="1435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5" name="TextBox 35"/>
          <p:cNvSpPr txBox="1"/>
          <p:nvPr/>
        </p:nvSpPr>
        <p:spPr>
          <a:xfrm>
            <a:off x="15572015" y="5773033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5177852" y="6298697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Camera Ready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15177852" y="5843793"/>
            <a:ext cx="249511" cy="249511"/>
            <a:chOff x="0" y="0"/>
            <a:chExt cx="332682" cy="332682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41" name="TextBox 41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16</a:t>
              </a:r>
            </a:p>
          </p:txBody>
        </p:sp>
      </p:grpSp>
      <p:sp>
        <p:nvSpPr>
          <p:cNvPr id="45" name="AutoShape 45"/>
          <p:cNvSpPr/>
          <p:nvPr/>
        </p:nvSpPr>
        <p:spPr>
          <a:xfrm>
            <a:off x="14635316" y="6794471"/>
            <a:ext cx="11947" cy="1082742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9" name="TextBox 49"/>
          <p:cNvSpPr txBox="1"/>
          <p:nvPr/>
        </p:nvSpPr>
        <p:spPr>
          <a:xfrm>
            <a:off x="13488905" y="8028868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50" name="Group 50"/>
          <p:cNvGrpSpPr/>
          <p:nvPr/>
        </p:nvGrpSpPr>
        <p:grpSpPr>
          <a:xfrm>
            <a:off x="14788597" y="7174136"/>
            <a:ext cx="249511" cy="249511"/>
            <a:chOff x="0" y="0"/>
            <a:chExt cx="332682" cy="332682"/>
          </a:xfrm>
        </p:grpSpPr>
        <p:grpSp>
          <p:nvGrpSpPr>
            <p:cNvPr id="51" name="Group 51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54" name="TextBox 54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17</a:t>
              </a:r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15177852" y="7095412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Register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2581171" y="7810580"/>
            <a:ext cx="11262046" cy="2151241"/>
            <a:chOff x="0" y="0"/>
            <a:chExt cx="3547253" cy="677585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3547253" cy="677585"/>
            </a:xfrm>
            <a:custGeom>
              <a:avLst/>
              <a:gdLst/>
              <a:ahLst/>
              <a:cxnLst/>
              <a:rect l="l" t="t" r="r" b="b"/>
              <a:pathLst>
                <a:path w="3547253" h="677585">
                  <a:moveTo>
                    <a:pt x="0" y="0"/>
                  </a:moveTo>
                  <a:lnTo>
                    <a:pt x="3547253" y="0"/>
                  </a:lnTo>
                  <a:lnTo>
                    <a:pt x="3547253" y="677585"/>
                  </a:lnTo>
                  <a:lnTo>
                    <a:pt x="0" y="677585"/>
                  </a:lnTo>
                  <a:close/>
                </a:path>
              </a:pathLst>
            </a:custGeom>
            <a:solidFill>
              <a:srgbClr val="E8FDDA"/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59" name="Freeform 59"/>
          <p:cNvSpPr/>
          <p:nvPr/>
        </p:nvSpPr>
        <p:spPr>
          <a:xfrm>
            <a:off x="11277600" y="8153984"/>
            <a:ext cx="1579807" cy="1380414"/>
          </a:xfrm>
          <a:custGeom>
            <a:avLst/>
            <a:gdLst/>
            <a:ahLst/>
            <a:cxnLst/>
            <a:rect l="l" t="t" r="r" b="b"/>
            <a:pathLst>
              <a:path w="1579807" h="1380414">
                <a:moveTo>
                  <a:pt x="0" y="0"/>
                </a:moveTo>
                <a:lnTo>
                  <a:pt x="1579807" y="0"/>
                </a:lnTo>
                <a:lnTo>
                  <a:pt x="1579807" y="1380413"/>
                </a:lnTo>
                <a:lnTo>
                  <a:pt x="0" y="13804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0" name="TextBox 60"/>
          <p:cNvSpPr txBox="1"/>
          <p:nvPr/>
        </p:nvSpPr>
        <p:spPr>
          <a:xfrm>
            <a:off x="11055107" y="8001263"/>
            <a:ext cx="1922637" cy="34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1973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61" name="AutoShape 61"/>
          <p:cNvSpPr/>
          <p:nvPr/>
        </p:nvSpPr>
        <p:spPr>
          <a:xfrm flipH="1">
            <a:off x="12857407" y="8844190"/>
            <a:ext cx="138706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2" name="Group 62"/>
          <p:cNvGrpSpPr/>
          <p:nvPr/>
        </p:nvGrpSpPr>
        <p:grpSpPr>
          <a:xfrm>
            <a:off x="12932697" y="8502346"/>
            <a:ext cx="249511" cy="249511"/>
            <a:chOff x="0" y="0"/>
            <a:chExt cx="332682" cy="332682"/>
          </a:xfrm>
        </p:grpSpPr>
        <p:grpSp>
          <p:nvGrpSpPr>
            <p:cNvPr id="63" name="Group 63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66" name="TextBox 66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18</a:t>
              </a:r>
            </a:p>
          </p:txBody>
        </p:sp>
      </p:grpSp>
      <p:sp>
        <p:nvSpPr>
          <p:cNvPr id="68" name="AutoShape 68"/>
          <p:cNvSpPr/>
          <p:nvPr/>
        </p:nvSpPr>
        <p:spPr>
          <a:xfrm flipH="1" flipV="1">
            <a:off x="8993233" y="8834665"/>
            <a:ext cx="2284367" cy="952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9" name="Group 69"/>
          <p:cNvGrpSpPr/>
          <p:nvPr/>
        </p:nvGrpSpPr>
        <p:grpSpPr>
          <a:xfrm>
            <a:off x="9178963" y="8464534"/>
            <a:ext cx="249511" cy="249511"/>
            <a:chOff x="0" y="0"/>
            <a:chExt cx="332682" cy="332682"/>
          </a:xfrm>
        </p:grpSpPr>
        <p:grpSp>
          <p:nvGrpSpPr>
            <p:cNvPr id="70" name="Group 70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72" name="TextBox 7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73" name="TextBox 73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19</a:t>
              </a:r>
            </a:p>
          </p:txBody>
        </p:sp>
      </p:grpSp>
      <p:sp>
        <p:nvSpPr>
          <p:cNvPr id="74" name="TextBox 74"/>
          <p:cNvSpPr txBox="1"/>
          <p:nvPr/>
        </p:nvSpPr>
        <p:spPr>
          <a:xfrm>
            <a:off x="9632803" y="8393774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Request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9234945" y="8920390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for Presentation</a:t>
            </a:r>
          </a:p>
        </p:txBody>
      </p:sp>
      <p:sp>
        <p:nvSpPr>
          <p:cNvPr id="76" name="Freeform 76"/>
          <p:cNvSpPr/>
          <p:nvPr/>
        </p:nvSpPr>
        <p:spPr>
          <a:xfrm>
            <a:off x="8069488" y="8241929"/>
            <a:ext cx="923744" cy="1185472"/>
          </a:xfrm>
          <a:custGeom>
            <a:avLst/>
            <a:gdLst/>
            <a:ahLst/>
            <a:cxnLst/>
            <a:rect l="l" t="t" r="r" b="b"/>
            <a:pathLst>
              <a:path w="923744" h="1185472">
                <a:moveTo>
                  <a:pt x="0" y="0"/>
                </a:moveTo>
                <a:lnTo>
                  <a:pt x="923745" y="0"/>
                </a:lnTo>
                <a:lnTo>
                  <a:pt x="923745" y="1185472"/>
                </a:lnTo>
                <a:lnTo>
                  <a:pt x="0" y="11854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7" name="TextBox 77"/>
          <p:cNvSpPr txBox="1"/>
          <p:nvPr/>
        </p:nvSpPr>
        <p:spPr>
          <a:xfrm>
            <a:off x="7341224" y="8028868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78" name="AutoShape 78"/>
          <p:cNvSpPr/>
          <p:nvPr/>
        </p:nvSpPr>
        <p:spPr>
          <a:xfrm flipH="1">
            <a:off x="6712051" y="8834665"/>
            <a:ext cx="135743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3" name="TextBox 83"/>
          <p:cNvSpPr txBox="1"/>
          <p:nvPr/>
        </p:nvSpPr>
        <p:spPr>
          <a:xfrm>
            <a:off x="2209800" y="8028868"/>
            <a:ext cx="2543759" cy="347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1973">
                <a:solidFill>
                  <a:srgbClr val="000000"/>
                </a:solidFill>
                <a:latin typeface="Helvetica World"/>
              </a:rPr>
              <a:t>Admin</a:t>
            </a:r>
          </a:p>
        </p:txBody>
      </p:sp>
      <p:grpSp>
        <p:nvGrpSpPr>
          <p:cNvPr id="84" name="Group 84"/>
          <p:cNvGrpSpPr/>
          <p:nvPr/>
        </p:nvGrpSpPr>
        <p:grpSpPr>
          <a:xfrm>
            <a:off x="6842424" y="8464534"/>
            <a:ext cx="249511" cy="249511"/>
            <a:chOff x="0" y="0"/>
            <a:chExt cx="332682" cy="332682"/>
          </a:xfrm>
        </p:grpSpPr>
        <p:grpSp>
          <p:nvGrpSpPr>
            <p:cNvPr id="85" name="Group 85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86" name="Freeform 8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87" name="TextBox 8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88" name="TextBox 88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20</a:t>
              </a:r>
            </a:p>
          </p:txBody>
        </p:sp>
      </p:grpSp>
      <p:sp>
        <p:nvSpPr>
          <p:cNvPr id="89" name="TextBox 89"/>
          <p:cNvSpPr txBox="1"/>
          <p:nvPr/>
        </p:nvSpPr>
        <p:spPr>
          <a:xfrm>
            <a:off x="7168135" y="8406464"/>
            <a:ext cx="1238354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6803390" y="8903576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Presentation</a:t>
            </a:r>
          </a:p>
        </p:txBody>
      </p:sp>
      <p:sp>
        <p:nvSpPr>
          <p:cNvPr id="91" name="AutoShape 91"/>
          <p:cNvSpPr/>
          <p:nvPr/>
        </p:nvSpPr>
        <p:spPr>
          <a:xfrm flipH="1" flipV="1">
            <a:off x="4212077" y="8834665"/>
            <a:ext cx="1694391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92" name="Group 92"/>
          <p:cNvGrpSpPr/>
          <p:nvPr/>
        </p:nvGrpSpPr>
        <p:grpSpPr>
          <a:xfrm>
            <a:off x="4212077" y="8475742"/>
            <a:ext cx="249511" cy="249511"/>
            <a:chOff x="0" y="0"/>
            <a:chExt cx="332682" cy="332682"/>
          </a:xfrm>
        </p:grpSpPr>
        <p:grpSp>
          <p:nvGrpSpPr>
            <p:cNvPr id="93" name="Group 93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94" name="Freeform 9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95" name="TextBox 9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96" name="TextBox 96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21</a:t>
              </a:r>
            </a:p>
          </p:txBody>
        </p:sp>
      </p:grpSp>
      <p:sp>
        <p:nvSpPr>
          <p:cNvPr id="98" name="TextBox 98"/>
          <p:cNvSpPr txBox="1"/>
          <p:nvPr/>
        </p:nvSpPr>
        <p:spPr>
          <a:xfrm>
            <a:off x="5137806" y="8028868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990600" y="1523894"/>
            <a:ext cx="16012177" cy="3939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Following flow 2, </a:t>
            </a:r>
            <a:r>
              <a:rPr lang="en-US" sz="3200" b="1"/>
              <a:t>Conference Proceeding Preparation</a:t>
            </a:r>
            <a:r>
              <a:rPr lang="en-US" sz="3200"/>
              <a:t> involves </a:t>
            </a:r>
            <a:r>
              <a:rPr lang="en-US" sz="3200" b="1"/>
              <a:t>crafting manuscripts</a:t>
            </a:r>
            <a:r>
              <a:rPr lang="en-US" sz="3200"/>
              <a:t> (a list of submissions) </a:t>
            </a:r>
            <a:r>
              <a:rPr lang="en-US" sz="3200" b="1"/>
              <a:t>expected to appear in the conference proceeding</a:t>
            </a:r>
            <a:r>
              <a:rPr lang="en-US" sz="3200"/>
              <a:t>.</a:t>
            </a:r>
            <a:endParaRPr lang="en-US" sz="3200">
              <a:ea typeface="Calibri"/>
              <a:cs typeface="Calibri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/>
              <a:t>Conference Management Tasks include</a:t>
            </a:r>
            <a:endParaRPr lang="en-US" sz="3200">
              <a:ea typeface="Calibri"/>
              <a:cs typeface="Calibri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3200"/>
              <a:t>Request Camera Ready</a:t>
            </a:r>
            <a:endParaRPr lang="en-US" sz="3200">
              <a:ea typeface="Calibri"/>
              <a:cs typeface="Calibri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3200"/>
              <a:t>Request Presentation</a:t>
            </a:r>
            <a:endParaRPr lang="en-US" sz="3200">
              <a:ea typeface="Calibri"/>
              <a:cs typeface="Calibri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3200">
                <a:ea typeface="Calibri"/>
                <a:cs typeface="Calibri"/>
              </a:rPr>
              <a:t>Produce Reports</a:t>
            </a:r>
          </a:p>
        </p:txBody>
      </p:sp>
      <p:sp>
        <p:nvSpPr>
          <p:cNvPr id="100" name="Slide Number Placeholder 9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grpSp>
        <p:nvGrpSpPr>
          <p:cNvPr id="101" name="Group 100"/>
          <p:cNvGrpSpPr/>
          <p:nvPr/>
        </p:nvGrpSpPr>
        <p:grpSpPr>
          <a:xfrm>
            <a:off x="5943600" y="8496300"/>
            <a:ext cx="685800" cy="630382"/>
            <a:chOff x="3124200" y="1388918"/>
            <a:chExt cx="685800" cy="630382"/>
          </a:xfrm>
        </p:grpSpPr>
        <p:sp>
          <p:nvSpPr>
            <p:cNvPr id="102" name="Rectangle: Rounded Corners 101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04" name="Freeform 2"/>
          <p:cNvSpPr/>
          <p:nvPr/>
        </p:nvSpPr>
        <p:spPr>
          <a:xfrm>
            <a:off x="2971800" y="8420100"/>
            <a:ext cx="1074420" cy="762000"/>
          </a:xfrm>
          <a:custGeom>
            <a:avLst/>
            <a:gdLst/>
            <a:ahLst/>
            <a:cxnLst/>
            <a:rect l="l" t="t" r="r" b="b"/>
            <a:pathLst>
              <a:path w="5493245" h="4119934">
                <a:moveTo>
                  <a:pt x="0" y="0"/>
                </a:moveTo>
                <a:lnTo>
                  <a:pt x="5493246" y="0"/>
                </a:lnTo>
                <a:lnTo>
                  <a:pt x="5493246" y="4119934"/>
                </a:lnTo>
                <a:lnTo>
                  <a:pt x="0" y="41199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05" name="Group 104"/>
          <p:cNvGrpSpPr/>
          <p:nvPr/>
        </p:nvGrpSpPr>
        <p:grpSpPr>
          <a:xfrm>
            <a:off x="14325600" y="8572500"/>
            <a:ext cx="685800" cy="630382"/>
            <a:chOff x="3124200" y="1388918"/>
            <a:chExt cx="685800" cy="630382"/>
          </a:xfrm>
        </p:grpSpPr>
        <p:sp>
          <p:nvSpPr>
            <p:cNvPr id="106" name="Rectangle: Rounded Corners 105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12" name="Group 111"/>
          <p:cNvGrpSpPr/>
          <p:nvPr/>
        </p:nvGrpSpPr>
        <p:grpSpPr>
          <a:xfrm>
            <a:off x="17145000" y="5905500"/>
            <a:ext cx="685800" cy="630382"/>
            <a:chOff x="3124200" y="1388918"/>
            <a:chExt cx="685800" cy="630382"/>
          </a:xfrm>
        </p:grpSpPr>
        <p:sp>
          <p:nvSpPr>
            <p:cNvPr id="113" name="Rectangle: Rounded Corners 112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15" name="TextBox 87"/>
          <p:cNvSpPr txBox="1"/>
          <p:nvPr/>
        </p:nvSpPr>
        <p:spPr>
          <a:xfrm>
            <a:off x="9525000" y="4585295"/>
            <a:ext cx="8570025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r">
              <a:lnSpc>
                <a:spcPts val="2614"/>
              </a:lnSpc>
              <a:spcBef>
                <a:spcPct val="0"/>
              </a:spcBef>
            </a:pPr>
            <a:r>
              <a:rPr lang="en-US" sz="2178" spc="-43">
                <a:solidFill>
                  <a:srgbClr val="0DA696"/>
                </a:solidFill>
                <a:latin typeface="Muli Bold"/>
              </a:rPr>
              <a:t>PREPARE CONFERENCE PROCEEDING</a:t>
            </a:r>
          </a:p>
        </p:txBody>
      </p:sp>
      <p:grpSp>
        <p:nvGrpSpPr>
          <p:cNvPr id="116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117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118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9" name="TextBox 208"/>
          <p:cNvSpPr txBox="1"/>
          <p:nvPr/>
        </p:nvSpPr>
        <p:spPr>
          <a:xfrm>
            <a:off x="13265504" y="8420100"/>
            <a:ext cx="1136295" cy="343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sp>
        <p:nvSpPr>
          <p:cNvPr id="110" name="TextBox 208"/>
          <p:cNvSpPr txBox="1"/>
          <p:nvPr/>
        </p:nvSpPr>
        <p:spPr>
          <a:xfrm>
            <a:off x="4654904" y="8410997"/>
            <a:ext cx="1136295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</a:rPr>
              <a:t>Produce</a:t>
            </a:r>
          </a:p>
        </p:txBody>
      </p:sp>
      <p:sp>
        <p:nvSpPr>
          <p:cNvPr id="111" name="TextBox 137"/>
          <p:cNvSpPr txBox="1"/>
          <p:nvPr/>
        </p:nvSpPr>
        <p:spPr>
          <a:xfrm>
            <a:off x="4648200" y="8953500"/>
            <a:ext cx="2473329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9105" y="1257300"/>
            <a:ext cx="17135972" cy="523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4204" lvl="1" indent="-272102">
              <a:lnSpc>
                <a:spcPts val="4637"/>
              </a:lnSpc>
              <a:buFont typeface="Arial"/>
              <a:buChar char="•"/>
            </a:pPr>
            <a:r>
              <a:rPr lang="en-US" sz="2520">
                <a:latin typeface="Helvetica World"/>
              </a:rPr>
              <a:t>After informing the author, the results will update the Notified Status and proceed to the request camera-ready step.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57200" y="447675"/>
            <a:ext cx="1638889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 spc="-82">
                <a:solidFill>
                  <a:srgbClr val="E66418"/>
                </a:solidFill>
                <a:latin typeface="Muli Bold"/>
              </a:rPr>
              <a:t>Update Notified Status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3566337"/>
            <a:ext cx="4991100" cy="624566"/>
            <a:chOff x="0" y="0"/>
            <a:chExt cx="5479339" cy="832755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Request Presentation Materials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2627446"/>
            <a:ext cx="4991100" cy="624566"/>
            <a:chOff x="0" y="0"/>
            <a:chExt cx="5479339" cy="832755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Request for Camera Readies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4505228"/>
            <a:ext cx="4991100" cy="624566"/>
            <a:chOff x="0" y="0"/>
            <a:chExt cx="5479339" cy="832755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Produce Statistical Summaries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475730" y="5498132"/>
            <a:ext cx="2433810" cy="1416136"/>
            <a:chOff x="0" y="0"/>
            <a:chExt cx="1048981" cy="61036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48981" cy="610360"/>
            </a:xfrm>
            <a:custGeom>
              <a:avLst/>
              <a:gdLst/>
              <a:ahLst/>
              <a:cxnLst/>
              <a:rect l="l" t="t" r="r" b="b"/>
              <a:pathLst>
                <a:path w="1048981" h="610360">
                  <a:moveTo>
                    <a:pt x="524490" y="0"/>
                  </a:moveTo>
                  <a:cubicBezTo>
                    <a:pt x="234822" y="0"/>
                    <a:pt x="0" y="136634"/>
                    <a:pt x="0" y="305180"/>
                  </a:cubicBezTo>
                  <a:cubicBezTo>
                    <a:pt x="0" y="473726"/>
                    <a:pt x="234822" y="610360"/>
                    <a:pt x="524490" y="610360"/>
                  </a:cubicBezTo>
                  <a:cubicBezTo>
                    <a:pt x="814158" y="610360"/>
                    <a:pt x="1048981" y="473726"/>
                    <a:pt x="1048981" y="305180"/>
                  </a:cubicBezTo>
                  <a:cubicBezTo>
                    <a:pt x="1048981" y="136634"/>
                    <a:pt x="814158" y="0"/>
                    <a:pt x="524490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751505" y="4973539"/>
            <a:ext cx="8379497" cy="2151241"/>
            <a:chOff x="0" y="0"/>
            <a:chExt cx="2639325" cy="67758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639325" cy="677585"/>
            </a:xfrm>
            <a:custGeom>
              <a:avLst/>
              <a:gdLst/>
              <a:ahLst/>
              <a:cxnLst/>
              <a:rect l="l" t="t" r="r" b="b"/>
              <a:pathLst>
                <a:path w="2639325" h="677585">
                  <a:moveTo>
                    <a:pt x="0" y="0"/>
                  </a:moveTo>
                  <a:lnTo>
                    <a:pt x="2639325" y="0"/>
                  </a:lnTo>
                  <a:lnTo>
                    <a:pt x="2639325" y="677585"/>
                  </a:lnTo>
                  <a:lnTo>
                    <a:pt x="0" y="677585"/>
                  </a:lnTo>
                  <a:close/>
                </a:path>
              </a:pathLst>
            </a:custGeom>
            <a:solidFill>
              <a:srgbClr val="E8FDDA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 flipV="1">
            <a:off x="8909540" y="6197269"/>
            <a:ext cx="1764519" cy="893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4" name="Group 24"/>
          <p:cNvGrpSpPr/>
          <p:nvPr/>
        </p:nvGrpSpPr>
        <p:grpSpPr>
          <a:xfrm>
            <a:off x="8963836" y="5813301"/>
            <a:ext cx="249511" cy="249511"/>
            <a:chOff x="0" y="0"/>
            <a:chExt cx="332682" cy="332682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14</a:t>
              </a:r>
            </a:p>
          </p:txBody>
        </p:sp>
      </p:grpSp>
      <p:sp>
        <p:nvSpPr>
          <p:cNvPr id="29" name="Freeform 29"/>
          <p:cNvSpPr/>
          <p:nvPr/>
        </p:nvSpPr>
        <p:spPr>
          <a:xfrm>
            <a:off x="10674059" y="5507063"/>
            <a:ext cx="1579807" cy="1380414"/>
          </a:xfrm>
          <a:custGeom>
            <a:avLst/>
            <a:gdLst/>
            <a:ahLst/>
            <a:cxnLst/>
            <a:rect l="l" t="t" r="r" b="b"/>
            <a:pathLst>
              <a:path w="1579807" h="1380414">
                <a:moveTo>
                  <a:pt x="0" y="0"/>
                </a:moveTo>
                <a:lnTo>
                  <a:pt x="1579807" y="0"/>
                </a:lnTo>
                <a:lnTo>
                  <a:pt x="1579807" y="1380413"/>
                </a:lnTo>
                <a:lnTo>
                  <a:pt x="0" y="1380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6619601" y="5736147"/>
            <a:ext cx="2100688" cy="915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1"/>
              </a:lnSpc>
            </a:pPr>
            <a:r>
              <a:rPr lang="en-US" sz="1615">
                <a:solidFill>
                  <a:srgbClr val="000000"/>
                </a:solidFill>
                <a:latin typeface="Helvetica World Bold"/>
              </a:rPr>
              <a:t>2. Monitor and Manage Conference Submissions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382910" y="5741060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513392" y="5159119"/>
            <a:ext cx="1922637" cy="34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1973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13843217" y="4973539"/>
            <a:ext cx="4287785" cy="4988282"/>
            <a:chOff x="0" y="0"/>
            <a:chExt cx="1350541" cy="157118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350541" cy="1571180"/>
            </a:xfrm>
            <a:custGeom>
              <a:avLst/>
              <a:gdLst/>
              <a:ahLst/>
              <a:cxnLst/>
              <a:rect l="l" t="t" r="r" b="b"/>
              <a:pathLst>
                <a:path w="1350541" h="1571180">
                  <a:moveTo>
                    <a:pt x="0" y="0"/>
                  </a:moveTo>
                  <a:lnTo>
                    <a:pt x="1350541" y="0"/>
                  </a:lnTo>
                  <a:lnTo>
                    <a:pt x="1350541" y="1571180"/>
                  </a:lnTo>
                  <a:lnTo>
                    <a:pt x="0" y="1571180"/>
                  </a:lnTo>
                  <a:close/>
                </a:path>
              </a:pathLst>
            </a:custGeom>
            <a:solidFill>
              <a:srgbClr val="E8FDDA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36" name="Freeform 36"/>
          <p:cNvSpPr/>
          <p:nvPr/>
        </p:nvSpPr>
        <p:spPr>
          <a:xfrm>
            <a:off x="14173444" y="5608999"/>
            <a:ext cx="923744" cy="1185472"/>
          </a:xfrm>
          <a:custGeom>
            <a:avLst/>
            <a:gdLst/>
            <a:ahLst/>
            <a:cxnLst/>
            <a:rect l="l" t="t" r="r" b="b"/>
            <a:pathLst>
              <a:path w="923744" h="1185472">
                <a:moveTo>
                  <a:pt x="0" y="0"/>
                </a:moveTo>
                <a:lnTo>
                  <a:pt x="923745" y="0"/>
                </a:lnTo>
                <a:lnTo>
                  <a:pt x="923745" y="1185472"/>
                </a:lnTo>
                <a:lnTo>
                  <a:pt x="0" y="1185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13415675" y="5151762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38" name="AutoShape 38"/>
          <p:cNvSpPr/>
          <p:nvPr/>
        </p:nvSpPr>
        <p:spPr>
          <a:xfrm>
            <a:off x="12253866" y="6197269"/>
            <a:ext cx="1919578" cy="446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9" name="Group 39"/>
          <p:cNvGrpSpPr/>
          <p:nvPr/>
        </p:nvGrpSpPr>
        <p:grpSpPr>
          <a:xfrm>
            <a:off x="12253838" y="5837918"/>
            <a:ext cx="249511" cy="249511"/>
            <a:chOff x="0" y="0"/>
            <a:chExt cx="332682" cy="332682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43" name="TextBox 43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15</a:t>
              </a:r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12672912" y="5765676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Request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2278750" y="6291340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Camera Ready</a:t>
            </a:r>
          </a:p>
        </p:txBody>
      </p:sp>
      <p:sp>
        <p:nvSpPr>
          <p:cNvPr id="47" name="AutoShape 47"/>
          <p:cNvSpPr/>
          <p:nvPr/>
        </p:nvSpPr>
        <p:spPr>
          <a:xfrm>
            <a:off x="15097189" y="6201735"/>
            <a:ext cx="1931059" cy="1435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8" name="TextBox 48"/>
          <p:cNvSpPr txBox="1"/>
          <p:nvPr/>
        </p:nvSpPr>
        <p:spPr>
          <a:xfrm>
            <a:off x="15572015" y="5773033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5177852" y="6298697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Camera Ready</a:t>
            </a:r>
          </a:p>
        </p:txBody>
      </p:sp>
      <p:grpSp>
        <p:nvGrpSpPr>
          <p:cNvPr id="50" name="Group 50"/>
          <p:cNvGrpSpPr/>
          <p:nvPr/>
        </p:nvGrpSpPr>
        <p:grpSpPr>
          <a:xfrm>
            <a:off x="15177852" y="5843793"/>
            <a:ext cx="249511" cy="249511"/>
            <a:chOff x="0" y="0"/>
            <a:chExt cx="332682" cy="332682"/>
          </a:xfrm>
        </p:grpSpPr>
        <p:grpSp>
          <p:nvGrpSpPr>
            <p:cNvPr id="51" name="Group 51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54" name="TextBox 54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16</a:t>
              </a:r>
            </a:p>
          </p:txBody>
        </p:sp>
      </p:grpSp>
      <p:sp>
        <p:nvSpPr>
          <p:cNvPr id="58" name="AutoShape 58"/>
          <p:cNvSpPr/>
          <p:nvPr/>
        </p:nvSpPr>
        <p:spPr>
          <a:xfrm>
            <a:off x="14635316" y="6794471"/>
            <a:ext cx="11947" cy="1082742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2" name="TextBox 62"/>
          <p:cNvSpPr txBox="1"/>
          <p:nvPr/>
        </p:nvSpPr>
        <p:spPr>
          <a:xfrm>
            <a:off x="13488905" y="8028868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63" name="Group 63"/>
          <p:cNvGrpSpPr/>
          <p:nvPr/>
        </p:nvGrpSpPr>
        <p:grpSpPr>
          <a:xfrm>
            <a:off x="14788597" y="7174136"/>
            <a:ext cx="249511" cy="249511"/>
            <a:chOff x="0" y="0"/>
            <a:chExt cx="332682" cy="332682"/>
          </a:xfrm>
        </p:grpSpPr>
        <p:grpSp>
          <p:nvGrpSpPr>
            <p:cNvPr id="64" name="Group 64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67" name="TextBox 67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17</a:t>
              </a:r>
            </a:p>
          </p:txBody>
        </p:sp>
      </p:grpSp>
      <p:sp>
        <p:nvSpPr>
          <p:cNvPr id="68" name="TextBox 68"/>
          <p:cNvSpPr txBox="1"/>
          <p:nvPr/>
        </p:nvSpPr>
        <p:spPr>
          <a:xfrm>
            <a:off x="15177852" y="7095412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Register</a:t>
            </a:r>
          </a:p>
        </p:txBody>
      </p:sp>
      <p:grpSp>
        <p:nvGrpSpPr>
          <p:cNvPr id="69" name="Group 69"/>
          <p:cNvGrpSpPr/>
          <p:nvPr/>
        </p:nvGrpSpPr>
        <p:grpSpPr>
          <a:xfrm>
            <a:off x="2581171" y="7810580"/>
            <a:ext cx="11262046" cy="2151241"/>
            <a:chOff x="0" y="0"/>
            <a:chExt cx="3547253" cy="677585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3547253" cy="677585"/>
            </a:xfrm>
            <a:custGeom>
              <a:avLst/>
              <a:gdLst/>
              <a:ahLst/>
              <a:cxnLst/>
              <a:rect l="l" t="t" r="r" b="b"/>
              <a:pathLst>
                <a:path w="3547253" h="677585">
                  <a:moveTo>
                    <a:pt x="0" y="0"/>
                  </a:moveTo>
                  <a:lnTo>
                    <a:pt x="3547253" y="0"/>
                  </a:lnTo>
                  <a:lnTo>
                    <a:pt x="3547253" y="677585"/>
                  </a:lnTo>
                  <a:lnTo>
                    <a:pt x="0" y="677585"/>
                  </a:lnTo>
                  <a:close/>
                </a:path>
              </a:pathLst>
            </a:custGeom>
            <a:solidFill>
              <a:srgbClr val="E8FDDA"/>
            </a:solidFill>
          </p:spPr>
        </p:sp>
        <p:sp>
          <p:nvSpPr>
            <p:cNvPr id="71" name="TextBox 7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72" name="Freeform 72"/>
          <p:cNvSpPr/>
          <p:nvPr/>
        </p:nvSpPr>
        <p:spPr>
          <a:xfrm>
            <a:off x="11277600" y="8153984"/>
            <a:ext cx="1579807" cy="1380414"/>
          </a:xfrm>
          <a:custGeom>
            <a:avLst/>
            <a:gdLst/>
            <a:ahLst/>
            <a:cxnLst/>
            <a:rect l="l" t="t" r="r" b="b"/>
            <a:pathLst>
              <a:path w="1579807" h="1380414">
                <a:moveTo>
                  <a:pt x="0" y="0"/>
                </a:moveTo>
                <a:lnTo>
                  <a:pt x="1579807" y="0"/>
                </a:lnTo>
                <a:lnTo>
                  <a:pt x="1579807" y="1380413"/>
                </a:lnTo>
                <a:lnTo>
                  <a:pt x="0" y="1380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3" name="TextBox 73"/>
          <p:cNvSpPr txBox="1"/>
          <p:nvPr/>
        </p:nvSpPr>
        <p:spPr>
          <a:xfrm>
            <a:off x="11055107" y="8001263"/>
            <a:ext cx="1922637" cy="34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1973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74" name="AutoShape 74"/>
          <p:cNvSpPr/>
          <p:nvPr/>
        </p:nvSpPr>
        <p:spPr>
          <a:xfrm flipH="1">
            <a:off x="12857407" y="8844190"/>
            <a:ext cx="138706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75" name="Group 75"/>
          <p:cNvGrpSpPr/>
          <p:nvPr/>
        </p:nvGrpSpPr>
        <p:grpSpPr>
          <a:xfrm>
            <a:off x="12932697" y="8502346"/>
            <a:ext cx="249511" cy="249511"/>
            <a:chOff x="0" y="0"/>
            <a:chExt cx="332682" cy="332682"/>
          </a:xfrm>
        </p:grpSpPr>
        <p:grpSp>
          <p:nvGrpSpPr>
            <p:cNvPr id="76" name="Group 76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78" name="TextBox 7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79" name="TextBox 79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18</a:t>
              </a:r>
            </a:p>
          </p:txBody>
        </p:sp>
      </p:grpSp>
      <p:sp>
        <p:nvSpPr>
          <p:cNvPr id="81" name="AutoShape 81"/>
          <p:cNvSpPr/>
          <p:nvPr/>
        </p:nvSpPr>
        <p:spPr>
          <a:xfrm flipH="1" flipV="1">
            <a:off x="8993233" y="8834665"/>
            <a:ext cx="2284367" cy="952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82" name="Group 82"/>
          <p:cNvGrpSpPr/>
          <p:nvPr/>
        </p:nvGrpSpPr>
        <p:grpSpPr>
          <a:xfrm>
            <a:off x="9178963" y="8464534"/>
            <a:ext cx="249511" cy="249511"/>
            <a:chOff x="0" y="0"/>
            <a:chExt cx="332682" cy="332682"/>
          </a:xfrm>
        </p:grpSpPr>
        <p:grpSp>
          <p:nvGrpSpPr>
            <p:cNvPr id="83" name="Group 83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85" name="TextBox 8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86" name="TextBox 86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19</a:t>
              </a:r>
            </a:p>
          </p:txBody>
        </p:sp>
      </p:grpSp>
      <p:sp>
        <p:nvSpPr>
          <p:cNvPr id="87" name="TextBox 87"/>
          <p:cNvSpPr txBox="1"/>
          <p:nvPr/>
        </p:nvSpPr>
        <p:spPr>
          <a:xfrm>
            <a:off x="9632803" y="8393774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Request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9234945" y="8920390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for Presentation</a:t>
            </a:r>
          </a:p>
        </p:txBody>
      </p:sp>
      <p:sp>
        <p:nvSpPr>
          <p:cNvPr id="89" name="Freeform 89"/>
          <p:cNvSpPr/>
          <p:nvPr/>
        </p:nvSpPr>
        <p:spPr>
          <a:xfrm>
            <a:off x="8069488" y="8241929"/>
            <a:ext cx="923744" cy="1185472"/>
          </a:xfrm>
          <a:custGeom>
            <a:avLst/>
            <a:gdLst/>
            <a:ahLst/>
            <a:cxnLst/>
            <a:rect l="l" t="t" r="r" b="b"/>
            <a:pathLst>
              <a:path w="923744" h="1185472">
                <a:moveTo>
                  <a:pt x="0" y="0"/>
                </a:moveTo>
                <a:lnTo>
                  <a:pt x="923745" y="0"/>
                </a:lnTo>
                <a:lnTo>
                  <a:pt x="923745" y="1185472"/>
                </a:lnTo>
                <a:lnTo>
                  <a:pt x="0" y="1185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0" name="TextBox 90"/>
          <p:cNvSpPr txBox="1"/>
          <p:nvPr/>
        </p:nvSpPr>
        <p:spPr>
          <a:xfrm>
            <a:off x="7341224" y="8028868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91" name="AutoShape 91"/>
          <p:cNvSpPr/>
          <p:nvPr/>
        </p:nvSpPr>
        <p:spPr>
          <a:xfrm flipH="1">
            <a:off x="6712051" y="8834665"/>
            <a:ext cx="135743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97" name="Group 97"/>
          <p:cNvGrpSpPr/>
          <p:nvPr/>
        </p:nvGrpSpPr>
        <p:grpSpPr>
          <a:xfrm>
            <a:off x="6842424" y="8464534"/>
            <a:ext cx="249511" cy="249511"/>
            <a:chOff x="0" y="0"/>
            <a:chExt cx="332682" cy="332682"/>
          </a:xfrm>
        </p:grpSpPr>
        <p:grpSp>
          <p:nvGrpSpPr>
            <p:cNvPr id="98" name="Group 98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100" name="TextBox 10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01" name="TextBox 101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20</a:t>
              </a:r>
            </a:p>
          </p:txBody>
        </p:sp>
      </p:grpSp>
      <p:sp>
        <p:nvSpPr>
          <p:cNvPr id="102" name="TextBox 102"/>
          <p:cNvSpPr txBox="1"/>
          <p:nvPr/>
        </p:nvSpPr>
        <p:spPr>
          <a:xfrm>
            <a:off x="7168135" y="8406464"/>
            <a:ext cx="1238354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103" name="TextBox 103"/>
          <p:cNvSpPr txBox="1"/>
          <p:nvPr/>
        </p:nvSpPr>
        <p:spPr>
          <a:xfrm>
            <a:off x="6803390" y="8903576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Presentation</a:t>
            </a:r>
          </a:p>
        </p:txBody>
      </p:sp>
      <p:sp>
        <p:nvSpPr>
          <p:cNvPr id="104" name="AutoShape 104"/>
          <p:cNvSpPr/>
          <p:nvPr/>
        </p:nvSpPr>
        <p:spPr>
          <a:xfrm flipH="1" flipV="1">
            <a:off x="4212077" y="8834665"/>
            <a:ext cx="1694391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05" name="Group 105"/>
          <p:cNvGrpSpPr/>
          <p:nvPr/>
        </p:nvGrpSpPr>
        <p:grpSpPr>
          <a:xfrm>
            <a:off x="4212077" y="8475742"/>
            <a:ext cx="249511" cy="249511"/>
            <a:chOff x="0" y="0"/>
            <a:chExt cx="332682" cy="332682"/>
          </a:xfrm>
        </p:grpSpPr>
        <p:grpSp>
          <p:nvGrpSpPr>
            <p:cNvPr id="106" name="Group 106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107" name="Freeform 10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108" name="TextBox 10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09" name="TextBox 109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21</a:t>
              </a:r>
            </a:p>
          </p:txBody>
        </p:sp>
      </p:grpSp>
      <p:sp>
        <p:nvSpPr>
          <p:cNvPr id="111" name="TextBox 111"/>
          <p:cNvSpPr txBox="1"/>
          <p:nvPr/>
        </p:nvSpPr>
        <p:spPr>
          <a:xfrm>
            <a:off x="5137806" y="8028868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112" name="Group 112"/>
          <p:cNvGrpSpPr/>
          <p:nvPr/>
        </p:nvGrpSpPr>
        <p:grpSpPr>
          <a:xfrm>
            <a:off x="8819615" y="5070996"/>
            <a:ext cx="3405648" cy="1930210"/>
            <a:chOff x="0" y="0"/>
            <a:chExt cx="896961" cy="508368"/>
          </a:xfrm>
        </p:grpSpPr>
        <p:sp>
          <p:nvSpPr>
            <p:cNvPr id="113" name="Freeform 113"/>
            <p:cNvSpPr/>
            <p:nvPr/>
          </p:nvSpPr>
          <p:spPr>
            <a:xfrm>
              <a:off x="0" y="0"/>
              <a:ext cx="896961" cy="508368"/>
            </a:xfrm>
            <a:custGeom>
              <a:avLst/>
              <a:gdLst/>
              <a:ahLst/>
              <a:cxnLst/>
              <a:rect l="l" t="t" r="r" b="b"/>
              <a:pathLst>
                <a:path w="896961" h="508368">
                  <a:moveTo>
                    <a:pt x="0" y="0"/>
                  </a:moveTo>
                  <a:lnTo>
                    <a:pt x="896961" y="0"/>
                  </a:lnTo>
                  <a:lnTo>
                    <a:pt x="896961" y="508368"/>
                  </a:lnTo>
                  <a:lnTo>
                    <a:pt x="0" y="508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0000"/>
              </a:solidFill>
              <a:miter/>
            </a:ln>
          </p:spPr>
        </p:sp>
        <p:sp>
          <p:nvSpPr>
            <p:cNvPr id="114" name="TextBox 11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115" name="Slide Number Placeholder 1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grpSp>
        <p:nvGrpSpPr>
          <p:cNvPr id="116" name="Group 115"/>
          <p:cNvGrpSpPr/>
          <p:nvPr/>
        </p:nvGrpSpPr>
        <p:grpSpPr>
          <a:xfrm>
            <a:off x="5943600" y="8496300"/>
            <a:ext cx="685800" cy="630382"/>
            <a:chOff x="3124200" y="1388918"/>
            <a:chExt cx="685800" cy="630382"/>
          </a:xfrm>
        </p:grpSpPr>
        <p:sp>
          <p:nvSpPr>
            <p:cNvPr id="117" name="Rectangle: Rounded Corners 116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19" name="Freeform 2"/>
          <p:cNvSpPr/>
          <p:nvPr/>
        </p:nvSpPr>
        <p:spPr>
          <a:xfrm>
            <a:off x="2971800" y="8420100"/>
            <a:ext cx="1074420" cy="762000"/>
          </a:xfrm>
          <a:custGeom>
            <a:avLst/>
            <a:gdLst/>
            <a:ahLst/>
            <a:cxnLst/>
            <a:rect l="l" t="t" r="r" b="b"/>
            <a:pathLst>
              <a:path w="5493245" h="4119934">
                <a:moveTo>
                  <a:pt x="0" y="0"/>
                </a:moveTo>
                <a:lnTo>
                  <a:pt x="5493246" y="0"/>
                </a:lnTo>
                <a:lnTo>
                  <a:pt x="5493246" y="4119934"/>
                </a:lnTo>
                <a:lnTo>
                  <a:pt x="0" y="41199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20" name="Group 119"/>
          <p:cNvGrpSpPr/>
          <p:nvPr/>
        </p:nvGrpSpPr>
        <p:grpSpPr>
          <a:xfrm>
            <a:off x="14325600" y="8572500"/>
            <a:ext cx="685800" cy="630382"/>
            <a:chOff x="3124200" y="1388918"/>
            <a:chExt cx="685800" cy="630382"/>
          </a:xfrm>
        </p:grpSpPr>
        <p:sp>
          <p:nvSpPr>
            <p:cNvPr id="121" name="Rectangle: Rounded Corners 120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23" name="Group 122"/>
          <p:cNvGrpSpPr/>
          <p:nvPr/>
        </p:nvGrpSpPr>
        <p:grpSpPr>
          <a:xfrm>
            <a:off x="17145000" y="5905500"/>
            <a:ext cx="685800" cy="630382"/>
            <a:chOff x="3124200" y="1388918"/>
            <a:chExt cx="685800" cy="630382"/>
          </a:xfrm>
        </p:grpSpPr>
        <p:sp>
          <p:nvSpPr>
            <p:cNvPr id="124" name="Rectangle: Rounded Corners 123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26" name="TextBox 83"/>
          <p:cNvSpPr txBox="1"/>
          <p:nvPr/>
        </p:nvSpPr>
        <p:spPr>
          <a:xfrm>
            <a:off x="2209800" y="8028868"/>
            <a:ext cx="2543759" cy="347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1973">
                <a:solidFill>
                  <a:srgbClr val="000000"/>
                </a:solidFill>
                <a:latin typeface="Helvetica World"/>
              </a:rPr>
              <a:t>Admin</a:t>
            </a:r>
          </a:p>
        </p:txBody>
      </p:sp>
      <p:sp>
        <p:nvSpPr>
          <p:cNvPr id="127" name="TextBox 87"/>
          <p:cNvSpPr txBox="1"/>
          <p:nvPr/>
        </p:nvSpPr>
        <p:spPr>
          <a:xfrm>
            <a:off x="9525000" y="4585295"/>
            <a:ext cx="8570025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r">
              <a:lnSpc>
                <a:spcPts val="2614"/>
              </a:lnSpc>
              <a:spcBef>
                <a:spcPct val="0"/>
              </a:spcBef>
            </a:pPr>
            <a:r>
              <a:rPr lang="en-US" sz="2178" spc="-43">
                <a:solidFill>
                  <a:srgbClr val="0DA696"/>
                </a:solidFill>
                <a:latin typeface="Muli Bold"/>
              </a:rPr>
              <a:t>PREPARE CONFERENCE PROCEEDING</a:t>
            </a:r>
          </a:p>
        </p:txBody>
      </p:sp>
      <p:grpSp>
        <p:nvGrpSpPr>
          <p:cNvPr id="128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129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130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1" name="TextBox 33"/>
          <p:cNvSpPr txBox="1"/>
          <p:nvPr/>
        </p:nvSpPr>
        <p:spPr>
          <a:xfrm>
            <a:off x="16328390" y="5159906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132" name="TextBox 208"/>
          <p:cNvSpPr txBox="1"/>
          <p:nvPr/>
        </p:nvSpPr>
        <p:spPr>
          <a:xfrm>
            <a:off x="13265504" y="8420100"/>
            <a:ext cx="1136295" cy="343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sp>
        <p:nvSpPr>
          <p:cNvPr id="134" name="TextBox 208"/>
          <p:cNvSpPr txBox="1"/>
          <p:nvPr/>
        </p:nvSpPr>
        <p:spPr>
          <a:xfrm>
            <a:off x="4654904" y="8410997"/>
            <a:ext cx="1136295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</a:rPr>
              <a:t>Produce</a:t>
            </a:r>
          </a:p>
        </p:txBody>
      </p:sp>
      <p:sp>
        <p:nvSpPr>
          <p:cNvPr id="135" name="TextBox 137"/>
          <p:cNvSpPr txBox="1"/>
          <p:nvPr/>
        </p:nvSpPr>
        <p:spPr>
          <a:xfrm>
            <a:off x="4648200" y="8953500"/>
            <a:ext cx="2473329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9105" y="1257300"/>
            <a:ext cx="17135972" cy="1113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4204" lvl="1" indent="-272102">
              <a:lnSpc>
                <a:spcPts val="4637"/>
              </a:lnSpc>
              <a:buFont typeface="Arial"/>
              <a:buChar char="•"/>
            </a:pPr>
            <a:r>
              <a:rPr lang="en-US" sz="2520" b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PC Chairs</a:t>
            </a:r>
            <a:r>
              <a:rPr lang="en-US" sz="252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 i</a:t>
            </a:r>
            <a:r>
              <a:rPr lang="en-US" sz="2520" b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nitiate camera-ready requests</a:t>
            </a:r>
            <a:r>
              <a:rPr lang="en-US" sz="252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 for particular submissions. By default, </a:t>
            </a:r>
            <a:r>
              <a:rPr lang="en-US" sz="2520" b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accepted submissions</a:t>
            </a:r>
            <a:r>
              <a:rPr lang="en-US" sz="252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 are </a:t>
            </a:r>
            <a:r>
              <a:rPr lang="en-US" sz="2520" b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requested for camera-ready submission</a:t>
            </a:r>
            <a:r>
              <a:rPr lang="en-US" sz="252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.</a:t>
            </a:r>
            <a:endParaRPr lang="en-US" sz="2520">
              <a:solidFill>
                <a:srgbClr val="000000"/>
              </a:solidFill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57200" y="447675"/>
            <a:ext cx="1638889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 spc="-82">
                <a:solidFill>
                  <a:srgbClr val="E66418"/>
                </a:solidFill>
                <a:latin typeface="Muli Bold"/>
              </a:rPr>
              <a:t>Camera Ready Request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6475730" y="5498132"/>
            <a:ext cx="2433810" cy="1416136"/>
            <a:chOff x="0" y="0"/>
            <a:chExt cx="1048981" cy="61036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48981" cy="610360"/>
            </a:xfrm>
            <a:custGeom>
              <a:avLst/>
              <a:gdLst/>
              <a:ahLst/>
              <a:cxnLst/>
              <a:rect l="l" t="t" r="r" b="b"/>
              <a:pathLst>
                <a:path w="1048981" h="610360">
                  <a:moveTo>
                    <a:pt x="524490" y="0"/>
                  </a:moveTo>
                  <a:cubicBezTo>
                    <a:pt x="234822" y="0"/>
                    <a:pt x="0" y="136634"/>
                    <a:pt x="0" y="305180"/>
                  </a:cubicBezTo>
                  <a:cubicBezTo>
                    <a:pt x="0" y="473726"/>
                    <a:pt x="234822" y="610360"/>
                    <a:pt x="524490" y="610360"/>
                  </a:cubicBezTo>
                  <a:cubicBezTo>
                    <a:pt x="814158" y="610360"/>
                    <a:pt x="1048981" y="473726"/>
                    <a:pt x="1048981" y="305180"/>
                  </a:cubicBezTo>
                  <a:cubicBezTo>
                    <a:pt x="1048981" y="136634"/>
                    <a:pt x="814158" y="0"/>
                    <a:pt x="524490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751505" y="4973539"/>
            <a:ext cx="8379497" cy="2151241"/>
            <a:chOff x="0" y="0"/>
            <a:chExt cx="2639325" cy="67758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639325" cy="677585"/>
            </a:xfrm>
            <a:custGeom>
              <a:avLst/>
              <a:gdLst/>
              <a:ahLst/>
              <a:cxnLst/>
              <a:rect l="l" t="t" r="r" b="b"/>
              <a:pathLst>
                <a:path w="2639325" h="677585">
                  <a:moveTo>
                    <a:pt x="0" y="0"/>
                  </a:moveTo>
                  <a:lnTo>
                    <a:pt x="2639325" y="0"/>
                  </a:lnTo>
                  <a:lnTo>
                    <a:pt x="2639325" y="677585"/>
                  </a:lnTo>
                  <a:lnTo>
                    <a:pt x="0" y="677585"/>
                  </a:lnTo>
                  <a:close/>
                </a:path>
              </a:pathLst>
            </a:custGeom>
            <a:solidFill>
              <a:srgbClr val="E8FDDA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 flipV="1">
            <a:off x="8909540" y="6197269"/>
            <a:ext cx="1764519" cy="893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4" name="Group 24"/>
          <p:cNvGrpSpPr/>
          <p:nvPr/>
        </p:nvGrpSpPr>
        <p:grpSpPr>
          <a:xfrm>
            <a:off x="8963836" y="5813301"/>
            <a:ext cx="249511" cy="249511"/>
            <a:chOff x="0" y="0"/>
            <a:chExt cx="332682" cy="332682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14</a:t>
              </a:r>
            </a:p>
          </p:txBody>
        </p:sp>
      </p:grpSp>
      <p:sp>
        <p:nvSpPr>
          <p:cNvPr id="29" name="Freeform 29"/>
          <p:cNvSpPr/>
          <p:nvPr/>
        </p:nvSpPr>
        <p:spPr>
          <a:xfrm>
            <a:off x="10674059" y="5507063"/>
            <a:ext cx="1579807" cy="1380414"/>
          </a:xfrm>
          <a:custGeom>
            <a:avLst/>
            <a:gdLst/>
            <a:ahLst/>
            <a:cxnLst/>
            <a:rect l="l" t="t" r="r" b="b"/>
            <a:pathLst>
              <a:path w="1579807" h="1380414">
                <a:moveTo>
                  <a:pt x="0" y="0"/>
                </a:moveTo>
                <a:lnTo>
                  <a:pt x="1579807" y="0"/>
                </a:lnTo>
                <a:lnTo>
                  <a:pt x="1579807" y="1380413"/>
                </a:lnTo>
                <a:lnTo>
                  <a:pt x="0" y="1380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6619601" y="5736147"/>
            <a:ext cx="2100688" cy="915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1"/>
              </a:lnSpc>
            </a:pPr>
            <a:r>
              <a:rPr lang="en-US" sz="1615">
                <a:solidFill>
                  <a:srgbClr val="000000"/>
                </a:solidFill>
                <a:latin typeface="Helvetica World Bold"/>
              </a:rPr>
              <a:t>2. Monitor and Manage Conference Submissions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382910" y="5741060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3843217" y="4973539"/>
            <a:ext cx="4287785" cy="4988282"/>
            <a:chOff x="0" y="0"/>
            <a:chExt cx="1350541" cy="157118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350541" cy="1571180"/>
            </a:xfrm>
            <a:custGeom>
              <a:avLst/>
              <a:gdLst/>
              <a:ahLst/>
              <a:cxnLst/>
              <a:rect l="l" t="t" r="r" b="b"/>
              <a:pathLst>
                <a:path w="1350541" h="1571180">
                  <a:moveTo>
                    <a:pt x="0" y="0"/>
                  </a:moveTo>
                  <a:lnTo>
                    <a:pt x="1350541" y="0"/>
                  </a:lnTo>
                  <a:lnTo>
                    <a:pt x="1350541" y="1571180"/>
                  </a:lnTo>
                  <a:lnTo>
                    <a:pt x="0" y="1571180"/>
                  </a:lnTo>
                  <a:close/>
                </a:path>
              </a:pathLst>
            </a:custGeom>
            <a:solidFill>
              <a:srgbClr val="E8FDDA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14173444" y="5608999"/>
            <a:ext cx="923744" cy="1185472"/>
          </a:xfrm>
          <a:custGeom>
            <a:avLst/>
            <a:gdLst/>
            <a:ahLst/>
            <a:cxnLst/>
            <a:rect l="l" t="t" r="r" b="b"/>
            <a:pathLst>
              <a:path w="923744" h="1185472">
                <a:moveTo>
                  <a:pt x="0" y="0"/>
                </a:moveTo>
                <a:lnTo>
                  <a:pt x="923745" y="0"/>
                </a:lnTo>
                <a:lnTo>
                  <a:pt x="923745" y="1185472"/>
                </a:lnTo>
                <a:lnTo>
                  <a:pt x="0" y="1185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6" name="AutoShape 36"/>
          <p:cNvSpPr/>
          <p:nvPr/>
        </p:nvSpPr>
        <p:spPr>
          <a:xfrm>
            <a:off x="12253866" y="6197269"/>
            <a:ext cx="1919578" cy="446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7" name="Group 37"/>
          <p:cNvGrpSpPr/>
          <p:nvPr/>
        </p:nvGrpSpPr>
        <p:grpSpPr>
          <a:xfrm>
            <a:off x="12253838" y="5837918"/>
            <a:ext cx="249511" cy="249511"/>
            <a:chOff x="0" y="0"/>
            <a:chExt cx="332682" cy="332682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41" name="TextBox 41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15</a:t>
              </a:r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12672912" y="5765676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Request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278750" y="6291340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Camera Ready</a:t>
            </a:r>
          </a:p>
        </p:txBody>
      </p:sp>
      <p:sp>
        <p:nvSpPr>
          <p:cNvPr id="44" name="AutoShape 44"/>
          <p:cNvSpPr/>
          <p:nvPr/>
        </p:nvSpPr>
        <p:spPr>
          <a:xfrm>
            <a:off x="15097189" y="6201735"/>
            <a:ext cx="1931059" cy="1435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5" name="TextBox 45"/>
          <p:cNvSpPr txBox="1"/>
          <p:nvPr/>
        </p:nvSpPr>
        <p:spPr>
          <a:xfrm>
            <a:off x="15572015" y="5773033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5177852" y="6298697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Camera Ready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15177852" y="5843793"/>
            <a:ext cx="249511" cy="249511"/>
            <a:chOff x="0" y="0"/>
            <a:chExt cx="332682" cy="332682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51" name="TextBox 51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16</a:t>
              </a:r>
            </a:p>
          </p:txBody>
        </p:sp>
      </p:grpSp>
      <p:sp>
        <p:nvSpPr>
          <p:cNvPr id="55" name="AutoShape 55"/>
          <p:cNvSpPr/>
          <p:nvPr/>
        </p:nvSpPr>
        <p:spPr>
          <a:xfrm>
            <a:off x="14635316" y="6794471"/>
            <a:ext cx="11947" cy="1082742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9" name="TextBox 59"/>
          <p:cNvSpPr txBox="1"/>
          <p:nvPr/>
        </p:nvSpPr>
        <p:spPr>
          <a:xfrm>
            <a:off x="13488905" y="8028868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14788597" y="7174136"/>
            <a:ext cx="249511" cy="249511"/>
            <a:chOff x="0" y="0"/>
            <a:chExt cx="332682" cy="332682"/>
          </a:xfrm>
        </p:grpSpPr>
        <p:grpSp>
          <p:nvGrpSpPr>
            <p:cNvPr id="61" name="Group 61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64" name="TextBox 64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17</a:t>
              </a:r>
            </a:p>
          </p:txBody>
        </p:sp>
      </p:grpSp>
      <p:sp>
        <p:nvSpPr>
          <p:cNvPr id="65" name="TextBox 65"/>
          <p:cNvSpPr txBox="1"/>
          <p:nvPr/>
        </p:nvSpPr>
        <p:spPr>
          <a:xfrm>
            <a:off x="15177852" y="7095412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Register</a:t>
            </a:r>
          </a:p>
        </p:txBody>
      </p:sp>
      <p:grpSp>
        <p:nvGrpSpPr>
          <p:cNvPr id="66" name="Group 66"/>
          <p:cNvGrpSpPr/>
          <p:nvPr/>
        </p:nvGrpSpPr>
        <p:grpSpPr>
          <a:xfrm>
            <a:off x="2581171" y="7810580"/>
            <a:ext cx="11262046" cy="2151241"/>
            <a:chOff x="0" y="0"/>
            <a:chExt cx="3547253" cy="677585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3547253" cy="677585"/>
            </a:xfrm>
            <a:custGeom>
              <a:avLst/>
              <a:gdLst/>
              <a:ahLst/>
              <a:cxnLst/>
              <a:rect l="l" t="t" r="r" b="b"/>
              <a:pathLst>
                <a:path w="3547253" h="677585">
                  <a:moveTo>
                    <a:pt x="0" y="0"/>
                  </a:moveTo>
                  <a:lnTo>
                    <a:pt x="3547253" y="0"/>
                  </a:lnTo>
                  <a:lnTo>
                    <a:pt x="3547253" y="677585"/>
                  </a:lnTo>
                  <a:lnTo>
                    <a:pt x="0" y="677585"/>
                  </a:lnTo>
                  <a:close/>
                </a:path>
              </a:pathLst>
            </a:custGeom>
            <a:solidFill>
              <a:srgbClr val="E8FDDA"/>
            </a:solidFill>
          </p:spPr>
        </p:sp>
        <p:sp>
          <p:nvSpPr>
            <p:cNvPr id="68" name="TextBox 6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69" name="Freeform 69"/>
          <p:cNvSpPr/>
          <p:nvPr/>
        </p:nvSpPr>
        <p:spPr>
          <a:xfrm>
            <a:off x="11277600" y="8153984"/>
            <a:ext cx="1579807" cy="1380414"/>
          </a:xfrm>
          <a:custGeom>
            <a:avLst/>
            <a:gdLst/>
            <a:ahLst/>
            <a:cxnLst/>
            <a:rect l="l" t="t" r="r" b="b"/>
            <a:pathLst>
              <a:path w="1579807" h="1380414">
                <a:moveTo>
                  <a:pt x="0" y="0"/>
                </a:moveTo>
                <a:lnTo>
                  <a:pt x="1579807" y="0"/>
                </a:lnTo>
                <a:lnTo>
                  <a:pt x="1579807" y="1380413"/>
                </a:lnTo>
                <a:lnTo>
                  <a:pt x="0" y="1380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0" name="TextBox 70"/>
          <p:cNvSpPr txBox="1"/>
          <p:nvPr/>
        </p:nvSpPr>
        <p:spPr>
          <a:xfrm>
            <a:off x="11055107" y="8001263"/>
            <a:ext cx="1922637" cy="34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1973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71" name="AutoShape 71"/>
          <p:cNvSpPr/>
          <p:nvPr/>
        </p:nvSpPr>
        <p:spPr>
          <a:xfrm flipH="1">
            <a:off x="12857407" y="8844190"/>
            <a:ext cx="138706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72" name="Group 72"/>
          <p:cNvGrpSpPr/>
          <p:nvPr/>
        </p:nvGrpSpPr>
        <p:grpSpPr>
          <a:xfrm>
            <a:off x="12932697" y="8502346"/>
            <a:ext cx="249511" cy="249511"/>
            <a:chOff x="0" y="0"/>
            <a:chExt cx="332682" cy="332682"/>
          </a:xfrm>
        </p:grpSpPr>
        <p:grpSp>
          <p:nvGrpSpPr>
            <p:cNvPr id="73" name="Group 73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76" name="TextBox 76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18</a:t>
              </a:r>
            </a:p>
          </p:txBody>
        </p:sp>
      </p:grpSp>
      <p:sp>
        <p:nvSpPr>
          <p:cNvPr id="78" name="AutoShape 78"/>
          <p:cNvSpPr/>
          <p:nvPr/>
        </p:nvSpPr>
        <p:spPr>
          <a:xfrm flipH="1" flipV="1">
            <a:off x="8993233" y="8834665"/>
            <a:ext cx="2284367" cy="952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79" name="Group 79"/>
          <p:cNvGrpSpPr/>
          <p:nvPr/>
        </p:nvGrpSpPr>
        <p:grpSpPr>
          <a:xfrm>
            <a:off x="9178963" y="8464534"/>
            <a:ext cx="249511" cy="249511"/>
            <a:chOff x="0" y="0"/>
            <a:chExt cx="332682" cy="332682"/>
          </a:xfrm>
        </p:grpSpPr>
        <p:grpSp>
          <p:nvGrpSpPr>
            <p:cNvPr id="80" name="Group 80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82" name="TextBox 8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83" name="TextBox 83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19</a:t>
              </a:r>
            </a:p>
          </p:txBody>
        </p:sp>
      </p:grpSp>
      <p:sp>
        <p:nvSpPr>
          <p:cNvPr id="84" name="TextBox 84"/>
          <p:cNvSpPr txBox="1"/>
          <p:nvPr/>
        </p:nvSpPr>
        <p:spPr>
          <a:xfrm>
            <a:off x="9632803" y="8393774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Request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9234945" y="8920390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for Presentation</a:t>
            </a:r>
          </a:p>
        </p:txBody>
      </p:sp>
      <p:sp>
        <p:nvSpPr>
          <p:cNvPr id="86" name="Freeform 86"/>
          <p:cNvSpPr/>
          <p:nvPr/>
        </p:nvSpPr>
        <p:spPr>
          <a:xfrm>
            <a:off x="8069488" y="8241929"/>
            <a:ext cx="923744" cy="1185472"/>
          </a:xfrm>
          <a:custGeom>
            <a:avLst/>
            <a:gdLst/>
            <a:ahLst/>
            <a:cxnLst/>
            <a:rect l="l" t="t" r="r" b="b"/>
            <a:pathLst>
              <a:path w="923744" h="1185472">
                <a:moveTo>
                  <a:pt x="0" y="0"/>
                </a:moveTo>
                <a:lnTo>
                  <a:pt x="923745" y="0"/>
                </a:lnTo>
                <a:lnTo>
                  <a:pt x="923745" y="1185472"/>
                </a:lnTo>
                <a:lnTo>
                  <a:pt x="0" y="1185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7" name="TextBox 87"/>
          <p:cNvSpPr txBox="1"/>
          <p:nvPr/>
        </p:nvSpPr>
        <p:spPr>
          <a:xfrm>
            <a:off x="7341224" y="8028868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88" name="AutoShape 88"/>
          <p:cNvSpPr/>
          <p:nvPr/>
        </p:nvSpPr>
        <p:spPr>
          <a:xfrm flipH="1">
            <a:off x="6712051" y="8834665"/>
            <a:ext cx="135743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94" name="Group 94"/>
          <p:cNvGrpSpPr/>
          <p:nvPr/>
        </p:nvGrpSpPr>
        <p:grpSpPr>
          <a:xfrm>
            <a:off x="6842424" y="8464534"/>
            <a:ext cx="249511" cy="249511"/>
            <a:chOff x="0" y="0"/>
            <a:chExt cx="332682" cy="332682"/>
          </a:xfrm>
        </p:grpSpPr>
        <p:grpSp>
          <p:nvGrpSpPr>
            <p:cNvPr id="95" name="Group 95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97" name="TextBox 9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98" name="TextBox 98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20</a:t>
              </a:r>
            </a:p>
          </p:txBody>
        </p:sp>
      </p:grpSp>
      <p:sp>
        <p:nvSpPr>
          <p:cNvPr id="99" name="TextBox 99"/>
          <p:cNvSpPr txBox="1"/>
          <p:nvPr/>
        </p:nvSpPr>
        <p:spPr>
          <a:xfrm>
            <a:off x="7168135" y="8406464"/>
            <a:ext cx="1238354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6803390" y="8903576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Presentation</a:t>
            </a:r>
          </a:p>
        </p:txBody>
      </p:sp>
      <p:sp>
        <p:nvSpPr>
          <p:cNvPr id="101" name="AutoShape 101"/>
          <p:cNvSpPr/>
          <p:nvPr/>
        </p:nvSpPr>
        <p:spPr>
          <a:xfrm flipH="1" flipV="1">
            <a:off x="4212077" y="8834665"/>
            <a:ext cx="1694391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02" name="Group 102"/>
          <p:cNvGrpSpPr/>
          <p:nvPr/>
        </p:nvGrpSpPr>
        <p:grpSpPr>
          <a:xfrm>
            <a:off x="4212077" y="8475742"/>
            <a:ext cx="249511" cy="249511"/>
            <a:chOff x="0" y="0"/>
            <a:chExt cx="332682" cy="332682"/>
          </a:xfrm>
        </p:grpSpPr>
        <p:grpSp>
          <p:nvGrpSpPr>
            <p:cNvPr id="103" name="Group 103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105" name="TextBox 10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06" name="TextBox 106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21</a:t>
              </a:r>
            </a:p>
          </p:txBody>
        </p:sp>
      </p:grpSp>
      <p:sp>
        <p:nvSpPr>
          <p:cNvPr id="108" name="TextBox 108"/>
          <p:cNvSpPr txBox="1"/>
          <p:nvPr/>
        </p:nvSpPr>
        <p:spPr>
          <a:xfrm>
            <a:off x="5137806" y="8028868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109" name="Group 109"/>
          <p:cNvGrpSpPr/>
          <p:nvPr/>
        </p:nvGrpSpPr>
        <p:grpSpPr>
          <a:xfrm>
            <a:off x="10674059" y="5070996"/>
            <a:ext cx="4423129" cy="1930210"/>
            <a:chOff x="0" y="0"/>
            <a:chExt cx="1164939" cy="508368"/>
          </a:xfrm>
        </p:grpSpPr>
        <p:sp>
          <p:nvSpPr>
            <p:cNvPr id="110" name="Freeform 110"/>
            <p:cNvSpPr/>
            <p:nvPr/>
          </p:nvSpPr>
          <p:spPr>
            <a:xfrm>
              <a:off x="0" y="0"/>
              <a:ext cx="1164939" cy="508368"/>
            </a:xfrm>
            <a:custGeom>
              <a:avLst/>
              <a:gdLst/>
              <a:ahLst/>
              <a:cxnLst/>
              <a:rect l="l" t="t" r="r" b="b"/>
              <a:pathLst>
                <a:path w="1164939" h="508368">
                  <a:moveTo>
                    <a:pt x="0" y="0"/>
                  </a:moveTo>
                  <a:lnTo>
                    <a:pt x="1164939" y="0"/>
                  </a:lnTo>
                  <a:lnTo>
                    <a:pt x="1164939" y="508368"/>
                  </a:lnTo>
                  <a:lnTo>
                    <a:pt x="0" y="508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0000"/>
              </a:solidFill>
              <a:miter/>
            </a:ln>
          </p:spPr>
        </p:sp>
        <p:sp>
          <p:nvSpPr>
            <p:cNvPr id="111" name="TextBox 1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112" name="TextBox 112"/>
          <p:cNvSpPr txBox="1"/>
          <p:nvPr/>
        </p:nvSpPr>
        <p:spPr>
          <a:xfrm>
            <a:off x="10513392" y="5159119"/>
            <a:ext cx="1922637" cy="34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1973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113" name="TextBox 113"/>
          <p:cNvSpPr txBox="1"/>
          <p:nvPr/>
        </p:nvSpPr>
        <p:spPr>
          <a:xfrm>
            <a:off x="13415675" y="5151762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115" name="Slide Number Placeholder 1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grpSp>
        <p:nvGrpSpPr>
          <p:cNvPr id="116" name="Group 115"/>
          <p:cNvGrpSpPr/>
          <p:nvPr/>
        </p:nvGrpSpPr>
        <p:grpSpPr>
          <a:xfrm>
            <a:off x="5943600" y="8496300"/>
            <a:ext cx="685800" cy="630382"/>
            <a:chOff x="3124200" y="1388918"/>
            <a:chExt cx="685800" cy="630382"/>
          </a:xfrm>
        </p:grpSpPr>
        <p:sp>
          <p:nvSpPr>
            <p:cNvPr id="117" name="Rectangle: Rounded Corners 116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19" name="Freeform 2"/>
          <p:cNvSpPr/>
          <p:nvPr/>
        </p:nvSpPr>
        <p:spPr>
          <a:xfrm>
            <a:off x="2971800" y="8420100"/>
            <a:ext cx="1074420" cy="762000"/>
          </a:xfrm>
          <a:custGeom>
            <a:avLst/>
            <a:gdLst/>
            <a:ahLst/>
            <a:cxnLst/>
            <a:rect l="l" t="t" r="r" b="b"/>
            <a:pathLst>
              <a:path w="5493245" h="4119934">
                <a:moveTo>
                  <a:pt x="0" y="0"/>
                </a:moveTo>
                <a:lnTo>
                  <a:pt x="5493246" y="0"/>
                </a:lnTo>
                <a:lnTo>
                  <a:pt x="5493246" y="4119934"/>
                </a:lnTo>
                <a:lnTo>
                  <a:pt x="0" y="41199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20" name="Group 119"/>
          <p:cNvGrpSpPr/>
          <p:nvPr/>
        </p:nvGrpSpPr>
        <p:grpSpPr>
          <a:xfrm>
            <a:off x="14325600" y="8572500"/>
            <a:ext cx="685800" cy="630382"/>
            <a:chOff x="3124200" y="1388918"/>
            <a:chExt cx="685800" cy="630382"/>
          </a:xfrm>
        </p:grpSpPr>
        <p:sp>
          <p:nvSpPr>
            <p:cNvPr id="121" name="Rectangle: Rounded Corners 120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23" name="Group 122"/>
          <p:cNvGrpSpPr/>
          <p:nvPr/>
        </p:nvGrpSpPr>
        <p:grpSpPr>
          <a:xfrm>
            <a:off x="17145000" y="5905500"/>
            <a:ext cx="685800" cy="630382"/>
            <a:chOff x="3124200" y="1388918"/>
            <a:chExt cx="685800" cy="630382"/>
          </a:xfrm>
        </p:grpSpPr>
        <p:sp>
          <p:nvSpPr>
            <p:cNvPr id="124" name="Rectangle: Rounded Corners 123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26" name="TextBox 83"/>
          <p:cNvSpPr txBox="1"/>
          <p:nvPr/>
        </p:nvSpPr>
        <p:spPr>
          <a:xfrm>
            <a:off x="2209800" y="8028868"/>
            <a:ext cx="2543759" cy="347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1973">
                <a:solidFill>
                  <a:srgbClr val="000000"/>
                </a:solidFill>
                <a:latin typeface="Helvetica World"/>
              </a:rPr>
              <a:t>Admin</a:t>
            </a:r>
          </a:p>
        </p:txBody>
      </p:sp>
      <p:sp>
        <p:nvSpPr>
          <p:cNvPr id="127" name="TextBox 87"/>
          <p:cNvSpPr txBox="1"/>
          <p:nvPr/>
        </p:nvSpPr>
        <p:spPr>
          <a:xfrm>
            <a:off x="9525000" y="4585295"/>
            <a:ext cx="8570025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r">
              <a:lnSpc>
                <a:spcPts val="2614"/>
              </a:lnSpc>
              <a:spcBef>
                <a:spcPct val="0"/>
              </a:spcBef>
            </a:pPr>
            <a:r>
              <a:rPr lang="en-US" sz="2178" spc="-43">
                <a:solidFill>
                  <a:srgbClr val="0DA696"/>
                </a:solidFill>
                <a:latin typeface="Muli Bold"/>
              </a:rPr>
              <a:t>PREPARE CONFERENCE PROCEEDING</a:t>
            </a:r>
          </a:p>
        </p:txBody>
      </p:sp>
      <p:grpSp>
        <p:nvGrpSpPr>
          <p:cNvPr id="128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129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130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1" name="TextBox 33"/>
          <p:cNvSpPr txBox="1"/>
          <p:nvPr/>
        </p:nvSpPr>
        <p:spPr>
          <a:xfrm>
            <a:off x="16328390" y="5159906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132" name="TextBox 208"/>
          <p:cNvSpPr txBox="1"/>
          <p:nvPr/>
        </p:nvSpPr>
        <p:spPr>
          <a:xfrm>
            <a:off x="13265504" y="8420100"/>
            <a:ext cx="1136295" cy="343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sp>
        <p:nvSpPr>
          <p:cNvPr id="148" name="TextBox 208"/>
          <p:cNvSpPr txBox="1"/>
          <p:nvPr/>
        </p:nvSpPr>
        <p:spPr>
          <a:xfrm>
            <a:off x="4654904" y="8410997"/>
            <a:ext cx="1136295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</a:rPr>
              <a:t>Produce</a:t>
            </a:r>
          </a:p>
        </p:txBody>
      </p:sp>
      <p:sp>
        <p:nvSpPr>
          <p:cNvPr id="149" name="TextBox 137"/>
          <p:cNvSpPr txBox="1"/>
          <p:nvPr/>
        </p:nvSpPr>
        <p:spPr>
          <a:xfrm>
            <a:off x="4648200" y="8953500"/>
            <a:ext cx="2473329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30100F69-3241-629A-C534-8C86884CCB73}"/>
              </a:ext>
            </a:extLst>
          </p:cNvPr>
          <p:cNvGrpSpPr/>
          <p:nvPr/>
        </p:nvGrpSpPr>
        <p:grpSpPr>
          <a:xfrm>
            <a:off x="1028700" y="3566337"/>
            <a:ext cx="4991100" cy="624566"/>
            <a:chOff x="0" y="0"/>
            <a:chExt cx="5479339" cy="832755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AB1DF71E-2432-DBB1-8DF1-D75D3B7FFF50}"/>
                </a:ext>
              </a:extLst>
            </p:cNvPr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A4B60B4A-CE47-1E58-B502-FBED8D7C8318}"/>
                  </a:ext>
                </a:extLst>
              </p:cNvPr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265E3150-6741-5EE8-5ACD-2372A0EB289C}"/>
                </a:ext>
              </a:extLst>
            </p:cNvPr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Request Presentation Materials</a:t>
              </a:r>
            </a:p>
          </p:txBody>
        </p:sp>
      </p:grpSp>
      <p:grpSp>
        <p:nvGrpSpPr>
          <p:cNvPr id="13" name="Group 8">
            <a:extLst>
              <a:ext uri="{FF2B5EF4-FFF2-40B4-BE49-F238E27FC236}">
                <a16:creationId xmlns:a16="http://schemas.microsoft.com/office/drawing/2014/main" id="{0E70478B-CC27-C2C9-600D-AB46CE78D01A}"/>
              </a:ext>
            </a:extLst>
          </p:cNvPr>
          <p:cNvGrpSpPr/>
          <p:nvPr/>
        </p:nvGrpSpPr>
        <p:grpSpPr>
          <a:xfrm>
            <a:off x="1028700" y="2627446"/>
            <a:ext cx="4991100" cy="624566"/>
            <a:chOff x="0" y="0"/>
            <a:chExt cx="5479339" cy="83275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3437BEF-F04F-BD32-C325-6D7FF2C5440B}"/>
                </a:ext>
              </a:extLst>
            </p:cNvPr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2" name="Freeform 10">
                <a:extLst>
                  <a:ext uri="{FF2B5EF4-FFF2-40B4-BE49-F238E27FC236}">
                    <a16:creationId xmlns:a16="http://schemas.microsoft.com/office/drawing/2014/main" id="{5BE494BC-5E81-E918-7AC2-D02DC784765F}"/>
                  </a:ext>
                </a:extLst>
              </p:cNvPr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B46AAA41-702A-5A1F-F257-E8432C0677A5}"/>
                </a:ext>
              </a:extLst>
            </p:cNvPr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Request for Camera Readies</a:t>
              </a:r>
            </a:p>
          </p:txBody>
        </p:sp>
      </p:grpSp>
      <p:grpSp>
        <p:nvGrpSpPr>
          <p:cNvPr id="54" name="Group 12">
            <a:extLst>
              <a:ext uri="{FF2B5EF4-FFF2-40B4-BE49-F238E27FC236}">
                <a16:creationId xmlns:a16="http://schemas.microsoft.com/office/drawing/2014/main" id="{D7A252DA-5894-A4A2-5E93-BA90D6085422}"/>
              </a:ext>
            </a:extLst>
          </p:cNvPr>
          <p:cNvGrpSpPr/>
          <p:nvPr/>
        </p:nvGrpSpPr>
        <p:grpSpPr>
          <a:xfrm>
            <a:off x="1028700" y="4505228"/>
            <a:ext cx="4991100" cy="624566"/>
            <a:chOff x="0" y="0"/>
            <a:chExt cx="5479339" cy="832755"/>
          </a:xfrm>
        </p:grpSpPr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CFF975EE-564F-EC15-0353-1D07BA00C3FC}"/>
                </a:ext>
              </a:extLst>
            </p:cNvPr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53" name="Freeform 14">
                <a:extLst>
                  <a:ext uri="{FF2B5EF4-FFF2-40B4-BE49-F238E27FC236}">
                    <a16:creationId xmlns:a16="http://schemas.microsoft.com/office/drawing/2014/main" id="{6CA4F9B7-FCE5-8541-CAB8-0D81693B25F1}"/>
                  </a:ext>
                </a:extLst>
              </p:cNvPr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52" name="TextBox 15">
              <a:extLst>
                <a:ext uri="{FF2B5EF4-FFF2-40B4-BE49-F238E27FC236}">
                  <a16:creationId xmlns:a16="http://schemas.microsoft.com/office/drawing/2014/main" id="{6D6EEA73-30BA-5647-823A-D234A55AF9F8}"/>
                </a:ext>
              </a:extLst>
            </p:cNvPr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Produce Statistical Summaries</a:t>
              </a: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6340378" y="4819690"/>
            <a:ext cx="10576022" cy="2688971"/>
            <a:chOff x="0" y="0"/>
            <a:chExt cx="2090784" cy="7082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90784" cy="708206"/>
            </a:xfrm>
            <a:custGeom>
              <a:avLst/>
              <a:gdLst/>
              <a:ahLst/>
              <a:cxnLst/>
              <a:rect l="l" t="t" r="r" b="b"/>
              <a:pathLst>
                <a:path w="2090784" h="708206">
                  <a:moveTo>
                    <a:pt x="0" y="0"/>
                  </a:moveTo>
                  <a:lnTo>
                    <a:pt x="2090784" y="0"/>
                  </a:lnTo>
                  <a:lnTo>
                    <a:pt x="2090784" y="708206"/>
                  </a:lnTo>
                  <a:lnTo>
                    <a:pt x="0" y="70820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E98552"/>
              </a:solidFill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530878" y="5148865"/>
            <a:ext cx="8194445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-60">
                <a:solidFill>
                  <a:srgbClr val="000000"/>
                </a:solidFill>
                <a:latin typeface="Muli Bold"/>
              </a:rPr>
              <a:t>Run scripts: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40378" y="5604041"/>
            <a:ext cx="10804622" cy="655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295" lvl="1" indent="-290830">
              <a:lnSpc>
                <a:spcPts val="5912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Clear Sans"/>
              </a:rPr>
              <a:t>Request Camera Ready by the [Camera Ready Bulk </a:t>
            </a:r>
            <a:r>
              <a:rPr lang="en-US" sz="2700">
                <a:solidFill>
                  <a:srgbClr val="000000"/>
                </a:solidFill>
                <a:ea typeface="+mn-lt"/>
                <a:cs typeface="+mn-lt"/>
              </a:rPr>
              <a:t>Enable</a:t>
            </a:r>
            <a:r>
              <a:rPr lang="en-US" sz="2650">
                <a:solidFill>
                  <a:srgbClr val="000000"/>
                </a:solidFill>
                <a:latin typeface="Clear Sans"/>
              </a:rPr>
              <a:t>] option</a:t>
            </a:r>
            <a:endParaRPr lang="en-US" sz="2650"/>
          </a:p>
        </p:txBody>
      </p:sp>
      <p:sp>
        <p:nvSpPr>
          <p:cNvPr id="12" name="TextBox 12"/>
          <p:cNvSpPr txBox="1"/>
          <p:nvPr/>
        </p:nvSpPr>
        <p:spPr>
          <a:xfrm>
            <a:off x="457200" y="447675"/>
            <a:ext cx="12927044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spc="-100">
                <a:solidFill>
                  <a:srgbClr val="E66418"/>
                </a:solidFill>
                <a:latin typeface="Muli Bold"/>
              </a:rPr>
              <a:t>Flow 3: </a:t>
            </a:r>
            <a:r>
              <a:rPr lang="en-US" sz="5400" spc="-82">
                <a:solidFill>
                  <a:srgbClr val="E66418"/>
                </a:solidFill>
                <a:latin typeface="Muli Bold"/>
              </a:rPr>
              <a:t>Prepare Conference Proceeding</a:t>
            </a:r>
            <a:endParaRPr lang="en-US" sz="5000" spc="-100">
              <a:solidFill>
                <a:srgbClr val="E66418"/>
              </a:solidFill>
              <a:latin typeface="Muli Bol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6340378" y="2472498"/>
            <a:ext cx="3413222" cy="433181"/>
            <a:chOff x="0" y="0"/>
            <a:chExt cx="3800310" cy="577575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376813" y="176014"/>
              <a:ext cx="3046683" cy="239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Request Presentation Materials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340378" y="1821310"/>
            <a:ext cx="3413222" cy="433181"/>
            <a:chOff x="0" y="0"/>
            <a:chExt cx="3800310" cy="577575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376813" y="176014"/>
              <a:ext cx="3046683" cy="239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Request for Camera Readies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340378" y="3123686"/>
            <a:ext cx="3413222" cy="433181"/>
            <a:chOff x="0" y="0"/>
            <a:chExt cx="3800310" cy="577575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376813" y="176014"/>
              <a:ext cx="3046683" cy="239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Produce Statistical Summaries</a:t>
              </a:r>
            </a:p>
          </p:txBody>
        </p:sp>
      </p:grp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476500"/>
            <a:ext cx="4800600" cy="4596653"/>
          </a:xfrm>
          <a:prstGeom prst="rect">
            <a:avLst/>
          </a:prstGeom>
        </p:spPr>
      </p:pic>
      <p:sp>
        <p:nvSpPr>
          <p:cNvPr id="33" name="Thought Bubble: Cloud 32"/>
          <p:cNvSpPr/>
          <p:nvPr/>
        </p:nvSpPr>
        <p:spPr>
          <a:xfrm>
            <a:off x="13716000" y="1104900"/>
            <a:ext cx="3886200" cy="2179320"/>
          </a:xfrm>
          <a:prstGeom prst="cloudCallou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E66418"/>
                </a:solidFill>
                <a:latin typeface="Arimo Bold"/>
              </a:rPr>
              <a:t>DEMO 3.1</a:t>
            </a:r>
          </a:p>
        </p:txBody>
      </p:sp>
      <p:grpSp>
        <p:nvGrpSpPr>
          <p:cNvPr id="34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35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36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10800000">
            <a:off x="0" y="-11107293"/>
            <a:ext cx="19359160" cy="18023378"/>
            <a:chOff x="0" y="0"/>
            <a:chExt cx="6350000" cy="5911850"/>
          </a:xfrm>
        </p:grpSpPr>
        <p:sp>
          <p:nvSpPr>
            <p:cNvPr id="3" name="Freeform 3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2700">
              <a:solidFill>
                <a:schemeClr val="bg1"/>
              </a:solidFill>
            </a:ln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3265385" y="-733078"/>
            <a:ext cx="6312114" cy="5876578"/>
            <a:chOff x="0" y="0"/>
            <a:chExt cx="6350000" cy="5911850"/>
          </a:xfrm>
        </p:grpSpPr>
        <p:sp>
          <p:nvSpPr>
            <p:cNvPr id="5" name="Freeform 5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1"/>
              </a:solidFill>
            </a:ln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-10800000">
            <a:off x="-12563471" y="-1968963"/>
            <a:ext cx="16875215" cy="15710825"/>
            <a:chOff x="0" y="0"/>
            <a:chExt cx="6350000" cy="5911850"/>
          </a:xfrm>
        </p:grpSpPr>
        <p:sp>
          <p:nvSpPr>
            <p:cNvPr id="7" name="Freeform 7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rgbClr val="E66418"/>
              </a:solidFill>
            </a:ln>
          </p:spPr>
        </p:sp>
      </p:grpSp>
      <p:sp>
        <p:nvSpPr>
          <p:cNvPr id="8" name="TextBox 8"/>
          <p:cNvSpPr txBox="1"/>
          <p:nvPr/>
        </p:nvSpPr>
        <p:spPr>
          <a:xfrm>
            <a:off x="5938338" y="4838700"/>
            <a:ext cx="7853861" cy="11217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01"/>
              </a:lnSpc>
              <a:spcBef>
                <a:spcPct val="0"/>
              </a:spcBef>
            </a:pPr>
            <a:r>
              <a:rPr lang="en-US" sz="6786">
                <a:solidFill>
                  <a:srgbClr val="4A5662"/>
                </a:solidFill>
                <a:latin typeface="Muli"/>
              </a:rPr>
              <a:t>General Procedure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1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2"/>
          <p:cNvGrpSpPr/>
          <p:nvPr/>
        </p:nvGrpSpPr>
        <p:grpSpPr>
          <a:xfrm>
            <a:off x="13843217" y="4973539"/>
            <a:ext cx="4287785" cy="4988282"/>
            <a:chOff x="0" y="0"/>
            <a:chExt cx="1350541" cy="157118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350541" cy="1571180"/>
            </a:xfrm>
            <a:custGeom>
              <a:avLst/>
              <a:gdLst/>
              <a:ahLst/>
              <a:cxnLst/>
              <a:rect l="l" t="t" r="r" b="b"/>
              <a:pathLst>
                <a:path w="1350541" h="1571180">
                  <a:moveTo>
                    <a:pt x="0" y="0"/>
                  </a:moveTo>
                  <a:lnTo>
                    <a:pt x="1350541" y="0"/>
                  </a:lnTo>
                  <a:lnTo>
                    <a:pt x="1350541" y="1571180"/>
                  </a:lnTo>
                  <a:lnTo>
                    <a:pt x="0" y="1571180"/>
                  </a:lnTo>
                  <a:close/>
                </a:path>
              </a:pathLst>
            </a:custGeom>
            <a:solidFill>
              <a:srgbClr val="E8FDDA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2581171" y="7810580"/>
            <a:ext cx="11262046" cy="2151241"/>
            <a:chOff x="0" y="0"/>
            <a:chExt cx="3547253" cy="677585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3547253" cy="677585"/>
            </a:xfrm>
            <a:custGeom>
              <a:avLst/>
              <a:gdLst/>
              <a:ahLst/>
              <a:cxnLst/>
              <a:rect l="l" t="t" r="r" b="b"/>
              <a:pathLst>
                <a:path w="3547253" h="677585">
                  <a:moveTo>
                    <a:pt x="0" y="0"/>
                  </a:moveTo>
                  <a:lnTo>
                    <a:pt x="3547253" y="0"/>
                  </a:lnTo>
                  <a:lnTo>
                    <a:pt x="3547253" y="677585"/>
                  </a:lnTo>
                  <a:lnTo>
                    <a:pt x="0" y="677585"/>
                  </a:lnTo>
                  <a:close/>
                </a:path>
              </a:pathLst>
            </a:custGeom>
            <a:solidFill>
              <a:srgbClr val="E8FDDA"/>
            </a:solidFill>
          </p:spPr>
        </p:sp>
        <p:sp>
          <p:nvSpPr>
            <p:cNvPr id="68" name="TextBox 6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639105" y="1257300"/>
            <a:ext cx="16353495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44204" lvl="1" indent="-272102">
              <a:lnSpc>
                <a:spcPts val="4637"/>
              </a:lnSpc>
              <a:buFont typeface="Arial"/>
              <a:buChar char="•"/>
            </a:pPr>
            <a:r>
              <a:rPr lang="en-US" sz="252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When </a:t>
            </a:r>
            <a:r>
              <a:rPr lang="en-US" sz="2520" b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submissions</a:t>
            </a:r>
            <a:r>
              <a:rPr lang="en-US" sz="252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 are classified as</a:t>
            </a:r>
            <a:r>
              <a:rPr lang="en-US" sz="2520" b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 requiring camera-ready submission</a:t>
            </a:r>
            <a:r>
              <a:rPr lang="en-US" sz="252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 and the </a:t>
            </a:r>
            <a:r>
              <a:rPr lang="en-US" sz="2520" b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track</a:t>
            </a:r>
            <a:r>
              <a:rPr lang="en-US" sz="252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 already entered to the </a:t>
            </a:r>
            <a:r>
              <a:rPr lang="en-US" sz="2520" b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[Open for Camera Ready Submission] phase</a:t>
            </a:r>
            <a:r>
              <a:rPr lang="en-US" sz="252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, the </a:t>
            </a:r>
            <a:r>
              <a:rPr lang="en-US" sz="2520" b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authors</a:t>
            </a:r>
            <a:r>
              <a:rPr lang="en-US" sz="252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 will </a:t>
            </a:r>
            <a:r>
              <a:rPr lang="en-US" sz="2520" b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submit camera ready attached with copyright file</a:t>
            </a:r>
            <a:r>
              <a:rPr lang="en-US" sz="252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.</a:t>
            </a:r>
            <a:endParaRPr lang="en-US" sz="2520">
              <a:solidFill>
                <a:srgbClr val="000000"/>
              </a:solidFill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57200" y="447675"/>
            <a:ext cx="16388890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 spc="-82">
                <a:solidFill>
                  <a:srgbClr val="E66418"/>
                </a:solidFill>
                <a:latin typeface="Muli Bold"/>
              </a:rPr>
              <a:t>[Author] Camera Ready Submission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6475730" y="5498132"/>
            <a:ext cx="2433810" cy="1416136"/>
            <a:chOff x="0" y="0"/>
            <a:chExt cx="1048981" cy="61036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48981" cy="610360"/>
            </a:xfrm>
            <a:custGeom>
              <a:avLst/>
              <a:gdLst/>
              <a:ahLst/>
              <a:cxnLst/>
              <a:rect l="l" t="t" r="r" b="b"/>
              <a:pathLst>
                <a:path w="1048981" h="610360">
                  <a:moveTo>
                    <a:pt x="524490" y="0"/>
                  </a:moveTo>
                  <a:cubicBezTo>
                    <a:pt x="234822" y="0"/>
                    <a:pt x="0" y="136634"/>
                    <a:pt x="0" y="305180"/>
                  </a:cubicBezTo>
                  <a:cubicBezTo>
                    <a:pt x="0" y="473726"/>
                    <a:pt x="234822" y="610360"/>
                    <a:pt x="524490" y="610360"/>
                  </a:cubicBezTo>
                  <a:cubicBezTo>
                    <a:pt x="814158" y="610360"/>
                    <a:pt x="1048981" y="473726"/>
                    <a:pt x="1048981" y="305180"/>
                  </a:cubicBezTo>
                  <a:cubicBezTo>
                    <a:pt x="1048981" y="136634"/>
                    <a:pt x="814158" y="0"/>
                    <a:pt x="524490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751505" y="4973539"/>
            <a:ext cx="8379497" cy="2151241"/>
            <a:chOff x="0" y="0"/>
            <a:chExt cx="2639325" cy="67758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639325" cy="677585"/>
            </a:xfrm>
            <a:custGeom>
              <a:avLst/>
              <a:gdLst/>
              <a:ahLst/>
              <a:cxnLst/>
              <a:rect l="l" t="t" r="r" b="b"/>
              <a:pathLst>
                <a:path w="2639325" h="677585">
                  <a:moveTo>
                    <a:pt x="0" y="0"/>
                  </a:moveTo>
                  <a:lnTo>
                    <a:pt x="2639325" y="0"/>
                  </a:lnTo>
                  <a:lnTo>
                    <a:pt x="2639325" y="677585"/>
                  </a:lnTo>
                  <a:lnTo>
                    <a:pt x="0" y="677585"/>
                  </a:lnTo>
                  <a:close/>
                </a:path>
              </a:pathLst>
            </a:custGeom>
            <a:solidFill>
              <a:srgbClr val="E8FDDA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109" name="Group 109"/>
          <p:cNvGrpSpPr/>
          <p:nvPr/>
        </p:nvGrpSpPr>
        <p:grpSpPr>
          <a:xfrm>
            <a:off x="14103549" y="5070996"/>
            <a:ext cx="3925632" cy="1930210"/>
            <a:chOff x="0" y="0"/>
            <a:chExt cx="1033911" cy="508368"/>
          </a:xfrm>
        </p:grpSpPr>
        <p:sp>
          <p:nvSpPr>
            <p:cNvPr id="110" name="Freeform 110"/>
            <p:cNvSpPr/>
            <p:nvPr/>
          </p:nvSpPr>
          <p:spPr>
            <a:xfrm>
              <a:off x="0" y="0"/>
              <a:ext cx="1033911" cy="508368"/>
            </a:xfrm>
            <a:custGeom>
              <a:avLst/>
              <a:gdLst/>
              <a:ahLst/>
              <a:cxnLst/>
              <a:rect l="l" t="t" r="r" b="b"/>
              <a:pathLst>
                <a:path w="1033911" h="508368">
                  <a:moveTo>
                    <a:pt x="0" y="0"/>
                  </a:moveTo>
                  <a:lnTo>
                    <a:pt x="1033911" y="0"/>
                  </a:lnTo>
                  <a:lnTo>
                    <a:pt x="1033911" y="508368"/>
                  </a:lnTo>
                  <a:lnTo>
                    <a:pt x="0" y="508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0000"/>
              </a:solidFill>
              <a:miter/>
            </a:ln>
          </p:spPr>
        </p:sp>
        <p:sp>
          <p:nvSpPr>
            <p:cNvPr id="111" name="TextBox 1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 flipV="1">
            <a:off x="8909540" y="6197269"/>
            <a:ext cx="1764519" cy="893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4" name="Group 24"/>
          <p:cNvGrpSpPr/>
          <p:nvPr/>
        </p:nvGrpSpPr>
        <p:grpSpPr>
          <a:xfrm>
            <a:off x="8963836" y="5813301"/>
            <a:ext cx="249511" cy="249511"/>
            <a:chOff x="0" y="0"/>
            <a:chExt cx="332682" cy="332682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14</a:t>
              </a:r>
            </a:p>
          </p:txBody>
        </p:sp>
      </p:grpSp>
      <p:sp>
        <p:nvSpPr>
          <p:cNvPr id="29" name="Freeform 29"/>
          <p:cNvSpPr/>
          <p:nvPr/>
        </p:nvSpPr>
        <p:spPr>
          <a:xfrm>
            <a:off x="10674059" y="5507063"/>
            <a:ext cx="1579807" cy="1380414"/>
          </a:xfrm>
          <a:custGeom>
            <a:avLst/>
            <a:gdLst/>
            <a:ahLst/>
            <a:cxnLst/>
            <a:rect l="l" t="t" r="r" b="b"/>
            <a:pathLst>
              <a:path w="1579807" h="1380414">
                <a:moveTo>
                  <a:pt x="0" y="0"/>
                </a:moveTo>
                <a:lnTo>
                  <a:pt x="1579807" y="0"/>
                </a:lnTo>
                <a:lnTo>
                  <a:pt x="1579807" y="1380413"/>
                </a:lnTo>
                <a:lnTo>
                  <a:pt x="0" y="1380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6619601" y="5736147"/>
            <a:ext cx="2100688" cy="915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1"/>
              </a:lnSpc>
            </a:pPr>
            <a:r>
              <a:rPr lang="en-US" sz="1615">
                <a:solidFill>
                  <a:srgbClr val="000000"/>
                </a:solidFill>
                <a:latin typeface="Helvetica World Bold"/>
              </a:rPr>
              <a:t>2. Monitor and Manage Conference Submissions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382910" y="5741060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sp>
        <p:nvSpPr>
          <p:cNvPr id="35" name="Freeform 35"/>
          <p:cNvSpPr/>
          <p:nvPr/>
        </p:nvSpPr>
        <p:spPr>
          <a:xfrm>
            <a:off x="14173444" y="5608999"/>
            <a:ext cx="923744" cy="1185472"/>
          </a:xfrm>
          <a:custGeom>
            <a:avLst/>
            <a:gdLst/>
            <a:ahLst/>
            <a:cxnLst/>
            <a:rect l="l" t="t" r="r" b="b"/>
            <a:pathLst>
              <a:path w="923744" h="1185472">
                <a:moveTo>
                  <a:pt x="0" y="0"/>
                </a:moveTo>
                <a:lnTo>
                  <a:pt x="923745" y="0"/>
                </a:lnTo>
                <a:lnTo>
                  <a:pt x="923745" y="1185472"/>
                </a:lnTo>
                <a:lnTo>
                  <a:pt x="0" y="1185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6" name="AutoShape 36"/>
          <p:cNvSpPr/>
          <p:nvPr/>
        </p:nvSpPr>
        <p:spPr>
          <a:xfrm>
            <a:off x="12253866" y="6197269"/>
            <a:ext cx="1919578" cy="446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7" name="Group 37"/>
          <p:cNvGrpSpPr/>
          <p:nvPr/>
        </p:nvGrpSpPr>
        <p:grpSpPr>
          <a:xfrm>
            <a:off x="12253838" y="5837918"/>
            <a:ext cx="249511" cy="249511"/>
            <a:chOff x="0" y="0"/>
            <a:chExt cx="332682" cy="332682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41" name="TextBox 41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15</a:t>
              </a:r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12672912" y="5765676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Request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278750" y="6291340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Camera Ready</a:t>
            </a:r>
          </a:p>
        </p:txBody>
      </p:sp>
      <p:sp>
        <p:nvSpPr>
          <p:cNvPr id="44" name="AutoShape 44"/>
          <p:cNvSpPr/>
          <p:nvPr/>
        </p:nvSpPr>
        <p:spPr>
          <a:xfrm>
            <a:off x="15097189" y="6201735"/>
            <a:ext cx="1931059" cy="1435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5" name="TextBox 45"/>
          <p:cNvSpPr txBox="1"/>
          <p:nvPr/>
        </p:nvSpPr>
        <p:spPr>
          <a:xfrm>
            <a:off x="15572015" y="5773033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5177852" y="6298697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Camera Ready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15177852" y="5843793"/>
            <a:ext cx="249511" cy="249511"/>
            <a:chOff x="0" y="0"/>
            <a:chExt cx="332682" cy="332682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51" name="TextBox 51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16</a:t>
              </a:r>
            </a:p>
          </p:txBody>
        </p:sp>
      </p:grpSp>
      <p:sp>
        <p:nvSpPr>
          <p:cNvPr id="55" name="AutoShape 55"/>
          <p:cNvSpPr/>
          <p:nvPr/>
        </p:nvSpPr>
        <p:spPr>
          <a:xfrm>
            <a:off x="14635316" y="6794471"/>
            <a:ext cx="11947" cy="1082742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9" name="TextBox 59"/>
          <p:cNvSpPr txBox="1"/>
          <p:nvPr/>
        </p:nvSpPr>
        <p:spPr>
          <a:xfrm>
            <a:off x="13488905" y="8028868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14788597" y="7174136"/>
            <a:ext cx="249511" cy="249511"/>
            <a:chOff x="0" y="0"/>
            <a:chExt cx="332682" cy="332682"/>
          </a:xfrm>
        </p:grpSpPr>
        <p:grpSp>
          <p:nvGrpSpPr>
            <p:cNvPr id="61" name="Group 61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64" name="TextBox 64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17</a:t>
              </a:r>
            </a:p>
          </p:txBody>
        </p:sp>
      </p:grpSp>
      <p:sp>
        <p:nvSpPr>
          <p:cNvPr id="65" name="TextBox 65"/>
          <p:cNvSpPr txBox="1"/>
          <p:nvPr/>
        </p:nvSpPr>
        <p:spPr>
          <a:xfrm>
            <a:off x="15177852" y="7095412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Register</a:t>
            </a:r>
          </a:p>
        </p:txBody>
      </p:sp>
      <p:sp>
        <p:nvSpPr>
          <p:cNvPr id="69" name="Freeform 69"/>
          <p:cNvSpPr/>
          <p:nvPr/>
        </p:nvSpPr>
        <p:spPr>
          <a:xfrm>
            <a:off x="11277600" y="8153984"/>
            <a:ext cx="1579807" cy="1380414"/>
          </a:xfrm>
          <a:custGeom>
            <a:avLst/>
            <a:gdLst/>
            <a:ahLst/>
            <a:cxnLst/>
            <a:rect l="l" t="t" r="r" b="b"/>
            <a:pathLst>
              <a:path w="1579807" h="1380414">
                <a:moveTo>
                  <a:pt x="0" y="0"/>
                </a:moveTo>
                <a:lnTo>
                  <a:pt x="1579807" y="0"/>
                </a:lnTo>
                <a:lnTo>
                  <a:pt x="1579807" y="1380413"/>
                </a:lnTo>
                <a:lnTo>
                  <a:pt x="0" y="1380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0" name="TextBox 70"/>
          <p:cNvSpPr txBox="1"/>
          <p:nvPr/>
        </p:nvSpPr>
        <p:spPr>
          <a:xfrm>
            <a:off x="11055107" y="8001263"/>
            <a:ext cx="1922637" cy="34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1973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71" name="AutoShape 71"/>
          <p:cNvSpPr/>
          <p:nvPr/>
        </p:nvSpPr>
        <p:spPr>
          <a:xfrm flipH="1">
            <a:off x="12857407" y="8844190"/>
            <a:ext cx="138706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72" name="Group 72"/>
          <p:cNvGrpSpPr/>
          <p:nvPr/>
        </p:nvGrpSpPr>
        <p:grpSpPr>
          <a:xfrm>
            <a:off x="12932697" y="8502346"/>
            <a:ext cx="249511" cy="249511"/>
            <a:chOff x="0" y="0"/>
            <a:chExt cx="332682" cy="332682"/>
          </a:xfrm>
        </p:grpSpPr>
        <p:grpSp>
          <p:nvGrpSpPr>
            <p:cNvPr id="73" name="Group 73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76" name="TextBox 76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18</a:t>
              </a:r>
            </a:p>
          </p:txBody>
        </p:sp>
      </p:grpSp>
      <p:sp>
        <p:nvSpPr>
          <p:cNvPr id="78" name="AutoShape 78"/>
          <p:cNvSpPr/>
          <p:nvPr/>
        </p:nvSpPr>
        <p:spPr>
          <a:xfrm flipH="1" flipV="1">
            <a:off x="8993233" y="8834665"/>
            <a:ext cx="2284367" cy="952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79" name="Group 79"/>
          <p:cNvGrpSpPr/>
          <p:nvPr/>
        </p:nvGrpSpPr>
        <p:grpSpPr>
          <a:xfrm>
            <a:off x="9178963" y="8464534"/>
            <a:ext cx="249511" cy="249511"/>
            <a:chOff x="0" y="0"/>
            <a:chExt cx="332682" cy="332682"/>
          </a:xfrm>
        </p:grpSpPr>
        <p:grpSp>
          <p:nvGrpSpPr>
            <p:cNvPr id="80" name="Group 80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82" name="TextBox 8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83" name="TextBox 83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19</a:t>
              </a:r>
            </a:p>
          </p:txBody>
        </p:sp>
      </p:grpSp>
      <p:sp>
        <p:nvSpPr>
          <p:cNvPr id="84" name="TextBox 84"/>
          <p:cNvSpPr txBox="1"/>
          <p:nvPr/>
        </p:nvSpPr>
        <p:spPr>
          <a:xfrm>
            <a:off x="9632803" y="8393774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Request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9234945" y="8920390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for Presentation</a:t>
            </a:r>
          </a:p>
        </p:txBody>
      </p:sp>
      <p:sp>
        <p:nvSpPr>
          <p:cNvPr id="86" name="Freeform 86"/>
          <p:cNvSpPr/>
          <p:nvPr/>
        </p:nvSpPr>
        <p:spPr>
          <a:xfrm>
            <a:off x="8069488" y="8241929"/>
            <a:ext cx="923744" cy="1185472"/>
          </a:xfrm>
          <a:custGeom>
            <a:avLst/>
            <a:gdLst/>
            <a:ahLst/>
            <a:cxnLst/>
            <a:rect l="l" t="t" r="r" b="b"/>
            <a:pathLst>
              <a:path w="923744" h="1185472">
                <a:moveTo>
                  <a:pt x="0" y="0"/>
                </a:moveTo>
                <a:lnTo>
                  <a:pt x="923745" y="0"/>
                </a:lnTo>
                <a:lnTo>
                  <a:pt x="923745" y="1185472"/>
                </a:lnTo>
                <a:lnTo>
                  <a:pt x="0" y="1185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7" name="TextBox 87"/>
          <p:cNvSpPr txBox="1"/>
          <p:nvPr/>
        </p:nvSpPr>
        <p:spPr>
          <a:xfrm>
            <a:off x="7341224" y="8028868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88" name="AutoShape 88"/>
          <p:cNvSpPr/>
          <p:nvPr/>
        </p:nvSpPr>
        <p:spPr>
          <a:xfrm flipH="1">
            <a:off x="6712051" y="8834665"/>
            <a:ext cx="135743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94" name="Group 94"/>
          <p:cNvGrpSpPr/>
          <p:nvPr/>
        </p:nvGrpSpPr>
        <p:grpSpPr>
          <a:xfrm>
            <a:off x="6842424" y="8464534"/>
            <a:ext cx="249511" cy="249511"/>
            <a:chOff x="0" y="0"/>
            <a:chExt cx="332682" cy="332682"/>
          </a:xfrm>
        </p:grpSpPr>
        <p:grpSp>
          <p:nvGrpSpPr>
            <p:cNvPr id="95" name="Group 95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97" name="TextBox 9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98" name="TextBox 98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20</a:t>
              </a:r>
            </a:p>
          </p:txBody>
        </p:sp>
      </p:grpSp>
      <p:sp>
        <p:nvSpPr>
          <p:cNvPr id="99" name="TextBox 99"/>
          <p:cNvSpPr txBox="1"/>
          <p:nvPr/>
        </p:nvSpPr>
        <p:spPr>
          <a:xfrm>
            <a:off x="7168135" y="8406464"/>
            <a:ext cx="1238354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6803390" y="8903576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Presentation</a:t>
            </a:r>
          </a:p>
        </p:txBody>
      </p:sp>
      <p:sp>
        <p:nvSpPr>
          <p:cNvPr id="101" name="AutoShape 101"/>
          <p:cNvSpPr/>
          <p:nvPr/>
        </p:nvSpPr>
        <p:spPr>
          <a:xfrm flipH="1" flipV="1">
            <a:off x="4212077" y="8834665"/>
            <a:ext cx="1694391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02" name="Group 102"/>
          <p:cNvGrpSpPr/>
          <p:nvPr/>
        </p:nvGrpSpPr>
        <p:grpSpPr>
          <a:xfrm>
            <a:off x="4212077" y="8475742"/>
            <a:ext cx="249511" cy="249511"/>
            <a:chOff x="0" y="0"/>
            <a:chExt cx="332682" cy="332682"/>
          </a:xfrm>
        </p:grpSpPr>
        <p:grpSp>
          <p:nvGrpSpPr>
            <p:cNvPr id="103" name="Group 103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105" name="TextBox 10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06" name="TextBox 106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21</a:t>
              </a:r>
            </a:p>
          </p:txBody>
        </p:sp>
      </p:grpSp>
      <p:sp>
        <p:nvSpPr>
          <p:cNvPr id="108" name="TextBox 108"/>
          <p:cNvSpPr txBox="1"/>
          <p:nvPr/>
        </p:nvSpPr>
        <p:spPr>
          <a:xfrm>
            <a:off x="5137806" y="8028868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112" name="TextBox 112"/>
          <p:cNvSpPr txBox="1"/>
          <p:nvPr/>
        </p:nvSpPr>
        <p:spPr>
          <a:xfrm>
            <a:off x="10513392" y="5159119"/>
            <a:ext cx="1922637" cy="34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1973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113" name="TextBox 113"/>
          <p:cNvSpPr txBox="1"/>
          <p:nvPr/>
        </p:nvSpPr>
        <p:spPr>
          <a:xfrm>
            <a:off x="13415675" y="5151762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114" name="TextBox 114"/>
          <p:cNvSpPr txBox="1"/>
          <p:nvPr/>
        </p:nvSpPr>
        <p:spPr>
          <a:xfrm>
            <a:off x="16276663" y="5159906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115" name="Slide Number Placeholder 1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grpSp>
        <p:nvGrpSpPr>
          <p:cNvPr id="127" name="Group 126"/>
          <p:cNvGrpSpPr/>
          <p:nvPr/>
        </p:nvGrpSpPr>
        <p:grpSpPr>
          <a:xfrm>
            <a:off x="5943600" y="8496300"/>
            <a:ext cx="685800" cy="630382"/>
            <a:chOff x="3124200" y="1388918"/>
            <a:chExt cx="685800" cy="630382"/>
          </a:xfrm>
        </p:grpSpPr>
        <p:sp>
          <p:nvSpPr>
            <p:cNvPr id="128" name="Rectangle: Rounded Corners 127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30" name="Freeform 2"/>
          <p:cNvSpPr/>
          <p:nvPr/>
        </p:nvSpPr>
        <p:spPr>
          <a:xfrm>
            <a:off x="2971800" y="8420100"/>
            <a:ext cx="1074420" cy="762000"/>
          </a:xfrm>
          <a:custGeom>
            <a:avLst/>
            <a:gdLst/>
            <a:ahLst/>
            <a:cxnLst/>
            <a:rect l="l" t="t" r="r" b="b"/>
            <a:pathLst>
              <a:path w="5493245" h="4119934">
                <a:moveTo>
                  <a:pt x="0" y="0"/>
                </a:moveTo>
                <a:lnTo>
                  <a:pt x="5493246" y="0"/>
                </a:lnTo>
                <a:lnTo>
                  <a:pt x="5493246" y="4119934"/>
                </a:lnTo>
                <a:lnTo>
                  <a:pt x="0" y="41199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31" name="Group 130"/>
          <p:cNvGrpSpPr/>
          <p:nvPr/>
        </p:nvGrpSpPr>
        <p:grpSpPr>
          <a:xfrm>
            <a:off x="14325600" y="8572500"/>
            <a:ext cx="685800" cy="630382"/>
            <a:chOff x="3124200" y="1388918"/>
            <a:chExt cx="685800" cy="630382"/>
          </a:xfrm>
        </p:grpSpPr>
        <p:sp>
          <p:nvSpPr>
            <p:cNvPr id="132" name="Rectangle: Rounded Corners 131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34" name="Group 133"/>
          <p:cNvGrpSpPr/>
          <p:nvPr/>
        </p:nvGrpSpPr>
        <p:grpSpPr>
          <a:xfrm>
            <a:off x="17145000" y="5905500"/>
            <a:ext cx="685800" cy="630382"/>
            <a:chOff x="3124200" y="1388918"/>
            <a:chExt cx="685800" cy="630382"/>
          </a:xfrm>
        </p:grpSpPr>
        <p:sp>
          <p:nvSpPr>
            <p:cNvPr id="135" name="Rectangle: Rounded Corners 134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37" name="TextBox 83"/>
          <p:cNvSpPr txBox="1"/>
          <p:nvPr/>
        </p:nvSpPr>
        <p:spPr>
          <a:xfrm>
            <a:off x="2209800" y="8028868"/>
            <a:ext cx="2543759" cy="347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1973">
                <a:solidFill>
                  <a:srgbClr val="000000"/>
                </a:solidFill>
                <a:latin typeface="Helvetica World"/>
              </a:rPr>
              <a:t>Admin</a:t>
            </a:r>
          </a:p>
        </p:txBody>
      </p:sp>
      <p:sp>
        <p:nvSpPr>
          <p:cNvPr id="138" name="TextBox 87"/>
          <p:cNvSpPr txBox="1"/>
          <p:nvPr/>
        </p:nvSpPr>
        <p:spPr>
          <a:xfrm>
            <a:off x="9525000" y="4585295"/>
            <a:ext cx="8570025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r">
              <a:lnSpc>
                <a:spcPts val="2614"/>
              </a:lnSpc>
              <a:spcBef>
                <a:spcPct val="0"/>
              </a:spcBef>
            </a:pPr>
            <a:r>
              <a:rPr lang="en-US" sz="2178" spc="-43">
                <a:solidFill>
                  <a:srgbClr val="0DA696"/>
                </a:solidFill>
                <a:latin typeface="Muli Bold"/>
              </a:rPr>
              <a:t>PREPARE CONFERENCE PROCEEDING</a:t>
            </a:r>
          </a:p>
        </p:txBody>
      </p:sp>
      <p:grpSp>
        <p:nvGrpSpPr>
          <p:cNvPr id="139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140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141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0" name="TextBox 208"/>
          <p:cNvSpPr txBox="1"/>
          <p:nvPr/>
        </p:nvSpPr>
        <p:spPr>
          <a:xfrm>
            <a:off x="13265504" y="8420100"/>
            <a:ext cx="1136295" cy="343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sp>
        <p:nvSpPr>
          <p:cNvPr id="149" name="TextBox 208"/>
          <p:cNvSpPr txBox="1"/>
          <p:nvPr/>
        </p:nvSpPr>
        <p:spPr>
          <a:xfrm>
            <a:off x="4654904" y="8410997"/>
            <a:ext cx="1136295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</a:rPr>
              <a:t>Produce</a:t>
            </a:r>
          </a:p>
        </p:txBody>
      </p:sp>
      <p:sp>
        <p:nvSpPr>
          <p:cNvPr id="150" name="TextBox 137"/>
          <p:cNvSpPr txBox="1"/>
          <p:nvPr/>
        </p:nvSpPr>
        <p:spPr>
          <a:xfrm>
            <a:off x="4648200" y="8953500"/>
            <a:ext cx="2473329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EAC850A3-7D4C-AB33-90F8-AEDD377EFDDE}"/>
              </a:ext>
            </a:extLst>
          </p:cNvPr>
          <p:cNvGrpSpPr/>
          <p:nvPr/>
        </p:nvGrpSpPr>
        <p:grpSpPr>
          <a:xfrm>
            <a:off x="1028700" y="3566337"/>
            <a:ext cx="4991100" cy="624566"/>
            <a:chOff x="0" y="0"/>
            <a:chExt cx="5479339" cy="832755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08C1130B-5F42-782D-ACAA-66A11494B135}"/>
                </a:ext>
              </a:extLst>
            </p:cNvPr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351C5C2F-309C-E42F-BB47-0B492FEBD0D6}"/>
                  </a:ext>
                </a:extLst>
              </p:cNvPr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F406592C-2C0E-EEC4-D70C-5373415359BA}"/>
                </a:ext>
              </a:extLst>
            </p:cNvPr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Request Presentation Materials</a:t>
              </a:r>
            </a:p>
          </p:txBody>
        </p:sp>
      </p:grpSp>
      <p:grpSp>
        <p:nvGrpSpPr>
          <p:cNvPr id="13" name="Group 8">
            <a:extLst>
              <a:ext uri="{FF2B5EF4-FFF2-40B4-BE49-F238E27FC236}">
                <a16:creationId xmlns:a16="http://schemas.microsoft.com/office/drawing/2014/main" id="{3DBC6219-C5F3-D677-3522-ED0B702E6769}"/>
              </a:ext>
            </a:extLst>
          </p:cNvPr>
          <p:cNvGrpSpPr/>
          <p:nvPr/>
        </p:nvGrpSpPr>
        <p:grpSpPr>
          <a:xfrm>
            <a:off x="1028700" y="2627446"/>
            <a:ext cx="4991100" cy="624566"/>
            <a:chOff x="0" y="0"/>
            <a:chExt cx="5479339" cy="83275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AFC88C2-CBE4-11C8-C4F6-4A4747729761}"/>
                </a:ext>
              </a:extLst>
            </p:cNvPr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2" name="Freeform 10">
                <a:extLst>
                  <a:ext uri="{FF2B5EF4-FFF2-40B4-BE49-F238E27FC236}">
                    <a16:creationId xmlns:a16="http://schemas.microsoft.com/office/drawing/2014/main" id="{24FC0D5D-DBDF-4012-F4CE-B31120C0DB9A}"/>
                  </a:ext>
                </a:extLst>
              </p:cNvPr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2998C819-9D6D-8793-573A-34CA96BC2CFC}"/>
                </a:ext>
              </a:extLst>
            </p:cNvPr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Request for Camera Readies</a:t>
              </a:r>
            </a:p>
          </p:txBody>
        </p:sp>
      </p:grpSp>
      <p:grpSp>
        <p:nvGrpSpPr>
          <p:cNvPr id="54" name="Group 12">
            <a:extLst>
              <a:ext uri="{FF2B5EF4-FFF2-40B4-BE49-F238E27FC236}">
                <a16:creationId xmlns:a16="http://schemas.microsoft.com/office/drawing/2014/main" id="{176EBD03-90E3-DA49-D96A-43494DDEAD18}"/>
              </a:ext>
            </a:extLst>
          </p:cNvPr>
          <p:cNvGrpSpPr/>
          <p:nvPr/>
        </p:nvGrpSpPr>
        <p:grpSpPr>
          <a:xfrm>
            <a:off x="1028700" y="4505228"/>
            <a:ext cx="4991100" cy="624566"/>
            <a:chOff x="0" y="0"/>
            <a:chExt cx="5479339" cy="832755"/>
          </a:xfrm>
        </p:grpSpPr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E11B183D-B019-9024-29A1-1334F302A99B}"/>
                </a:ext>
              </a:extLst>
            </p:cNvPr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53" name="Freeform 14">
                <a:extLst>
                  <a:ext uri="{FF2B5EF4-FFF2-40B4-BE49-F238E27FC236}">
                    <a16:creationId xmlns:a16="http://schemas.microsoft.com/office/drawing/2014/main" id="{F53FD723-76F3-A2B9-B109-D4D4E437328B}"/>
                  </a:ext>
                </a:extLst>
              </p:cNvPr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52" name="TextBox 15">
              <a:extLst>
                <a:ext uri="{FF2B5EF4-FFF2-40B4-BE49-F238E27FC236}">
                  <a16:creationId xmlns:a16="http://schemas.microsoft.com/office/drawing/2014/main" id="{31AFACBC-D52F-56B8-33DC-1475C342E94D}"/>
                </a:ext>
              </a:extLst>
            </p:cNvPr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Produce Statistical Summaries</a:t>
              </a: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639105" y="1257300"/>
            <a:ext cx="14905695" cy="1113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44204" lvl="1" indent="-272102">
              <a:lnSpc>
                <a:spcPts val="4637"/>
              </a:lnSpc>
              <a:buFont typeface="Arial"/>
              <a:buChar char="•"/>
            </a:pPr>
            <a:r>
              <a:rPr lang="en-US" sz="2520" b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After submitting the camera-ready version</a:t>
            </a:r>
            <a:r>
              <a:rPr lang="en-US" sz="252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, </a:t>
            </a:r>
            <a:r>
              <a:rPr lang="en-US" sz="2520" b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authors</a:t>
            </a:r>
            <a:r>
              <a:rPr lang="en-US" sz="252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 </a:t>
            </a:r>
            <a:r>
              <a:rPr lang="en-US" sz="2520" b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register</a:t>
            </a:r>
            <a:r>
              <a:rPr lang="en-US" sz="252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 their papers in the </a:t>
            </a:r>
            <a:r>
              <a:rPr lang="en-US" sz="2520" b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list of submissions intended for the conference proceedings</a:t>
            </a:r>
            <a:r>
              <a:rPr lang="en-US" sz="252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.</a:t>
            </a:r>
            <a:endParaRPr lang="en-US" sz="2520">
              <a:solidFill>
                <a:srgbClr val="000000"/>
              </a:solidFill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57200" y="447675"/>
            <a:ext cx="16388890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 spc="-82">
                <a:solidFill>
                  <a:srgbClr val="E66418"/>
                </a:solidFill>
                <a:latin typeface="Muli Bold"/>
              </a:rPr>
              <a:t>[Author] Paper Registration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6475730" y="5498132"/>
            <a:ext cx="2433810" cy="1416136"/>
            <a:chOff x="0" y="0"/>
            <a:chExt cx="1048981" cy="61036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48981" cy="610360"/>
            </a:xfrm>
            <a:custGeom>
              <a:avLst/>
              <a:gdLst/>
              <a:ahLst/>
              <a:cxnLst/>
              <a:rect l="l" t="t" r="r" b="b"/>
              <a:pathLst>
                <a:path w="1048981" h="610360">
                  <a:moveTo>
                    <a:pt x="524490" y="0"/>
                  </a:moveTo>
                  <a:cubicBezTo>
                    <a:pt x="234822" y="0"/>
                    <a:pt x="0" y="136634"/>
                    <a:pt x="0" y="305180"/>
                  </a:cubicBezTo>
                  <a:cubicBezTo>
                    <a:pt x="0" y="473726"/>
                    <a:pt x="234822" y="610360"/>
                    <a:pt x="524490" y="610360"/>
                  </a:cubicBezTo>
                  <a:cubicBezTo>
                    <a:pt x="814158" y="610360"/>
                    <a:pt x="1048981" y="473726"/>
                    <a:pt x="1048981" y="305180"/>
                  </a:cubicBezTo>
                  <a:cubicBezTo>
                    <a:pt x="1048981" y="136634"/>
                    <a:pt x="814158" y="0"/>
                    <a:pt x="524490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751505" y="4973539"/>
            <a:ext cx="8379497" cy="2151241"/>
            <a:chOff x="0" y="0"/>
            <a:chExt cx="2639325" cy="67758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639325" cy="677585"/>
            </a:xfrm>
            <a:custGeom>
              <a:avLst/>
              <a:gdLst/>
              <a:ahLst/>
              <a:cxnLst/>
              <a:rect l="l" t="t" r="r" b="b"/>
              <a:pathLst>
                <a:path w="2639325" h="677585">
                  <a:moveTo>
                    <a:pt x="0" y="0"/>
                  </a:moveTo>
                  <a:lnTo>
                    <a:pt x="2639325" y="0"/>
                  </a:lnTo>
                  <a:lnTo>
                    <a:pt x="2639325" y="677585"/>
                  </a:lnTo>
                  <a:lnTo>
                    <a:pt x="0" y="677585"/>
                  </a:lnTo>
                  <a:close/>
                </a:path>
              </a:pathLst>
            </a:custGeom>
            <a:solidFill>
              <a:srgbClr val="E8FDDA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 flipV="1">
            <a:off x="8909540" y="6197269"/>
            <a:ext cx="1764519" cy="893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4" name="Group 24"/>
          <p:cNvGrpSpPr/>
          <p:nvPr/>
        </p:nvGrpSpPr>
        <p:grpSpPr>
          <a:xfrm>
            <a:off x="8963836" y="5813301"/>
            <a:ext cx="249511" cy="249511"/>
            <a:chOff x="0" y="0"/>
            <a:chExt cx="332682" cy="332682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14</a:t>
              </a:r>
            </a:p>
          </p:txBody>
        </p:sp>
      </p:grpSp>
      <p:sp>
        <p:nvSpPr>
          <p:cNvPr id="29" name="Freeform 29"/>
          <p:cNvSpPr/>
          <p:nvPr/>
        </p:nvSpPr>
        <p:spPr>
          <a:xfrm>
            <a:off x="10674059" y="5507063"/>
            <a:ext cx="1579807" cy="1380414"/>
          </a:xfrm>
          <a:custGeom>
            <a:avLst/>
            <a:gdLst/>
            <a:ahLst/>
            <a:cxnLst/>
            <a:rect l="l" t="t" r="r" b="b"/>
            <a:pathLst>
              <a:path w="1579807" h="1380414">
                <a:moveTo>
                  <a:pt x="0" y="0"/>
                </a:moveTo>
                <a:lnTo>
                  <a:pt x="1579807" y="0"/>
                </a:lnTo>
                <a:lnTo>
                  <a:pt x="1579807" y="1380413"/>
                </a:lnTo>
                <a:lnTo>
                  <a:pt x="0" y="1380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6619601" y="5736147"/>
            <a:ext cx="2100688" cy="915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1"/>
              </a:lnSpc>
            </a:pPr>
            <a:r>
              <a:rPr lang="en-US" sz="1615">
                <a:solidFill>
                  <a:srgbClr val="000000"/>
                </a:solidFill>
                <a:latin typeface="Helvetica World Bold"/>
              </a:rPr>
              <a:t>2. Monitor and Manage Conference Submissions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382910" y="5741060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3843217" y="4973539"/>
            <a:ext cx="4287785" cy="4988282"/>
            <a:chOff x="0" y="0"/>
            <a:chExt cx="1350541" cy="157118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350541" cy="1571180"/>
            </a:xfrm>
            <a:custGeom>
              <a:avLst/>
              <a:gdLst/>
              <a:ahLst/>
              <a:cxnLst/>
              <a:rect l="l" t="t" r="r" b="b"/>
              <a:pathLst>
                <a:path w="1350541" h="1571180">
                  <a:moveTo>
                    <a:pt x="0" y="0"/>
                  </a:moveTo>
                  <a:lnTo>
                    <a:pt x="1350541" y="0"/>
                  </a:lnTo>
                  <a:lnTo>
                    <a:pt x="1350541" y="1571180"/>
                  </a:lnTo>
                  <a:lnTo>
                    <a:pt x="0" y="1571180"/>
                  </a:lnTo>
                  <a:close/>
                </a:path>
              </a:pathLst>
            </a:custGeom>
            <a:solidFill>
              <a:srgbClr val="E8FDDA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14173444" y="5608999"/>
            <a:ext cx="923744" cy="1185472"/>
          </a:xfrm>
          <a:custGeom>
            <a:avLst/>
            <a:gdLst/>
            <a:ahLst/>
            <a:cxnLst/>
            <a:rect l="l" t="t" r="r" b="b"/>
            <a:pathLst>
              <a:path w="923744" h="1185472">
                <a:moveTo>
                  <a:pt x="0" y="0"/>
                </a:moveTo>
                <a:lnTo>
                  <a:pt x="923745" y="0"/>
                </a:lnTo>
                <a:lnTo>
                  <a:pt x="923745" y="1185472"/>
                </a:lnTo>
                <a:lnTo>
                  <a:pt x="0" y="1185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6" name="AutoShape 36"/>
          <p:cNvSpPr/>
          <p:nvPr/>
        </p:nvSpPr>
        <p:spPr>
          <a:xfrm>
            <a:off x="12253866" y="6197269"/>
            <a:ext cx="1919578" cy="446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7" name="Group 37"/>
          <p:cNvGrpSpPr/>
          <p:nvPr/>
        </p:nvGrpSpPr>
        <p:grpSpPr>
          <a:xfrm>
            <a:off x="12253838" y="5837918"/>
            <a:ext cx="249511" cy="249511"/>
            <a:chOff x="0" y="0"/>
            <a:chExt cx="332682" cy="332682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41" name="TextBox 41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15</a:t>
              </a:r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12672912" y="5765676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Request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278750" y="6291340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Camera Ready</a:t>
            </a:r>
          </a:p>
        </p:txBody>
      </p:sp>
      <p:sp>
        <p:nvSpPr>
          <p:cNvPr id="44" name="AutoShape 44"/>
          <p:cNvSpPr/>
          <p:nvPr/>
        </p:nvSpPr>
        <p:spPr>
          <a:xfrm>
            <a:off x="15097189" y="6201735"/>
            <a:ext cx="1931059" cy="1435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5" name="TextBox 45"/>
          <p:cNvSpPr txBox="1"/>
          <p:nvPr/>
        </p:nvSpPr>
        <p:spPr>
          <a:xfrm>
            <a:off x="15572015" y="5773033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5177852" y="6298697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Camera Ready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15177852" y="5843793"/>
            <a:ext cx="249511" cy="249511"/>
            <a:chOff x="0" y="0"/>
            <a:chExt cx="332682" cy="332682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51" name="TextBox 51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16</a:t>
              </a:r>
            </a:p>
          </p:txBody>
        </p:sp>
      </p:grpSp>
      <p:sp>
        <p:nvSpPr>
          <p:cNvPr id="55" name="AutoShape 55"/>
          <p:cNvSpPr/>
          <p:nvPr/>
        </p:nvSpPr>
        <p:spPr>
          <a:xfrm>
            <a:off x="14635316" y="6794471"/>
            <a:ext cx="11947" cy="1082742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9" name="TextBox 59"/>
          <p:cNvSpPr txBox="1"/>
          <p:nvPr/>
        </p:nvSpPr>
        <p:spPr>
          <a:xfrm>
            <a:off x="13488905" y="8028868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14788597" y="7174136"/>
            <a:ext cx="249511" cy="249511"/>
            <a:chOff x="0" y="0"/>
            <a:chExt cx="332682" cy="332682"/>
          </a:xfrm>
        </p:grpSpPr>
        <p:grpSp>
          <p:nvGrpSpPr>
            <p:cNvPr id="61" name="Group 61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64" name="TextBox 64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17</a:t>
              </a:r>
            </a:p>
          </p:txBody>
        </p:sp>
      </p:grpSp>
      <p:sp>
        <p:nvSpPr>
          <p:cNvPr id="65" name="TextBox 65"/>
          <p:cNvSpPr txBox="1"/>
          <p:nvPr/>
        </p:nvSpPr>
        <p:spPr>
          <a:xfrm>
            <a:off x="15177852" y="7095412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Register</a:t>
            </a:r>
          </a:p>
        </p:txBody>
      </p:sp>
      <p:grpSp>
        <p:nvGrpSpPr>
          <p:cNvPr id="66" name="Group 66"/>
          <p:cNvGrpSpPr/>
          <p:nvPr/>
        </p:nvGrpSpPr>
        <p:grpSpPr>
          <a:xfrm>
            <a:off x="2581171" y="7810580"/>
            <a:ext cx="11262046" cy="2151241"/>
            <a:chOff x="0" y="0"/>
            <a:chExt cx="3547253" cy="677585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3547253" cy="677585"/>
            </a:xfrm>
            <a:custGeom>
              <a:avLst/>
              <a:gdLst/>
              <a:ahLst/>
              <a:cxnLst/>
              <a:rect l="l" t="t" r="r" b="b"/>
              <a:pathLst>
                <a:path w="3547253" h="677585">
                  <a:moveTo>
                    <a:pt x="0" y="0"/>
                  </a:moveTo>
                  <a:lnTo>
                    <a:pt x="3547253" y="0"/>
                  </a:lnTo>
                  <a:lnTo>
                    <a:pt x="3547253" y="677585"/>
                  </a:lnTo>
                  <a:lnTo>
                    <a:pt x="0" y="677585"/>
                  </a:lnTo>
                  <a:close/>
                </a:path>
              </a:pathLst>
            </a:custGeom>
            <a:solidFill>
              <a:srgbClr val="E8FDDA"/>
            </a:solidFill>
          </p:spPr>
        </p:sp>
        <p:sp>
          <p:nvSpPr>
            <p:cNvPr id="68" name="TextBox 6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69" name="Freeform 69"/>
          <p:cNvSpPr/>
          <p:nvPr/>
        </p:nvSpPr>
        <p:spPr>
          <a:xfrm>
            <a:off x="11277600" y="8153984"/>
            <a:ext cx="1579807" cy="1380414"/>
          </a:xfrm>
          <a:custGeom>
            <a:avLst/>
            <a:gdLst/>
            <a:ahLst/>
            <a:cxnLst/>
            <a:rect l="l" t="t" r="r" b="b"/>
            <a:pathLst>
              <a:path w="1579807" h="1380414">
                <a:moveTo>
                  <a:pt x="0" y="0"/>
                </a:moveTo>
                <a:lnTo>
                  <a:pt x="1579807" y="0"/>
                </a:lnTo>
                <a:lnTo>
                  <a:pt x="1579807" y="1380413"/>
                </a:lnTo>
                <a:lnTo>
                  <a:pt x="0" y="1380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0" name="TextBox 70"/>
          <p:cNvSpPr txBox="1"/>
          <p:nvPr/>
        </p:nvSpPr>
        <p:spPr>
          <a:xfrm>
            <a:off x="11055107" y="8001263"/>
            <a:ext cx="1922637" cy="34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1973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71" name="AutoShape 71"/>
          <p:cNvSpPr/>
          <p:nvPr/>
        </p:nvSpPr>
        <p:spPr>
          <a:xfrm flipH="1">
            <a:off x="12857407" y="8844190"/>
            <a:ext cx="138706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72" name="Group 72"/>
          <p:cNvGrpSpPr/>
          <p:nvPr/>
        </p:nvGrpSpPr>
        <p:grpSpPr>
          <a:xfrm>
            <a:off x="12932697" y="8502346"/>
            <a:ext cx="249511" cy="249511"/>
            <a:chOff x="0" y="0"/>
            <a:chExt cx="332682" cy="332682"/>
          </a:xfrm>
        </p:grpSpPr>
        <p:grpSp>
          <p:nvGrpSpPr>
            <p:cNvPr id="73" name="Group 73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76" name="TextBox 76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18</a:t>
              </a:r>
            </a:p>
          </p:txBody>
        </p:sp>
      </p:grpSp>
      <p:sp>
        <p:nvSpPr>
          <p:cNvPr id="78" name="AutoShape 78"/>
          <p:cNvSpPr/>
          <p:nvPr/>
        </p:nvSpPr>
        <p:spPr>
          <a:xfrm flipH="1" flipV="1">
            <a:off x="8993233" y="8834665"/>
            <a:ext cx="2284367" cy="952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79" name="Group 79"/>
          <p:cNvGrpSpPr/>
          <p:nvPr/>
        </p:nvGrpSpPr>
        <p:grpSpPr>
          <a:xfrm>
            <a:off x="9178963" y="8464534"/>
            <a:ext cx="249511" cy="249511"/>
            <a:chOff x="0" y="0"/>
            <a:chExt cx="332682" cy="332682"/>
          </a:xfrm>
        </p:grpSpPr>
        <p:grpSp>
          <p:nvGrpSpPr>
            <p:cNvPr id="80" name="Group 80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82" name="TextBox 8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83" name="TextBox 83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19</a:t>
              </a:r>
            </a:p>
          </p:txBody>
        </p:sp>
      </p:grpSp>
      <p:sp>
        <p:nvSpPr>
          <p:cNvPr id="84" name="TextBox 84"/>
          <p:cNvSpPr txBox="1"/>
          <p:nvPr/>
        </p:nvSpPr>
        <p:spPr>
          <a:xfrm>
            <a:off x="9632803" y="8393774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Request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9234945" y="8920390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for Presentation</a:t>
            </a:r>
          </a:p>
        </p:txBody>
      </p:sp>
      <p:sp>
        <p:nvSpPr>
          <p:cNvPr id="86" name="Freeform 86"/>
          <p:cNvSpPr/>
          <p:nvPr/>
        </p:nvSpPr>
        <p:spPr>
          <a:xfrm>
            <a:off x="8069488" y="8241929"/>
            <a:ext cx="923744" cy="1185472"/>
          </a:xfrm>
          <a:custGeom>
            <a:avLst/>
            <a:gdLst/>
            <a:ahLst/>
            <a:cxnLst/>
            <a:rect l="l" t="t" r="r" b="b"/>
            <a:pathLst>
              <a:path w="923744" h="1185472">
                <a:moveTo>
                  <a:pt x="0" y="0"/>
                </a:moveTo>
                <a:lnTo>
                  <a:pt x="923745" y="0"/>
                </a:lnTo>
                <a:lnTo>
                  <a:pt x="923745" y="1185472"/>
                </a:lnTo>
                <a:lnTo>
                  <a:pt x="0" y="1185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7" name="TextBox 87"/>
          <p:cNvSpPr txBox="1"/>
          <p:nvPr/>
        </p:nvSpPr>
        <p:spPr>
          <a:xfrm>
            <a:off x="7341224" y="8028868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88" name="AutoShape 88"/>
          <p:cNvSpPr/>
          <p:nvPr/>
        </p:nvSpPr>
        <p:spPr>
          <a:xfrm flipH="1">
            <a:off x="6712051" y="8834665"/>
            <a:ext cx="135743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94" name="Group 94"/>
          <p:cNvGrpSpPr/>
          <p:nvPr/>
        </p:nvGrpSpPr>
        <p:grpSpPr>
          <a:xfrm>
            <a:off x="6842424" y="8464534"/>
            <a:ext cx="249511" cy="249511"/>
            <a:chOff x="0" y="0"/>
            <a:chExt cx="332682" cy="332682"/>
          </a:xfrm>
        </p:grpSpPr>
        <p:grpSp>
          <p:nvGrpSpPr>
            <p:cNvPr id="95" name="Group 95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97" name="TextBox 9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98" name="TextBox 98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20</a:t>
              </a:r>
            </a:p>
          </p:txBody>
        </p:sp>
      </p:grpSp>
      <p:sp>
        <p:nvSpPr>
          <p:cNvPr id="99" name="TextBox 99"/>
          <p:cNvSpPr txBox="1"/>
          <p:nvPr/>
        </p:nvSpPr>
        <p:spPr>
          <a:xfrm>
            <a:off x="7168135" y="8406464"/>
            <a:ext cx="1238354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6803390" y="8903576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Presentation</a:t>
            </a:r>
          </a:p>
        </p:txBody>
      </p:sp>
      <p:sp>
        <p:nvSpPr>
          <p:cNvPr id="101" name="AutoShape 101"/>
          <p:cNvSpPr/>
          <p:nvPr/>
        </p:nvSpPr>
        <p:spPr>
          <a:xfrm flipH="1" flipV="1">
            <a:off x="4212077" y="8834665"/>
            <a:ext cx="1694391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02" name="Group 102"/>
          <p:cNvGrpSpPr/>
          <p:nvPr/>
        </p:nvGrpSpPr>
        <p:grpSpPr>
          <a:xfrm>
            <a:off x="4212077" y="8475742"/>
            <a:ext cx="249511" cy="249511"/>
            <a:chOff x="0" y="0"/>
            <a:chExt cx="332682" cy="332682"/>
          </a:xfrm>
        </p:grpSpPr>
        <p:grpSp>
          <p:nvGrpSpPr>
            <p:cNvPr id="103" name="Group 103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105" name="TextBox 10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06" name="TextBox 106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21</a:t>
              </a: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17145000" y="5905500"/>
            <a:ext cx="685800" cy="630382"/>
            <a:chOff x="3124200" y="1388918"/>
            <a:chExt cx="685800" cy="630382"/>
          </a:xfrm>
        </p:grpSpPr>
        <p:sp>
          <p:nvSpPr>
            <p:cNvPr id="138" name="Rectangle: Rounded Corners 137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08" name="TextBox 108"/>
          <p:cNvSpPr txBox="1"/>
          <p:nvPr/>
        </p:nvSpPr>
        <p:spPr>
          <a:xfrm>
            <a:off x="5137806" y="8028868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109" name="TextBox 109"/>
          <p:cNvSpPr txBox="1"/>
          <p:nvPr/>
        </p:nvSpPr>
        <p:spPr>
          <a:xfrm>
            <a:off x="10513392" y="5159119"/>
            <a:ext cx="1922637" cy="34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1973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110" name="TextBox 110"/>
          <p:cNvSpPr txBox="1"/>
          <p:nvPr/>
        </p:nvSpPr>
        <p:spPr>
          <a:xfrm>
            <a:off x="13415675" y="5151762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111" name="TextBox 111"/>
          <p:cNvSpPr txBox="1"/>
          <p:nvPr/>
        </p:nvSpPr>
        <p:spPr>
          <a:xfrm>
            <a:off x="16276663" y="5159906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112" name="Group 112"/>
          <p:cNvGrpSpPr/>
          <p:nvPr/>
        </p:nvGrpSpPr>
        <p:grpSpPr>
          <a:xfrm>
            <a:off x="15125764" y="5129794"/>
            <a:ext cx="3005238" cy="1930210"/>
            <a:chOff x="0" y="0"/>
            <a:chExt cx="791503" cy="508368"/>
          </a:xfrm>
        </p:grpSpPr>
        <p:sp>
          <p:nvSpPr>
            <p:cNvPr id="113" name="Freeform 113"/>
            <p:cNvSpPr/>
            <p:nvPr/>
          </p:nvSpPr>
          <p:spPr>
            <a:xfrm>
              <a:off x="0" y="0"/>
              <a:ext cx="791503" cy="508368"/>
            </a:xfrm>
            <a:custGeom>
              <a:avLst/>
              <a:gdLst/>
              <a:ahLst/>
              <a:cxnLst/>
              <a:rect l="l" t="t" r="r" b="b"/>
              <a:pathLst>
                <a:path w="791503" h="508368">
                  <a:moveTo>
                    <a:pt x="0" y="0"/>
                  </a:moveTo>
                  <a:lnTo>
                    <a:pt x="791503" y="0"/>
                  </a:lnTo>
                  <a:lnTo>
                    <a:pt x="791503" y="508368"/>
                  </a:lnTo>
                  <a:lnTo>
                    <a:pt x="0" y="508368"/>
                  </a:lnTo>
                  <a:close/>
                </a:path>
              </a:pathLst>
            </a:custGeom>
            <a:solidFill>
              <a:srgbClr val="E8FDDA">
                <a:alpha val="84706"/>
              </a:srgbClr>
            </a:solidFill>
          </p:spPr>
        </p:sp>
        <p:sp>
          <p:nvSpPr>
            <p:cNvPr id="114" name="TextBox 1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8"/>
                </a:lnSpc>
              </a:pPr>
              <a:endParaRPr/>
            </a:p>
          </p:txBody>
        </p:sp>
      </p:grpSp>
      <p:grpSp>
        <p:nvGrpSpPr>
          <p:cNvPr id="115" name="Group 115"/>
          <p:cNvGrpSpPr/>
          <p:nvPr/>
        </p:nvGrpSpPr>
        <p:grpSpPr>
          <a:xfrm>
            <a:off x="14103549" y="5070996"/>
            <a:ext cx="2375914" cy="4356406"/>
            <a:chOff x="0" y="0"/>
            <a:chExt cx="625755" cy="1147366"/>
          </a:xfrm>
        </p:grpSpPr>
        <p:sp>
          <p:nvSpPr>
            <p:cNvPr id="116" name="Freeform 116"/>
            <p:cNvSpPr/>
            <p:nvPr/>
          </p:nvSpPr>
          <p:spPr>
            <a:xfrm>
              <a:off x="0" y="0"/>
              <a:ext cx="625755" cy="1147366"/>
            </a:xfrm>
            <a:custGeom>
              <a:avLst/>
              <a:gdLst/>
              <a:ahLst/>
              <a:cxnLst/>
              <a:rect l="l" t="t" r="r" b="b"/>
              <a:pathLst>
                <a:path w="625755" h="1147366">
                  <a:moveTo>
                    <a:pt x="0" y="0"/>
                  </a:moveTo>
                  <a:lnTo>
                    <a:pt x="625755" y="0"/>
                  </a:lnTo>
                  <a:lnTo>
                    <a:pt x="625755" y="1147366"/>
                  </a:lnTo>
                  <a:lnTo>
                    <a:pt x="0" y="11473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0000"/>
              </a:solidFill>
              <a:miter/>
            </a:ln>
          </p:spPr>
        </p:sp>
        <p:sp>
          <p:nvSpPr>
            <p:cNvPr id="117" name="TextBox 11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118" name="Slide Number Placeholder 1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grpSp>
        <p:nvGrpSpPr>
          <p:cNvPr id="130" name="Group 129"/>
          <p:cNvGrpSpPr/>
          <p:nvPr/>
        </p:nvGrpSpPr>
        <p:grpSpPr>
          <a:xfrm>
            <a:off x="5943600" y="8496300"/>
            <a:ext cx="685800" cy="630382"/>
            <a:chOff x="3124200" y="1388918"/>
            <a:chExt cx="685800" cy="630382"/>
          </a:xfrm>
        </p:grpSpPr>
        <p:sp>
          <p:nvSpPr>
            <p:cNvPr id="131" name="Rectangle: Rounded Corners 130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33" name="Freeform 2"/>
          <p:cNvSpPr/>
          <p:nvPr/>
        </p:nvSpPr>
        <p:spPr>
          <a:xfrm>
            <a:off x="2971800" y="8420100"/>
            <a:ext cx="1074420" cy="762000"/>
          </a:xfrm>
          <a:custGeom>
            <a:avLst/>
            <a:gdLst/>
            <a:ahLst/>
            <a:cxnLst/>
            <a:rect l="l" t="t" r="r" b="b"/>
            <a:pathLst>
              <a:path w="5493245" h="4119934">
                <a:moveTo>
                  <a:pt x="0" y="0"/>
                </a:moveTo>
                <a:lnTo>
                  <a:pt x="5493246" y="0"/>
                </a:lnTo>
                <a:lnTo>
                  <a:pt x="5493246" y="4119934"/>
                </a:lnTo>
                <a:lnTo>
                  <a:pt x="0" y="41199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34" name="Group 133"/>
          <p:cNvGrpSpPr/>
          <p:nvPr/>
        </p:nvGrpSpPr>
        <p:grpSpPr>
          <a:xfrm>
            <a:off x="14325600" y="8572500"/>
            <a:ext cx="685800" cy="630382"/>
            <a:chOff x="3124200" y="1388918"/>
            <a:chExt cx="685800" cy="630382"/>
          </a:xfrm>
        </p:grpSpPr>
        <p:sp>
          <p:nvSpPr>
            <p:cNvPr id="135" name="Rectangle: Rounded Corners 134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40" name="TextBox 83"/>
          <p:cNvSpPr txBox="1"/>
          <p:nvPr/>
        </p:nvSpPr>
        <p:spPr>
          <a:xfrm>
            <a:off x="2209800" y="8028868"/>
            <a:ext cx="2543759" cy="347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1973">
                <a:solidFill>
                  <a:srgbClr val="000000"/>
                </a:solidFill>
                <a:latin typeface="Helvetica World"/>
              </a:rPr>
              <a:t>Admin</a:t>
            </a:r>
          </a:p>
        </p:txBody>
      </p:sp>
      <p:sp>
        <p:nvSpPr>
          <p:cNvPr id="141" name="TextBox 87"/>
          <p:cNvSpPr txBox="1"/>
          <p:nvPr/>
        </p:nvSpPr>
        <p:spPr>
          <a:xfrm>
            <a:off x="9525000" y="4585295"/>
            <a:ext cx="8570025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r">
              <a:lnSpc>
                <a:spcPts val="2614"/>
              </a:lnSpc>
              <a:spcBef>
                <a:spcPct val="0"/>
              </a:spcBef>
            </a:pPr>
            <a:r>
              <a:rPr lang="en-US" sz="2178" spc="-43">
                <a:solidFill>
                  <a:srgbClr val="0DA696"/>
                </a:solidFill>
                <a:latin typeface="Muli Bold"/>
              </a:rPr>
              <a:t>PREPARE CONFERENCE PROCEEDING</a:t>
            </a:r>
          </a:p>
        </p:txBody>
      </p:sp>
      <p:grpSp>
        <p:nvGrpSpPr>
          <p:cNvPr id="142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143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144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3" name="TextBox 208"/>
          <p:cNvSpPr txBox="1"/>
          <p:nvPr/>
        </p:nvSpPr>
        <p:spPr>
          <a:xfrm>
            <a:off x="13265504" y="8420100"/>
            <a:ext cx="1136295" cy="343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sp>
        <p:nvSpPr>
          <p:cNvPr id="152" name="TextBox 208"/>
          <p:cNvSpPr txBox="1"/>
          <p:nvPr/>
        </p:nvSpPr>
        <p:spPr>
          <a:xfrm>
            <a:off x="4654904" y="8410997"/>
            <a:ext cx="1136295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</a:rPr>
              <a:t>Produce</a:t>
            </a:r>
          </a:p>
        </p:txBody>
      </p:sp>
      <p:sp>
        <p:nvSpPr>
          <p:cNvPr id="153" name="TextBox 137"/>
          <p:cNvSpPr txBox="1"/>
          <p:nvPr/>
        </p:nvSpPr>
        <p:spPr>
          <a:xfrm>
            <a:off x="4648200" y="8953500"/>
            <a:ext cx="2473329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3127305C-775B-BB21-0A4F-B4D3CA3AE4ED}"/>
              </a:ext>
            </a:extLst>
          </p:cNvPr>
          <p:cNvGrpSpPr/>
          <p:nvPr/>
        </p:nvGrpSpPr>
        <p:grpSpPr>
          <a:xfrm>
            <a:off x="1028700" y="3566337"/>
            <a:ext cx="4991100" cy="624566"/>
            <a:chOff x="0" y="0"/>
            <a:chExt cx="5479339" cy="832755"/>
          </a:xfrm>
        </p:grpSpPr>
        <p:grpSp>
          <p:nvGrpSpPr>
            <p:cNvPr id="3" name="Group 5">
              <a:extLst>
                <a:ext uri="{FF2B5EF4-FFF2-40B4-BE49-F238E27FC236}">
                  <a16:creationId xmlns:a16="http://schemas.microsoft.com/office/drawing/2014/main" id="{AE3DC889-ECA8-A00A-B9BD-DF625409A1EE}"/>
                </a:ext>
              </a:extLst>
            </p:cNvPr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5" name="Freeform 6">
                <a:extLst>
                  <a:ext uri="{FF2B5EF4-FFF2-40B4-BE49-F238E27FC236}">
                    <a16:creationId xmlns:a16="http://schemas.microsoft.com/office/drawing/2014/main" id="{6AF41DA7-07C6-1091-90A5-B4D68B9DC4D0}"/>
                  </a:ext>
                </a:extLst>
              </p:cNvPr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4" name="TextBox 7">
              <a:extLst>
                <a:ext uri="{FF2B5EF4-FFF2-40B4-BE49-F238E27FC236}">
                  <a16:creationId xmlns:a16="http://schemas.microsoft.com/office/drawing/2014/main" id="{542D374F-A12D-CE25-B9C8-715D7859870D}"/>
                </a:ext>
              </a:extLst>
            </p:cNvPr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Request Presentation Materials</a:t>
              </a:r>
            </a:p>
          </p:txBody>
        </p:sp>
      </p:grpSp>
      <p:grpSp>
        <p:nvGrpSpPr>
          <p:cNvPr id="11" name="Group 8">
            <a:extLst>
              <a:ext uri="{FF2B5EF4-FFF2-40B4-BE49-F238E27FC236}">
                <a16:creationId xmlns:a16="http://schemas.microsoft.com/office/drawing/2014/main" id="{2DDFDA23-A388-D178-F303-18A6D6991103}"/>
              </a:ext>
            </a:extLst>
          </p:cNvPr>
          <p:cNvGrpSpPr/>
          <p:nvPr/>
        </p:nvGrpSpPr>
        <p:grpSpPr>
          <a:xfrm>
            <a:off x="1028700" y="2627446"/>
            <a:ext cx="4991100" cy="624566"/>
            <a:chOff x="0" y="0"/>
            <a:chExt cx="5479339" cy="832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1E7808C-9E22-0685-E1FB-2A1550BFEECB}"/>
                </a:ext>
              </a:extLst>
            </p:cNvPr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22C58B6B-0361-420E-CB0B-F7B2F2509C9A}"/>
                  </a:ext>
                </a:extLst>
              </p:cNvPr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93B869DD-74DA-B5AB-DE3E-EEE7752E870C}"/>
                </a:ext>
              </a:extLst>
            </p:cNvPr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Request for Camera Readies</a:t>
              </a:r>
            </a:p>
          </p:txBody>
        </p:sp>
      </p:grpSp>
      <p:grpSp>
        <p:nvGrpSpPr>
          <p:cNvPr id="54" name="Group 12">
            <a:extLst>
              <a:ext uri="{FF2B5EF4-FFF2-40B4-BE49-F238E27FC236}">
                <a16:creationId xmlns:a16="http://schemas.microsoft.com/office/drawing/2014/main" id="{225B5E67-3C0B-99F0-92CE-1A43C09B3BF3}"/>
              </a:ext>
            </a:extLst>
          </p:cNvPr>
          <p:cNvGrpSpPr/>
          <p:nvPr/>
        </p:nvGrpSpPr>
        <p:grpSpPr>
          <a:xfrm>
            <a:off x="1028700" y="4505228"/>
            <a:ext cx="4991100" cy="624566"/>
            <a:chOff x="0" y="0"/>
            <a:chExt cx="5479339" cy="832755"/>
          </a:xfrm>
        </p:grpSpPr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E89C5C0A-6CA6-30EC-EBDF-6A9794CD4624}"/>
                </a:ext>
              </a:extLst>
            </p:cNvPr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53" name="Freeform 14">
                <a:extLst>
                  <a:ext uri="{FF2B5EF4-FFF2-40B4-BE49-F238E27FC236}">
                    <a16:creationId xmlns:a16="http://schemas.microsoft.com/office/drawing/2014/main" id="{91E6CD26-68C3-5BED-9592-C766049C0D8E}"/>
                  </a:ext>
                </a:extLst>
              </p:cNvPr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52" name="TextBox 15">
              <a:extLst>
                <a:ext uri="{FF2B5EF4-FFF2-40B4-BE49-F238E27FC236}">
                  <a16:creationId xmlns:a16="http://schemas.microsoft.com/office/drawing/2014/main" id="{32239719-17C7-A9C4-C67A-7455759548A1}"/>
                </a:ext>
              </a:extLst>
            </p:cNvPr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Produce Statistical Summaries</a:t>
              </a: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9105" y="1327909"/>
            <a:ext cx="17135972" cy="1119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4204" lvl="1" indent="-272102">
              <a:lnSpc>
                <a:spcPts val="4637"/>
              </a:lnSpc>
              <a:buFont typeface="Arial"/>
              <a:buChar char="•"/>
            </a:pPr>
            <a:r>
              <a:rPr lang="en-US" sz="2520">
                <a:solidFill>
                  <a:srgbClr val="000000"/>
                </a:solidFill>
                <a:latin typeface="Helvetica World"/>
              </a:rPr>
              <a:t>The PC Chairs' [Manuscripts] console will receive continuous updates regarding camera-ready submission and registration status.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57200" y="447675"/>
            <a:ext cx="1638889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 spc="-82">
                <a:solidFill>
                  <a:srgbClr val="E66418"/>
                </a:solidFill>
                <a:latin typeface="Muli Bold"/>
              </a:rPr>
              <a:t>Camera Ready and Registration Monitoring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6475730" y="5498132"/>
            <a:ext cx="2433810" cy="1416136"/>
            <a:chOff x="0" y="0"/>
            <a:chExt cx="1048981" cy="61036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48981" cy="610360"/>
            </a:xfrm>
            <a:custGeom>
              <a:avLst/>
              <a:gdLst/>
              <a:ahLst/>
              <a:cxnLst/>
              <a:rect l="l" t="t" r="r" b="b"/>
              <a:pathLst>
                <a:path w="1048981" h="610360">
                  <a:moveTo>
                    <a:pt x="524490" y="0"/>
                  </a:moveTo>
                  <a:cubicBezTo>
                    <a:pt x="234822" y="0"/>
                    <a:pt x="0" y="136634"/>
                    <a:pt x="0" y="305180"/>
                  </a:cubicBezTo>
                  <a:cubicBezTo>
                    <a:pt x="0" y="473726"/>
                    <a:pt x="234822" y="610360"/>
                    <a:pt x="524490" y="610360"/>
                  </a:cubicBezTo>
                  <a:cubicBezTo>
                    <a:pt x="814158" y="610360"/>
                    <a:pt x="1048981" y="473726"/>
                    <a:pt x="1048981" y="305180"/>
                  </a:cubicBezTo>
                  <a:cubicBezTo>
                    <a:pt x="1048981" y="136634"/>
                    <a:pt x="814158" y="0"/>
                    <a:pt x="524490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751505" y="4973539"/>
            <a:ext cx="8379497" cy="2151241"/>
            <a:chOff x="0" y="0"/>
            <a:chExt cx="2639325" cy="67758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639325" cy="677585"/>
            </a:xfrm>
            <a:custGeom>
              <a:avLst/>
              <a:gdLst/>
              <a:ahLst/>
              <a:cxnLst/>
              <a:rect l="l" t="t" r="r" b="b"/>
              <a:pathLst>
                <a:path w="2639325" h="677585">
                  <a:moveTo>
                    <a:pt x="0" y="0"/>
                  </a:moveTo>
                  <a:lnTo>
                    <a:pt x="2639325" y="0"/>
                  </a:lnTo>
                  <a:lnTo>
                    <a:pt x="2639325" y="677585"/>
                  </a:lnTo>
                  <a:lnTo>
                    <a:pt x="0" y="677585"/>
                  </a:lnTo>
                  <a:close/>
                </a:path>
              </a:pathLst>
            </a:custGeom>
            <a:solidFill>
              <a:srgbClr val="E8FDDA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 flipV="1">
            <a:off x="8909540" y="6197269"/>
            <a:ext cx="1764519" cy="893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4" name="Group 24"/>
          <p:cNvGrpSpPr/>
          <p:nvPr/>
        </p:nvGrpSpPr>
        <p:grpSpPr>
          <a:xfrm>
            <a:off x="8963836" y="5813301"/>
            <a:ext cx="249511" cy="249511"/>
            <a:chOff x="0" y="0"/>
            <a:chExt cx="332682" cy="332682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14</a:t>
              </a:r>
            </a:p>
          </p:txBody>
        </p:sp>
      </p:grpSp>
      <p:sp>
        <p:nvSpPr>
          <p:cNvPr id="29" name="Freeform 29"/>
          <p:cNvSpPr/>
          <p:nvPr/>
        </p:nvSpPr>
        <p:spPr>
          <a:xfrm>
            <a:off x="10674059" y="5507063"/>
            <a:ext cx="1579807" cy="1380414"/>
          </a:xfrm>
          <a:custGeom>
            <a:avLst/>
            <a:gdLst/>
            <a:ahLst/>
            <a:cxnLst/>
            <a:rect l="l" t="t" r="r" b="b"/>
            <a:pathLst>
              <a:path w="1579807" h="1380414">
                <a:moveTo>
                  <a:pt x="0" y="0"/>
                </a:moveTo>
                <a:lnTo>
                  <a:pt x="1579807" y="0"/>
                </a:lnTo>
                <a:lnTo>
                  <a:pt x="1579807" y="1380413"/>
                </a:lnTo>
                <a:lnTo>
                  <a:pt x="0" y="1380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6619601" y="5736147"/>
            <a:ext cx="2100688" cy="915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1"/>
              </a:lnSpc>
            </a:pPr>
            <a:r>
              <a:rPr lang="en-US" sz="1615">
                <a:solidFill>
                  <a:srgbClr val="000000"/>
                </a:solidFill>
                <a:latin typeface="Helvetica World Bold"/>
              </a:rPr>
              <a:t>2. Monitor and Manage Conference Submissions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382910" y="5741060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3843217" y="4973539"/>
            <a:ext cx="4287785" cy="4988282"/>
            <a:chOff x="0" y="0"/>
            <a:chExt cx="1350541" cy="157118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350541" cy="1571180"/>
            </a:xfrm>
            <a:custGeom>
              <a:avLst/>
              <a:gdLst/>
              <a:ahLst/>
              <a:cxnLst/>
              <a:rect l="l" t="t" r="r" b="b"/>
              <a:pathLst>
                <a:path w="1350541" h="1571180">
                  <a:moveTo>
                    <a:pt x="0" y="0"/>
                  </a:moveTo>
                  <a:lnTo>
                    <a:pt x="1350541" y="0"/>
                  </a:lnTo>
                  <a:lnTo>
                    <a:pt x="1350541" y="1571180"/>
                  </a:lnTo>
                  <a:lnTo>
                    <a:pt x="0" y="1571180"/>
                  </a:lnTo>
                  <a:close/>
                </a:path>
              </a:pathLst>
            </a:custGeom>
            <a:solidFill>
              <a:srgbClr val="E8FDDA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14173444" y="5608999"/>
            <a:ext cx="923744" cy="1185472"/>
          </a:xfrm>
          <a:custGeom>
            <a:avLst/>
            <a:gdLst/>
            <a:ahLst/>
            <a:cxnLst/>
            <a:rect l="l" t="t" r="r" b="b"/>
            <a:pathLst>
              <a:path w="923744" h="1185472">
                <a:moveTo>
                  <a:pt x="0" y="0"/>
                </a:moveTo>
                <a:lnTo>
                  <a:pt x="923745" y="0"/>
                </a:lnTo>
                <a:lnTo>
                  <a:pt x="923745" y="1185472"/>
                </a:lnTo>
                <a:lnTo>
                  <a:pt x="0" y="1185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6" name="AutoShape 36"/>
          <p:cNvSpPr/>
          <p:nvPr/>
        </p:nvSpPr>
        <p:spPr>
          <a:xfrm>
            <a:off x="12253866" y="6197269"/>
            <a:ext cx="1919578" cy="446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7" name="Group 37"/>
          <p:cNvGrpSpPr/>
          <p:nvPr/>
        </p:nvGrpSpPr>
        <p:grpSpPr>
          <a:xfrm>
            <a:off x="12253838" y="5837918"/>
            <a:ext cx="249511" cy="249511"/>
            <a:chOff x="0" y="0"/>
            <a:chExt cx="332682" cy="332682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41" name="TextBox 41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15</a:t>
              </a:r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12672912" y="5765676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Request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278750" y="6291340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Camera Ready</a:t>
            </a:r>
          </a:p>
        </p:txBody>
      </p:sp>
      <p:sp>
        <p:nvSpPr>
          <p:cNvPr id="44" name="AutoShape 44"/>
          <p:cNvSpPr/>
          <p:nvPr/>
        </p:nvSpPr>
        <p:spPr>
          <a:xfrm>
            <a:off x="15097189" y="6201735"/>
            <a:ext cx="1931059" cy="1435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5" name="TextBox 45"/>
          <p:cNvSpPr txBox="1"/>
          <p:nvPr/>
        </p:nvSpPr>
        <p:spPr>
          <a:xfrm>
            <a:off x="15572015" y="5773033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5177852" y="6298697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Camera Ready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15177852" y="5843793"/>
            <a:ext cx="249511" cy="249511"/>
            <a:chOff x="0" y="0"/>
            <a:chExt cx="332682" cy="332682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51" name="TextBox 51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16</a:t>
              </a:r>
            </a:p>
          </p:txBody>
        </p:sp>
      </p:grpSp>
      <p:sp>
        <p:nvSpPr>
          <p:cNvPr id="55" name="AutoShape 55"/>
          <p:cNvSpPr/>
          <p:nvPr/>
        </p:nvSpPr>
        <p:spPr>
          <a:xfrm>
            <a:off x="14635316" y="6794471"/>
            <a:ext cx="11947" cy="1082742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9" name="TextBox 59"/>
          <p:cNvSpPr txBox="1"/>
          <p:nvPr/>
        </p:nvSpPr>
        <p:spPr>
          <a:xfrm>
            <a:off x="13488905" y="8028868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14788597" y="7174136"/>
            <a:ext cx="249511" cy="249511"/>
            <a:chOff x="0" y="0"/>
            <a:chExt cx="332682" cy="332682"/>
          </a:xfrm>
        </p:grpSpPr>
        <p:grpSp>
          <p:nvGrpSpPr>
            <p:cNvPr id="61" name="Group 61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64" name="TextBox 64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17</a:t>
              </a:r>
            </a:p>
          </p:txBody>
        </p:sp>
      </p:grpSp>
      <p:sp>
        <p:nvSpPr>
          <p:cNvPr id="65" name="TextBox 65"/>
          <p:cNvSpPr txBox="1"/>
          <p:nvPr/>
        </p:nvSpPr>
        <p:spPr>
          <a:xfrm>
            <a:off x="15177852" y="7095412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Register</a:t>
            </a:r>
          </a:p>
        </p:txBody>
      </p:sp>
      <p:grpSp>
        <p:nvGrpSpPr>
          <p:cNvPr id="66" name="Group 66"/>
          <p:cNvGrpSpPr/>
          <p:nvPr/>
        </p:nvGrpSpPr>
        <p:grpSpPr>
          <a:xfrm>
            <a:off x="2581171" y="7810580"/>
            <a:ext cx="11262046" cy="2151241"/>
            <a:chOff x="0" y="0"/>
            <a:chExt cx="3547253" cy="677585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3547253" cy="677585"/>
            </a:xfrm>
            <a:custGeom>
              <a:avLst/>
              <a:gdLst/>
              <a:ahLst/>
              <a:cxnLst/>
              <a:rect l="l" t="t" r="r" b="b"/>
              <a:pathLst>
                <a:path w="3547253" h="677585">
                  <a:moveTo>
                    <a:pt x="0" y="0"/>
                  </a:moveTo>
                  <a:lnTo>
                    <a:pt x="3547253" y="0"/>
                  </a:lnTo>
                  <a:lnTo>
                    <a:pt x="3547253" y="677585"/>
                  </a:lnTo>
                  <a:lnTo>
                    <a:pt x="0" y="677585"/>
                  </a:lnTo>
                  <a:close/>
                </a:path>
              </a:pathLst>
            </a:custGeom>
            <a:solidFill>
              <a:srgbClr val="E8FDDA"/>
            </a:solidFill>
          </p:spPr>
        </p:sp>
        <p:sp>
          <p:nvSpPr>
            <p:cNvPr id="68" name="TextBox 6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69" name="Freeform 69"/>
          <p:cNvSpPr/>
          <p:nvPr/>
        </p:nvSpPr>
        <p:spPr>
          <a:xfrm>
            <a:off x="11277600" y="8153984"/>
            <a:ext cx="1579807" cy="1380414"/>
          </a:xfrm>
          <a:custGeom>
            <a:avLst/>
            <a:gdLst/>
            <a:ahLst/>
            <a:cxnLst/>
            <a:rect l="l" t="t" r="r" b="b"/>
            <a:pathLst>
              <a:path w="1579807" h="1380414">
                <a:moveTo>
                  <a:pt x="0" y="0"/>
                </a:moveTo>
                <a:lnTo>
                  <a:pt x="1579807" y="0"/>
                </a:lnTo>
                <a:lnTo>
                  <a:pt x="1579807" y="1380413"/>
                </a:lnTo>
                <a:lnTo>
                  <a:pt x="0" y="1380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0" name="TextBox 70"/>
          <p:cNvSpPr txBox="1"/>
          <p:nvPr/>
        </p:nvSpPr>
        <p:spPr>
          <a:xfrm>
            <a:off x="11055107" y="8001263"/>
            <a:ext cx="1922637" cy="34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1973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71" name="AutoShape 71"/>
          <p:cNvSpPr/>
          <p:nvPr/>
        </p:nvSpPr>
        <p:spPr>
          <a:xfrm flipH="1">
            <a:off x="12857407" y="8844190"/>
            <a:ext cx="138706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72" name="Group 72"/>
          <p:cNvGrpSpPr/>
          <p:nvPr/>
        </p:nvGrpSpPr>
        <p:grpSpPr>
          <a:xfrm>
            <a:off x="12932697" y="8502346"/>
            <a:ext cx="249511" cy="249511"/>
            <a:chOff x="0" y="0"/>
            <a:chExt cx="332682" cy="332682"/>
          </a:xfrm>
        </p:grpSpPr>
        <p:grpSp>
          <p:nvGrpSpPr>
            <p:cNvPr id="73" name="Group 73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76" name="TextBox 76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18</a:t>
              </a:r>
            </a:p>
          </p:txBody>
        </p:sp>
      </p:grpSp>
      <p:grpSp>
        <p:nvGrpSpPr>
          <p:cNvPr id="112" name="Group 112"/>
          <p:cNvGrpSpPr/>
          <p:nvPr/>
        </p:nvGrpSpPr>
        <p:grpSpPr>
          <a:xfrm>
            <a:off x="11129634" y="7877317"/>
            <a:ext cx="4172974" cy="1744410"/>
            <a:chOff x="0" y="0"/>
            <a:chExt cx="1099055" cy="459433"/>
          </a:xfrm>
        </p:grpSpPr>
        <p:sp>
          <p:nvSpPr>
            <p:cNvPr id="113" name="Freeform 113"/>
            <p:cNvSpPr/>
            <p:nvPr/>
          </p:nvSpPr>
          <p:spPr>
            <a:xfrm>
              <a:off x="0" y="0"/>
              <a:ext cx="1099055" cy="459433"/>
            </a:xfrm>
            <a:custGeom>
              <a:avLst/>
              <a:gdLst/>
              <a:ahLst/>
              <a:cxnLst/>
              <a:rect l="l" t="t" r="r" b="b"/>
              <a:pathLst>
                <a:path w="1099055" h="459433">
                  <a:moveTo>
                    <a:pt x="0" y="0"/>
                  </a:moveTo>
                  <a:lnTo>
                    <a:pt x="1099055" y="0"/>
                  </a:lnTo>
                  <a:lnTo>
                    <a:pt x="1099055" y="459433"/>
                  </a:lnTo>
                  <a:lnTo>
                    <a:pt x="0" y="4594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0000"/>
              </a:solidFill>
              <a:miter/>
            </a:ln>
          </p:spPr>
        </p:sp>
        <p:sp>
          <p:nvSpPr>
            <p:cNvPr id="114" name="TextBox 11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78" name="AutoShape 78"/>
          <p:cNvSpPr/>
          <p:nvPr/>
        </p:nvSpPr>
        <p:spPr>
          <a:xfrm flipH="1" flipV="1">
            <a:off x="8993233" y="8834665"/>
            <a:ext cx="2284367" cy="952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79" name="Group 79"/>
          <p:cNvGrpSpPr/>
          <p:nvPr/>
        </p:nvGrpSpPr>
        <p:grpSpPr>
          <a:xfrm>
            <a:off x="9178963" y="8464534"/>
            <a:ext cx="249511" cy="249511"/>
            <a:chOff x="0" y="0"/>
            <a:chExt cx="332682" cy="332682"/>
          </a:xfrm>
        </p:grpSpPr>
        <p:grpSp>
          <p:nvGrpSpPr>
            <p:cNvPr id="80" name="Group 80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82" name="TextBox 8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83" name="TextBox 83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19</a:t>
              </a:r>
            </a:p>
          </p:txBody>
        </p:sp>
      </p:grpSp>
      <p:sp>
        <p:nvSpPr>
          <p:cNvPr id="84" name="TextBox 84"/>
          <p:cNvSpPr txBox="1"/>
          <p:nvPr/>
        </p:nvSpPr>
        <p:spPr>
          <a:xfrm>
            <a:off x="9632803" y="8393774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Request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9234945" y="8920390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for Presentation</a:t>
            </a:r>
          </a:p>
        </p:txBody>
      </p:sp>
      <p:sp>
        <p:nvSpPr>
          <p:cNvPr id="86" name="Freeform 86"/>
          <p:cNvSpPr/>
          <p:nvPr/>
        </p:nvSpPr>
        <p:spPr>
          <a:xfrm>
            <a:off x="8069488" y="8241929"/>
            <a:ext cx="923744" cy="1185472"/>
          </a:xfrm>
          <a:custGeom>
            <a:avLst/>
            <a:gdLst/>
            <a:ahLst/>
            <a:cxnLst/>
            <a:rect l="l" t="t" r="r" b="b"/>
            <a:pathLst>
              <a:path w="923744" h="1185472">
                <a:moveTo>
                  <a:pt x="0" y="0"/>
                </a:moveTo>
                <a:lnTo>
                  <a:pt x="923745" y="0"/>
                </a:lnTo>
                <a:lnTo>
                  <a:pt x="923745" y="1185472"/>
                </a:lnTo>
                <a:lnTo>
                  <a:pt x="0" y="1185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7" name="TextBox 87"/>
          <p:cNvSpPr txBox="1"/>
          <p:nvPr/>
        </p:nvSpPr>
        <p:spPr>
          <a:xfrm>
            <a:off x="7341224" y="8028868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88" name="AutoShape 88"/>
          <p:cNvSpPr/>
          <p:nvPr/>
        </p:nvSpPr>
        <p:spPr>
          <a:xfrm flipH="1">
            <a:off x="6712051" y="8834665"/>
            <a:ext cx="135743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94" name="Group 94"/>
          <p:cNvGrpSpPr/>
          <p:nvPr/>
        </p:nvGrpSpPr>
        <p:grpSpPr>
          <a:xfrm>
            <a:off x="6842424" y="8464534"/>
            <a:ext cx="249511" cy="249511"/>
            <a:chOff x="0" y="0"/>
            <a:chExt cx="332682" cy="332682"/>
          </a:xfrm>
        </p:grpSpPr>
        <p:grpSp>
          <p:nvGrpSpPr>
            <p:cNvPr id="95" name="Group 95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97" name="TextBox 9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98" name="TextBox 98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20</a:t>
              </a:r>
            </a:p>
          </p:txBody>
        </p:sp>
      </p:grpSp>
      <p:sp>
        <p:nvSpPr>
          <p:cNvPr id="99" name="TextBox 99"/>
          <p:cNvSpPr txBox="1"/>
          <p:nvPr/>
        </p:nvSpPr>
        <p:spPr>
          <a:xfrm>
            <a:off x="7168135" y="8406464"/>
            <a:ext cx="1238354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6803390" y="8903576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Presentation</a:t>
            </a:r>
          </a:p>
        </p:txBody>
      </p:sp>
      <p:sp>
        <p:nvSpPr>
          <p:cNvPr id="101" name="AutoShape 101"/>
          <p:cNvSpPr/>
          <p:nvPr/>
        </p:nvSpPr>
        <p:spPr>
          <a:xfrm flipH="1" flipV="1">
            <a:off x="4212077" y="8834665"/>
            <a:ext cx="1694391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02" name="Group 102"/>
          <p:cNvGrpSpPr/>
          <p:nvPr/>
        </p:nvGrpSpPr>
        <p:grpSpPr>
          <a:xfrm>
            <a:off x="4212077" y="8475742"/>
            <a:ext cx="249511" cy="249511"/>
            <a:chOff x="0" y="0"/>
            <a:chExt cx="332682" cy="332682"/>
          </a:xfrm>
        </p:grpSpPr>
        <p:grpSp>
          <p:nvGrpSpPr>
            <p:cNvPr id="103" name="Group 103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105" name="TextBox 10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06" name="TextBox 106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21</a:t>
              </a:r>
            </a:p>
          </p:txBody>
        </p:sp>
      </p:grpSp>
      <p:sp>
        <p:nvSpPr>
          <p:cNvPr id="108" name="TextBox 108"/>
          <p:cNvSpPr txBox="1"/>
          <p:nvPr/>
        </p:nvSpPr>
        <p:spPr>
          <a:xfrm>
            <a:off x="5137806" y="8028868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109" name="TextBox 109"/>
          <p:cNvSpPr txBox="1"/>
          <p:nvPr/>
        </p:nvSpPr>
        <p:spPr>
          <a:xfrm>
            <a:off x="10513392" y="5159119"/>
            <a:ext cx="1922637" cy="34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1973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110" name="TextBox 110"/>
          <p:cNvSpPr txBox="1"/>
          <p:nvPr/>
        </p:nvSpPr>
        <p:spPr>
          <a:xfrm>
            <a:off x="13415675" y="5151762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111" name="TextBox 111"/>
          <p:cNvSpPr txBox="1"/>
          <p:nvPr/>
        </p:nvSpPr>
        <p:spPr>
          <a:xfrm>
            <a:off x="16276663" y="5159906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115" name="Slide Number Placeholder 1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grpSp>
        <p:nvGrpSpPr>
          <p:cNvPr id="116" name="Group 115"/>
          <p:cNvGrpSpPr/>
          <p:nvPr/>
        </p:nvGrpSpPr>
        <p:grpSpPr>
          <a:xfrm>
            <a:off x="5943600" y="8496300"/>
            <a:ext cx="685800" cy="630382"/>
            <a:chOff x="3124200" y="1388918"/>
            <a:chExt cx="685800" cy="630382"/>
          </a:xfrm>
        </p:grpSpPr>
        <p:sp>
          <p:nvSpPr>
            <p:cNvPr id="117" name="Rectangle: Rounded Corners 116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19" name="Freeform 2"/>
          <p:cNvSpPr/>
          <p:nvPr/>
        </p:nvSpPr>
        <p:spPr>
          <a:xfrm>
            <a:off x="2971800" y="8420100"/>
            <a:ext cx="1074420" cy="762000"/>
          </a:xfrm>
          <a:custGeom>
            <a:avLst/>
            <a:gdLst/>
            <a:ahLst/>
            <a:cxnLst/>
            <a:rect l="l" t="t" r="r" b="b"/>
            <a:pathLst>
              <a:path w="5493245" h="4119934">
                <a:moveTo>
                  <a:pt x="0" y="0"/>
                </a:moveTo>
                <a:lnTo>
                  <a:pt x="5493246" y="0"/>
                </a:lnTo>
                <a:lnTo>
                  <a:pt x="5493246" y="4119934"/>
                </a:lnTo>
                <a:lnTo>
                  <a:pt x="0" y="41199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20" name="Group 119"/>
          <p:cNvGrpSpPr/>
          <p:nvPr/>
        </p:nvGrpSpPr>
        <p:grpSpPr>
          <a:xfrm>
            <a:off x="14325600" y="8572500"/>
            <a:ext cx="685800" cy="630382"/>
            <a:chOff x="3124200" y="1388918"/>
            <a:chExt cx="685800" cy="630382"/>
          </a:xfrm>
        </p:grpSpPr>
        <p:sp>
          <p:nvSpPr>
            <p:cNvPr id="121" name="Rectangle: Rounded Corners 120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23" name="Group 122"/>
          <p:cNvGrpSpPr/>
          <p:nvPr/>
        </p:nvGrpSpPr>
        <p:grpSpPr>
          <a:xfrm>
            <a:off x="17145000" y="5905500"/>
            <a:ext cx="685800" cy="630382"/>
            <a:chOff x="3124200" y="1388918"/>
            <a:chExt cx="685800" cy="630382"/>
          </a:xfrm>
        </p:grpSpPr>
        <p:sp>
          <p:nvSpPr>
            <p:cNvPr id="124" name="Rectangle: Rounded Corners 123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26" name="TextBox 83"/>
          <p:cNvSpPr txBox="1"/>
          <p:nvPr/>
        </p:nvSpPr>
        <p:spPr>
          <a:xfrm>
            <a:off x="2209800" y="8028868"/>
            <a:ext cx="2543759" cy="347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1973">
                <a:solidFill>
                  <a:srgbClr val="000000"/>
                </a:solidFill>
                <a:latin typeface="Helvetica World"/>
              </a:rPr>
              <a:t>Admin</a:t>
            </a:r>
          </a:p>
        </p:txBody>
      </p:sp>
      <p:sp>
        <p:nvSpPr>
          <p:cNvPr id="127" name="TextBox 87"/>
          <p:cNvSpPr txBox="1"/>
          <p:nvPr/>
        </p:nvSpPr>
        <p:spPr>
          <a:xfrm>
            <a:off x="9525000" y="4585295"/>
            <a:ext cx="8570025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r">
              <a:lnSpc>
                <a:spcPts val="2614"/>
              </a:lnSpc>
              <a:spcBef>
                <a:spcPct val="0"/>
              </a:spcBef>
            </a:pPr>
            <a:r>
              <a:rPr lang="en-US" sz="2178" spc="-43">
                <a:solidFill>
                  <a:srgbClr val="0DA696"/>
                </a:solidFill>
                <a:latin typeface="Muli Bold"/>
              </a:rPr>
              <a:t>PREPARE CONFERENCE PROCEEDING</a:t>
            </a:r>
          </a:p>
        </p:txBody>
      </p:sp>
      <p:grpSp>
        <p:nvGrpSpPr>
          <p:cNvPr id="128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129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130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1" name="TextBox 208"/>
          <p:cNvSpPr txBox="1"/>
          <p:nvPr/>
        </p:nvSpPr>
        <p:spPr>
          <a:xfrm>
            <a:off x="13265504" y="8420100"/>
            <a:ext cx="1136295" cy="343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sp>
        <p:nvSpPr>
          <p:cNvPr id="145" name="TextBox 208"/>
          <p:cNvSpPr txBox="1"/>
          <p:nvPr/>
        </p:nvSpPr>
        <p:spPr>
          <a:xfrm>
            <a:off x="4654904" y="8410997"/>
            <a:ext cx="1136295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</a:rPr>
              <a:t>Produce</a:t>
            </a:r>
          </a:p>
        </p:txBody>
      </p:sp>
      <p:sp>
        <p:nvSpPr>
          <p:cNvPr id="146" name="TextBox 137"/>
          <p:cNvSpPr txBox="1"/>
          <p:nvPr/>
        </p:nvSpPr>
        <p:spPr>
          <a:xfrm>
            <a:off x="4648200" y="8953500"/>
            <a:ext cx="2473329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A894BC5D-8B93-2550-7909-29FFAE77A186}"/>
              </a:ext>
            </a:extLst>
          </p:cNvPr>
          <p:cNvGrpSpPr/>
          <p:nvPr/>
        </p:nvGrpSpPr>
        <p:grpSpPr>
          <a:xfrm>
            <a:off x="1028700" y="3566337"/>
            <a:ext cx="4991100" cy="624566"/>
            <a:chOff x="0" y="0"/>
            <a:chExt cx="5479339" cy="832755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7E55425B-C873-BF36-A200-68C28EE2E0C5}"/>
                </a:ext>
              </a:extLst>
            </p:cNvPr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BB3A59DB-D3C8-21BD-DE64-AA47AC7000EA}"/>
                  </a:ext>
                </a:extLst>
              </p:cNvPr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FB12542E-8BF4-56E8-D5FA-2585DF2DB227}"/>
                </a:ext>
              </a:extLst>
            </p:cNvPr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Request Presentation Materials</a:t>
              </a:r>
            </a:p>
          </p:txBody>
        </p:sp>
      </p:grpSp>
      <p:grpSp>
        <p:nvGrpSpPr>
          <p:cNvPr id="13" name="Group 8">
            <a:extLst>
              <a:ext uri="{FF2B5EF4-FFF2-40B4-BE49-F238E27FC236}">
                <a16:creationId xmlns:a16="http://schemas.microsoft.com/office/drawing/2014/main" id="{396FDEAB-A5A4-95CA-7440-9232DB2BD1F3}"/>
              </a:ext>
            </a:extLst>
          </p:cNvPr>
          <p:cNvGrpSpPr/>
          <p:nvPr/>
        </p:nvGrpSpPr>
        <p:grpSpPr>
          <a:xfrm>
            <a:off x="1028700" y="2627446"/>
            <a:ext cx="4991100" cy="624566"/>
            <a:chOff x="0" y="0"/>
            <a:chExt cx="5479339" cy="83275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4C7BA59-0240-F6AC-6AC2-B784F9C27286}"/>
                </a:ext>
              </a:extLst>
            </p:cNvPr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2" name="Freeform 10">
                <a:extLst>
                  <a:ext uri="{FF2B5EF4-FFF2-40B4-BE49-F238E27FC236}">
                    <a16:creationId xmlns:a16="http://schemas.microsoft.com/office/drawing/2014/main" id="{C039A8BA-A4A1-8244-EC05-ABA0FE3136D8}"/>
                  </a:ext>
                </a:extLst>
              </p:cNvPr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849739D9-6344-6658-1469-88BF3B60A4C2}"/>
                </a:ext>
              </a:extLst>
            </p:cNvPr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Request for Camera Readies</a:t>
              </a:r>
            </a:p>
          </p:txBody>
        </p:sp>
      </p:grpSp>
      <p:grpSp>
        <p:nvGrpSpPr>
          <p:cNvPr id="54" name="Group 12">
            <a:extLst>
              <a:ext uri="{FF2B5EF4-FFF2-40B4-BE49-F238E27FC236}">
                <a16:creationId xmlns:a16="http://schemas.microsoft.com/office/drawing/2014/main" id="{2E004423-7594-D8F1-2307-C5A5408159A1}"/>
              </a:ext>
            </a:extLst>
          </p:cNvPr>
          <p:cNvGrpSpPr/>
          <p:nvPr/>
        </p:nvGrpSpPr>
        <p:grpSpPr>
          <a:xfrm>
            <a:off x="1028700" y="4505228"/>
            <a:ext cx="4991100" cy="624566"/>
            <a:chOff x="0" y="0"/>
            <a:chExt cx="5479339" cy="832755"/>
          </a:xfrm>
        </p:grpSpPr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74D4283B-C03A-23D2-B581-E5D28BE1F2C4}"/>
                </a:ext>
              </a:extLst>
            </p:cNvPr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53" name="Freeform 14">
                <a:extLst>
                  <a:ext uri="{FF2B5EF4-FFF2-40B4-BE49-F238E27FC236}">
                    <a16:creationId xmlns:a16="http://schemas.microsoft.com/office/drawing/2014/main" id="{8ECE37F7-FFC0-D6D4-6D6D-D11BE2D5FB7C}"/>
                  </a:ext>
                </a:extLst>
              </p:cNvPr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52" name="TextBox 15">
              <a:extLst>
                <a:ext uri="{FF2B5EF4-FFF2-40B4-BE49-F238E27FC236}">
                  <a16:creationId xmlns:a16="http://schemas.microsoft.com/office/drawing/2014/main" id="{F37F5FC4-DA79-B8D1-4A80-6283158FB0E9}"/>
                </a:ext>
              </a:extLst>
            </p:cNvPr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Produce Statistical Summaries</a:t>
              </a: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7200" y="447675"/>
            <a:ext cx="16388890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 spc="-82">
                <a:solidFill>
                  <a:srgbClr val="E66418"/>
                </a:solidFill>
                <a:latin typeface="Muli Bold"/>
              </a:rPr>
              <a:t>[Author] Camera Ready Submission and Registration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5841161" y="3734860"/>
            <a:ext cx="9894551" cy="3008840"/>
            <a:chOff x="0" y="0"/>
            <a:chExt cx="2605972" cy="79245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605972" cy="792452"/>
            </a:xfrm>
            <a:custGeom>
              <a:avLst/>
              <a:gdLst/>
              <a:ahLst/>
              <a:cxnLst/>
              <a:rect l="l" t="t" r="r" b="b"/>
              <a:pathLst>
                <a:path w="2605972" h="792452">
                  <a:moveTo>
                    <a:pt x="0" y="0"/>
                  </a:moveTo>
                  <a:lnTo>
                    <a:pt x="2605972" y="0"/>
                  </a:lnTo>
                  <a:lnTo>
                    <a:pt x="2605972" y="792452"/>
                  </a:lnTo>
                  <a:lnTo>
                    <a:pt x="0" y="792452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E98552"/>
              </a:solidFill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6057900" y="3877413"/>
            <a:ext cx="8194445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-60">
                <a:solidFill>
                  <a:srgbClr val="000000"/>
                </a:solidFill>
                <a:latin typeface="Muli Bold"/>
              </a:rPr>
              <a:t>Run scripts: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867400" y="4332589"/>
            <a:ext cx="9460143" cy="2146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295" lvl="1" indent="-290830">
              <a:lnSpc>
                <a:spcPts val="5912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Clear Sans"/>
              </a:rPr>
              <a:t>Set app's date in simulation: 25-11-2023</a:t>
            </a:r>
            <a:endParaRPr lang="en-US"/>
          </a:p>
          <a:p>
            <a:pPr marL="582295" lvl="1" indent="-290830">
              <a:lnSpc>
                <a:spcPts val="5912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Clear Sans"/>
              </a:rPr>
              <a:t>Submit 12 camera readies</a:t>
            </a:r>
            <a:endParaRPr lang="en-US" sz="2650">
              <a:solidFill>
                <a:srgbClr val="000000"/>
              </a:solidFill>
              <a:latin typeface="Clear Sans"/>
              <a:cs typeface="Clear Sans"/>
            </a:endParaRPr>
          </a:p>
          <a:p>
            <a:pPr marL="582295" lvl="1" indent="-290830">
              <a:lnSpc>
                <a:spcPts val="5912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Clear Sans"/>
              </a:rPr>
              <a:t>Register for 5 papers</a:t>
            </a:r>
            <a:endParaRPr lang="en-US" sz="2650">
              <a:solidFill>
                <a:srgbClr val="000000"/>
              </a:solidFill>
              <a:latin typeface="Clear Sans"/>
              <a:cs typeface="Clear Sans"/>
            </a:endParaRPr>
          </a:p>
        </p:txBody>
      </p:sp>
      <p:sp>
        <p:nvSpPr>
          <p:cNvPr id="33" name="AutoShape 24"/>
          <p:cNvSpPr/>
          <p:nvPr/>
        </p:nvSpPr>
        <p:spPr>
          <a:xfrm flipV="1">
            <a:off x="7308339" y="8481118"/>
            <a:ext cx="2957716" cy="7643"/>
          </a:xfrm>
          <a:prstGeom prst="line">
            <a:avLst/>
          </a:prstGeom>
          <a:ln w="104775" cap="flat">
            <a:solidFill>
              <a:srgbClr val="0DA696"/>
            </a:solidFill>
            <a:prstDash val="solid"/>
            <a:headEnd type="none" w="sm" len="sm"/>
            <a:tailEnd type="arrow" w="med" len="sm"/>
          </a:ln>
        </p:spPr>
      </p:sp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254097"/>
              </p:ext>
            </p:extLst>
          </p:nvPr>
        </p:nvGraphicFramePr>
        <p:xfrm>
          <a:off x="533400" y="7886700"/>
          <a:ext cx="647700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121676253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848825518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14775212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Deadline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Demo Deadline Value </a:t>
                      </a:r>
                      <a:endParaRPr lang="en-US" sz="2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2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Last Decision-Making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/>
                        <a:t>Last Decision-Making Deadline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latin typeface="Helvetica World"/>
                        </a:rPr>
                        <a:t>24-11-2023</a:t>
                      </a:r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188454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545616"/>
              </p:ext>
            </p:extLst>
          </p:nvPr>
        </p:nvGraphicFramePr>
        <p:xfrm>
          <a:off x="11049000" y="7886700"/>
          <a:ext cx="647700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12167625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48825518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14775212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Deadline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Demo Deadline Value </a:t>
                      </a:r>
                      <a:endParaRPr lang="en-US" sz="2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2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Open for Camera Ready Submission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/>
                        <a:t>Camera Ready </a:t>
                      </a:r>
                      <a:r>
                        <a:rPr lang="en-US" sz="2000"/>
                        <a:t>Submission</a:t>
                      </a:r>
                      <a:r>
                        <a:rPr lang="en-US" sz="2000" baseline="0"/>
                        <a:t> Deadline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latin typeface="Helvetica World"/>
                        </a:rPr>
                        <a:t>1-12-2023</a:t>
                      </a:r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188454"/>
                  </a:ext>
                </a:extLst>
              </a:tr>
            </a:tbl>
          </a:graphicData>
        </a:graphic>
      </p:graphicFrame>
      <p:sp>
        <p:nvSpPr>
          <p:cNvPr id="3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7449800" y="971550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37" name="Thought Bubble: Cloud 36"/>
          <p:cNvSpPr/>
          <p:nvPr/>
        </p:nvSpPr>
        <p:spPr>
          <a:xfrm>
            <a:off x="13716000" y="1104900"/>
            <a:ext cx="3886200" cy="2179320"/>
          </a:xfrm>
          <a:prstGeom prst="cloudCallou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E66418"/>
                </a:solidFill>
                <a:latin typeface="Arimo Bold"/>
              </a:rPr>
              <a:t>DEMO 3.2</a:t>
            </a:r>
          </a:p>
        </p:txBody>
      </p:sp>
      <p:grpSp>
        <p:nvGrpSpPr>
          <p:cNvPr id="38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39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40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28" name="Group 4"/>
          <p:cNvGrpSpPr/>
          <p:nvPr/>
        </p:nvGrpSpPr>
        <p:grpSpPr>
          <a:xfrm>
            <a:off x="533400" y="3566337"/>
            <a:ext cx="4991100" cy="624566"/>
            <a:chOff x="0" y="0"/>
            <a:chExt cx="5479339" cy="832755"/>
          </a:xfrm>
        </p:grpSpPr>
        <p:grpSp>
          <p:nvGrpSpPr>
            <p:cNvPr id="29" name="Group 5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31" name="Freeform 6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30" name="TextBox 7"/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Request Presentation Materials</a:t>
              </a:r>
            </a:p>
          </p:txBody>
        </p:sp>
      </p:grpSp>
      <p:grpSp>
        <p:nvGrpSpPr>
          <p:cNvPr id="32" name="Group 8"/>
          <p:cNvGrpSpPr/>
          <p:nvPr/>
        </p:nvGrpSpPr>
        <p:grpSpPr>
          <a:xfrm>
            <a:off x="533400" y="2627446"/>
            <a:ext cx="4991100" cy="624566"/>
            <a:chOff x="0" y="0"/>
            <a:chExt cx="5479339" cy="832755"/>
          </a:xfrm>
        </p:grpSpPr>
        <p:grpSp>
          <p:nvGrpSpPr>
            <p:cNvPr id="41" name="Group 9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43" name="Freeform 10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42" name="TextBox 11"/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Request for Camera Readies</a:t>
              </a:r>
            </a:p>
          </p:txBody>
        </p:sp>
      </p:grpSp>
      <p:grpSp>
        <p:nvGrpSpPr>
          <p:cNvPr id="44" name="Group 12"/>
          <p:cNvGrpSpPr/>
          <p:nvPr/>
        </p:nvGrpSpPr>
        <p:grpSpPr>
          <a:xfrm>
            <a:off x="533400" y="4505228"/>
            <a:ext cx="4991100" cy="624566"/>
            <a:chOff x="0" y="0"/>
            <a:chExt cx="5479339" cy="832755"/>
          </a:xfrm>
        </p:grpSpPr>
        <p:grpSp>
          <p:nvGrpSpPr>
            <p:cNvPr id="45" name="Group 13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47" name="Freeform 14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46" name="TextBox 15"/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Produce Statistical Summaries</a:t>
              </a: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9105" y="1257300"/>
            <a:ext cx="17135972" cy="1703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4204" lvl="1" indent="-272102">
              <a:lnSpc>
                <a:spcPts val="4637"/>
              </a:lnSpc>
              <a:buFont typeface="Arial"/>
              <a:buChar char="•"/>
            </a:pPr>
            <a:r>
              <a:rPr lang="en-US" sz="2520">
                <a:solidFill>
                  <a:srgbClr val="000000"/>
                </a:solidFill>
                <a:latin typeface="Helvetica World"/>
              </a:rPr>
              <a:t>The Chairperson requests presentations for desired submissions, either at the very end of the [Open for Camera Ready Submission] phase or at the very beginning of the [Open for Presentation Submission] phase. The default selection for requested presentations includes the successfully registered submissions.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57200" y="447675"/>
            <a:ext cx="1638889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 spc="-82">
                <a:solidFill>
                  <a:srgbClr val="E66418"/>
                </a:solidFill>
                <a:latin typeface="Muli Bold"/>
              </a:rPr>
              <a:t>Request for Presentation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6475730" y="5498132"/>
            <a:ext cx="2433810" cy="1416136"/>
            <a:chOff x="0" y="0"/>
            <a:chExt cx="1048981" cy="61036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48981" cy="610360"/>
            </a:xfrm>
            <a:custGeom>
              <a:avLst/>
              <a:gdLst/>
              <a:ahLst/>
              <a:cxnLst/>
              <a:rect l="l" t="t" r="r" b="b"/>
              <a:pathLst>
                <a:path w="1048981" h="610360">
                  <a:moveTo>
                    <a:pt x="524490" y="0"/>
                  </a:moveTo>
                  <a:cubicBezTo>
                    <a:pt x="234822" y="0"/>
                    <a:pt x="0" y="136634"/>
                    <a:pt x="0" y="305180"/>
                  </a:cubicBezTo>
                  <a:cubicBezTo>
                    <a:pt x="0" y="473726"/>
                    <a:pt x="234822" y="610360"/>
                    <a:pt x="524490" y="610360"/>
                  </a:cubicBezTo>
                  <a:cubicBezTo>
                    <a:pt x="814158" y="610360"/>
                    <a:pt x="1048981" y="473726"/>
                    <a:pt x="1048981" y="305180"/>
                  </a:cubicBezTo>
                  <a:cubicBezTo>
                    <a:pt x="1048981" y="136634"/>
                    <a:pt x="814158" y="0"/>
                    <a:pt x="524490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751505" y="4973539"/>
            <a:ext cx="8379497" cy="2151241"/>
            <a:chOff x="0" y="0"/>
            <a:chExt cx="2639325" cy="67758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639325" cy="677585"/>
            </a:xfrm>
            <a:custGeom>
              <a:avLst/>
              <a:gdLst/>
              <a:ahLst/>
              <a:cxnLst/>
              <a:rect l="l" t="t" r="r" b="b"/>
              <a:pathLst>
                <a:path w="2639325" h="677585">
                  <a:moveTo>
                    <a:pt x="0" y="0"/>
                  </a:moveTo>
                  <a:lnTo>
                    <a:pt x="2639325" y="0"/>
                  </a:lnTo>
                  <a:lnTo>
                    <a:pt x="2639325" y="677585"/>
                  </a:lnTo>
                  <a:lnTo>
                    <a:pt x="0" y="677585"/>
                  </a:lnTo>
                  <a:close/>
                </a:path>
              </a:pathLst>
            </a:custGeom>
            <a:solidFill>
              <a:srgbClr val="E8FDDA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 flipV="1">
            <a:off x="8909540" y="6197269"/>
            <a:ext cx="1764519" cy="893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4" name="Group 24"/>
          <p:cNvGrpSpPr/>
          <p:nvPr/>
        </p:nvGrpSpPr>
        <p:grpSpPr>
          <a:xfrm>
            <a:off x="8963836" y="5813301"/>
            <a:ext cx="249511" cy="249511"/>
            <a:chOff x="0" y="0"/>
            <a:chExt cx="332682" cy="332682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14</a:t>
              </a:r>
            </a:p>
          </p:txBody>
        </p:sp>
      </p:grpSp>
      <p:sp>
        <p:nvSpPr>
          <p:cNvPr id="29" name="Freeform 29"/>
          <p:cNvSpPr/>
          <p:nvPr/>
        </p:nvSpPr>
        <p:spPr>
          <a:xfrm>
            <a:off x="10674059" y="5507063"/>
            <a:ext cx="1579807" cy="1380414"/>
          </a:xfrm>
          <a:custGeom>
            <a:avLst/>
            <a:gdLst/>
            <a:ahLst/>
            <a:cxnLst/>
            <a:rect l="l" t="t" r="r" b="b"/>
            <a:pathLst>
              <a:path w="1579807" h="1380414">
                <a:moveTo>
                  <a:pt x="0" y="0"/>
                </a:moveTo>
                <a:lnTo>
                  <a:pt x="1579807" y="0"/>
                </a:lnTo>
                <a:lnTo>
                  <a:pt x="1579807" y="1380413"/>
                </a:lnTo>
                <a:lnTo>
                  <a:pt x="0" y="1380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6619601" y="5736147"/>
            <a:ext cx="2100688" cy="915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1"/>
              </a:lnSpc>
            </a:pPr>
            <a:r>
              <a:rPr lang="en-US" sz="1615">
                <a:solidFill>
                  <a:srgbClr val="000000"/>
                </a:solidFill>
                <a:latin typeface="Helvetica World Bold"/>
              </a:rPr>
              <a:t>2. Monitor and Manage Conference Submissions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382910" y="5741060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3843217" y="4973539"/>
            <a:ext cx="4287785" cy="4988282"/>
            <a:chOff x="0" y="0"/>
            <a:chExt cx="1350541" cy="157118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350541" cy="1571180"/>
            </a:xfrm>
            <a:custGeom>
              <a:avLst/>
              <a:gdLst/>
              <a:ahLst/>
              <a:cxnLst/>
              <a:rect l="l" t="t" r="r" b="b"/>
              <a:pathLst>
                <a:path w="1350541" h="1571180">
                  <a:moveTo>
                    <a:pt x="0" y="0"/>
                  </a:moveTo>
                  <a:lnTo>
                    <a:pt x="1350541" y="0"/>
                  </a:lnTo>
                  <a:lnTo>
                    <a:pt x="1350541" y="1571180"/>
                  </a:lnTo>
                  <a:lnTo>
                    <a:pt x="0" y="1571180"/>
                  </a:lnTo>
                  <a:close/>
                </a:path>
              </a:pathLst>
            </a:custGeom>
            <a:solidFill>
              <a:srgbClr val="E8FDDA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14173444" y="5608999"/>
            <a:ext cx="923744" cy="1185472"/>
          </a:xfrm>
          <a:custGeom>
            <a:avLst/>
            <a:gdLst/>
            <a:ahLst/>
            <a:cxnLst/>
            <a:rect l="l" t="t" r="r" b="b"/>
            <a:pathLst>
              <a:path w="923744" h="1185472">
                <a:moveTo>
                  <a:pt x="0" y="0"/>
                </a:moveTo>
                <a:lnTo>
                  <a:pt x="923745" y="0"/>
                </a:lnTo>
                <a:lnTo>
                  <a:pt x="923745" y="1185472"/>
                </a:lnTo>
                <a:lnTo>
                  <a:pt x="0" y="1185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6" name="AutoShape 36"/>
          <p:cNvSpPr/>
          <p:nvPr/>
        </p:nvSpPr>
        <p:spPr>
          <a:xfrm>
            <a:off x="12253866" y="6197269"/>
            <a:ext cx="1919578" cy="446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7" name="Group 37"/>
          <p:cNvGrpSpPr/>
          <p:nvPr/>
        </p:nvGrpSpPr>
        <p:grpSpPr>
          <a:xfrm>
            <a:off x="12253838" y="5837918"/>
            <a:ext cx="249511" cy="249511"/>
            <a:chOff x="0" y="0"/>
            <a:chExt cx="332682" cy="332682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41" name="TextBox 41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15</a:t>
              </a:r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12672912" y="5765676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Request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278750" y="6291340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Camera Ready</a:t>
            </a:r>
          </a:p>
        </p:txBody>
      </p:sp>
      <p:sp>
        <p:nvSpPr>
          <p:cNvPr id="44" name="AutoShape 44"/>
          <p:cNvSpPr/>
          <p:nvPr/>
        </p:nvSpPr>
        <p:spPr>
          <a:xfrm>
            <a:off x="15097189" y="6201735"/>
            <a:ext cx="1931059" cy="1435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5" name="TextBox 45"/>
          <p:cNvSpPr txBox="1"/>
          <p:nvPr/>
        </p:nvSpPr>
        <p:spPr>
          <a:xfrm>
            <a:off x="15572015" y="5773033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5177852" y="6298697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Camera Ready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15177852" y="5843793"/>
            <a:ext cx="249511" cy="249511"/>
            <a:chOff x="0" y="0"/>
            <a:chExt cx="332682" cy="332682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51" name="TextBox 51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16</a:t>
              </a:r>
            </a:p>
          </p:txBody>
        </p:sp>
      </p:grpSp>
      <p:sp>
        <p:nvSpPr>
          <p:cNvPr id="55" name="AutoShape 55"/>
          <p:cNvSpPr/>
          <p:nvPr/>
        </p:nvSpPr>
        <p:spPr>
          <a:xfrm>
            <a:off x="14635316" y="6794471"/>
            <a:ext cx="11947" cy="1082742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9" name="TextBox 59"/>
          <p:cNvSpPr txBox="1"/>
          <p:nvPr/>
        </p:nvSpPr>
        <p:spPr>
          <a:xfrm>
            <a:off x="13488905" y="8028868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14788597" y="7174136"/>
            <a:ext cx="249511" cy="249511"/>
            <a:chOff x="0" y="0"/>
            <a:chExt cx="332682" cy="332682"/>
          </a:xfrm>
        </p:grpSpPr>
        <p:grpSp>
          <p:nvGrpSpPr>
            <p:cNvPr id="61" name="Group 61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64" name="TextBox 64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17</a:t>
              </a:r>
            </a:p>
          </p:txBody>
        </p:sp>
      </p:grpSp>
      <p:sp>
        <p:nvSpPr>
          <p:cNvPr id="65" name="TextBox 65"/>
          <p:cNvSpPr txBox="1"/>
          <p:nvPr/>
        </p:nvSpPr>
        <p:spPr>
          <a:xfrm>
            <a:off x="15177852" y="7095412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Register</a:t>
            </a:r>
          </a:p>
        </p:txBody>
      </p:sp>
      <p:grpSp>
        <p:nvGrpSpPr>
          <p:cNvPr id="66" name="Group 66"/>
          <p:cNvGrpSpPr/>
          <p:nvPr/>
        </p:nvGrpSpPr>
        <p:grpSpPr>
          <a:xfrm>
            <a:off x="2581171" y="7810580"/>
            <a:ext cx="11262046" cy="2151241"/>
            <a:chOff x="0" y="0"/>
            <a:chExt cx="3547253" cy="677585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3547253" cy="677585"/>
            </a:xfrm>
            <a:custGeom>
              <a:avLst/>
              <a:gdLst/>
              <a:ahLst/>
              <a:cxnLst/>
              <a:rect l="l" t="t" r="r" b="b"/>
              <a:pathLst>
                <a:path w="3547253" h="677585">
                  <a:moveTo>
                    <a:pt x="0" y="0"/>
                  </a:moveTo>
                  <a:lnTo>
                    <a:pt x="3547253" y="0"/>
                  </a:lnTo>
                  <a:lnTo>
                    <a:pt x="3547253" y="677585"/>
                  </a:lnTo>
                  <a:lnTo>
                    <a:pt x="0" y="677585"/>
                  </a:lnTo>
                  <a:close/>
                </a:path>
              </a:pathLst>
            </a:custGeom>
            <a:solidFill>
              <a:srgbClr val="E8FDDA"/>
            </a:solidFill>
          </p:spPr>
        </p:sp>
        <p:sp>
          <p:nvSpPr>
            <p:cNvPr id="68" name="TextBox 6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69" name="Freeform 69"/>
          <p:cNvSpPr/>
          <p:nvPr/>
        </p:nvSpPr>
        <p:spPr>
          <a:xfrm>
            <a:off x="11277600" y="8153984"/>
            <a:ext cx="1579807" cy="1380414"/>
          </a:xfrm>
          <a:custGeom>
            <a:avLst/>
            <a:gdLst/>
            <a:ahLst/>
            <a:cxnLst/>
            <a:rect l="l" t="t" r="r" b="b"/>
            <a:pathLst>
              <a:path w="1579807" h="1380414">
                <a:moveTo>
                  <a:pt x="0" y="0"/>
                </a:moveTo>
                <a:lnTo>
                  <a:pt x="1579807" y="0"/>
                </a:lnTo>
                <a:lnTo>
                  <a:pt x="1579807" y="1380413"/>
                </a:lnTo>
                <a:lnTo>
                  <a:pt x="0" y="1380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0" name="TextBox 70"/>
          <p:cNvSpPr txBox="1"/>
          <p:nvPr/>
        </p:nvSpPr>
        <p:spPr>
          <a:xfrm>
            <a:off x="11055107" y="8001263"/>
            <a:ext cx="1922637" cy="34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1973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71" name="AutoShape 71"/>
          <p:cNvSpPr/>
          <p:nvPr/>
        </p:nvSpPr>
        <p:spPr>
          <a:xfrm flipH="1">
            <a:off x="12857407" y="8844190"/>
            <a:ext cx="138706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72" name="Group 72"/>
          <p:cNvGrpSpPr/>
          <p:nvPr/>
        </p:nvGrpSpPr>
        <p:grpSpPr>
          <a:xfrm>
            <a:off x="12932697" y="8502346"/>
            <a:ext cx="249511" cy="249511"/>
            <a:chOff x="0" y="0"/>
            <a:chExt cx="332682" cy="332682"/>
          </a:xfrm>
        </p:grpSpPr>
        <p:grpSp>
          <p:nvGrpSpPr>
            <p:cNvPr id="73" name="Group 73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76" name="TextBox 76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18</a:t>
              </a:r>
            </a:p>
          </p:txBody>
        </p:sp>
      </p:grpSp>
      <p:sp>
        <p:nvSpPr>
          <p:cNvPr id="78" name="AutoShape 78"/>
          <p:cNvSpPr/>
          <p:nvPr/>
        </p:nvSpPr>
        <p:spPr>
          <a:xfrm flipH="1" flipV="1">
            <a:off x="8993233" y="8834665"/>
            <a:ext cx="2284367" cy="952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79" name="Group 79"/>
          <p:cNvGrpSpPr/>
          <p:nvPr/>
        </p:nvGrpSpPr>
        <p:grpSpPr>
          <a:xfrm>
            <a:off x="9178963" y="8464534"/>
            <a:ext cx="249511" cy="249511"/>
            <a:chOff x="0" y="0"/>
            <a:chExt cx="332682" cy="332682"/>
          </a:xfrm>
        </p:grpSpPr>
        <p:grpSp>
          <p:nvGrpSpPr>
            <p:cNvPr id="80" name="Group 80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82" name="TextBox 8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83" name="TextBox 83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19</a:t>
              </a:r>
            </a:p>
          </p:txBody>
        </p:sp>
      </p:grpSp>
      <p:sp>
        <p:nvSpPr>
          <p:cNvPr id="84" name="TextBox 84"/>
          <p:cNvSpPr txBox="1"/>
          <p:nvPr/>
        </p:nvSpPr>
        <p:spPr>
          <a:xfrm>
            <a:off x="9632803" y="8393774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Request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9234945" y="8920390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for Presentation</a:t>
            </a:r>
          </a:p>
        </p:txBody>
      </p:sp>
      <p:sp>
        <p:nvSpPr>
          <p:cNvPr id="86" name="Freeform 86"/>
          <p:cNvSpPr/>
          <p:nvPr/>
        </p:nvSpPr>
        <p:spPr>
          <a:xfrm>
            <a:off x="8069488" y="8241929"/>
            <a:ext cx="923744" cy="1185472"/>
          </a:xfrm>
          <a:custGeom>
            <a:avLst/>
            <a:gdLst/>
            <a:ahLst/>
            <a:cxnLst/>
            <a:rect l="l" t="t" r="r" b="b"/>
            <a:pathLst>
              <a:path w="923744" h="1185472">
                <a:moveTo>
                  <a:pt x="0" y="0"/>
                </a:moveTo>
                <a:lnTo>
                  <a:pt x="923745" y="0"/>
                </a:lnTo>
                <a:lnTo>
                  <a:pt x="923745" y="1185472"/>
                </a:lnTo>
                <a:lnTo>
                  <a:pt x="0" y="1185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7" name="TextBox 87"/>
          <p:cNvSpPr txBox="1"/>
          <p:nvPr/>
        </p:nvSpPr>
        <p:spPr>
          <a:xfrm>
            <a:off x="7341224" y="8028868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88" name="AutoShape 88"/>
          <p:cNvSpPr/>
          <p:nvPr/>
        </p:nvSpPr>
        <p:spPr>
          <a:xfrm flipH="1">
            <a:off x="6712051" y="8834665"/>
            <a:ext cx="135743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94" name="Group 94"/>
          <p:cNvGrpSpPr/>
          <p:nvPr/>
        </p:nvGrpSpPr>
        <p:grpSpPr>
          <a:xfrm>
            <a:off x="6842424" y="8464534"/>
            <a:ext cx="249511" cy="249511"/>
            <a:chOff x="0" y="0"/>
            <a:chExt cx="332682" cy="332682"/>
          </a:xfrm>
        </p:grpSpPr>
        <p:grpSp>
          <p:nvGrpSpPr>
            <p:cNvPr id="95" name="Group 95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97" name="TextBox 9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98" name="TextBox 98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20</a:t>
              </a:r>
            </a:p>
          </p:txBody>
        </p:sp>
      </p:grpSp>
      <p:sp>
        <p:nvSpPr>
          <p:cNvPr id="99" name="TextBox 99"/>
          <p:cNvSpPr txBox="1"/>
          <p:nvPr/>
        </p:nvSpPr>
        <p:spPr>
          <a:xfrm>
            <a:off x="7168135" y="8406464"/>
            <a:ext cx="1238354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6803390" y="8903576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Presentation</a:t>
            </a:r>
          </a:p>
        </p:txBody>
      </p:sp>
      <p:sp>
        <p:nvSpPr>
          <p:cNvPr id="101" name="AutoShape 101"/>
          <p:cNvSpPr/>
          <p:nvPr/>
        </p:nvSpPr>
        <p:spPr>
          <a:xfrm flipH="1" flipV="1">
            <a:off x="4212077" y="8834665"/>
            <a:ext cx="1694391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02" name="Group 102"/>
          <p:cNvGrpSpPr/>
          <p:nvPr/>
        </p:nvGrpSpPr>
        <p:grpSpPr>
          <a:xfrm>
            <a:off x="4212077" y="8475742"/>
            <a:ext cx="249511" cy="249511"/>
            <a:chOff x="0" y="0"/>
            <a:chExt cx="332682" cy="332682"/>
          </a:xfrm>
        </p:grpSpPr>
        <p:grpSp>
          <p:nvGrpSpPr>
            <p:cNvPr id="103" name="Group 103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105" name="TextBox 10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06" name="TextBox 106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21</a:t>
              </a:r>
            </a:p>
          </p:txBody>
        </p:sp>
      </p:grpSp>
      <p:sp>
        <p:nvSpPr>
          <p:cNvPr id="108" name="TextBox 108"/>
          <p:cNvSpPr txBox="1"/>
          <p:nvPr/>
        </p:nvSpPr>
        <p:spPr>
          <a:xfrm>
            <a:off x="5137806" y="8028868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109" name="TextBox 109"/>
          <p:cNvSpPr txBox="1"/>
          <p:nvPr/>
        </p:nvSpPr>
        <p:spPr>
          <a:xfrm>
            <a:off x="10513392" y="5159119"/>
            <a:ext cx="1922637" cy="34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1973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110" name="TextBox 110"/>
          <p:cNvSpPr txBox="1"/>
          <p:nvPr/>
        </p:nvSpPr>
        <p:spPr>
          <a:xfrm>
            <a:off x="13415675" y="5151762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111" name="TextBox 111"/>
          <p:cNvSpPr txBox="1"/>
          <p:nvPr/>
        </p:nvSpPr>
        <p:spPr>
          <a:xfrm>
            <a:off x="16276663" y="5159906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112" name="Group 112"/>
          <p:cNvGrpSpPr/>
          <p:nvPr/>
        </p:nvGrpSpPr>
        <p:grpSpPr>
          <a:xfrm>
            <a:off x="7973695" y="7877317"/>
            <a:ext cx="4855137" cy="1744410"/>
            <a:chOff x="0" y="0"/>
            <a:chExt cx="1278719" cy="459433"/>
          </a:xfrm>
        </p:grpSpPr>
        <p:sp>
          <p:nvSpPr>
            <p:cNvPr id="113" name="Freeform 113"/>
            <p:cNvSpPr/>
            <p:nvPr/>
          </p:nvSpPr>
          <p:spPr>
            <a:xfrm>
              <a:off x="0" y="0"/>
              <a:ext cx="1278719" cy="459433"/>
            </a:xfrm>
            <a:custGeom>
              <a:avLst/>
              <a:gdLst/>
              <a:ahLst/>
              <a:cxnLst/>
              <a:rect l="l" t="t" r="r" b="b"/>
              <a:pathLst>
                <a:path w="1278719" h="459433">
                  <a:moveTo>
                    <a:pt x="0" y="0"/>
                  </a:moveTo>
                  <a:lnTo>
                    <a:pt x="1278719" y="0"/>
                  </a:lnTo>
                  <a:lnTo>
                    <a:pt x="1278719" y="459433"/>
                  </a:lnTo>
                  <a:lnTo>
                    <a:pt x="0" y="4594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0000"/>
              </a:solidFill>
              <a:miter/>
            </a:ln>
          </p:spPr>
        </p:sp>
        <p:sp>
          <p:nvSpPr>
            <p:cNvPr id="114" name="TextBox 11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115" name="Slide Number Placeholder 1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grpSp>
        <p:nvGrpSpPr>
          <p:cNvPr id="127" name="Group 126"/>
          <p:cNvGrpSpPr/>
          <p:nvPr/>
        </p:nvGrpSpPr>
        <p:grpSpPr>
          <a:xfrm>
            <a:off x="5943600" y="8496300"/>
            <a:ext cx="685800" cy="630382"/>
            <a:chOff x="3124200" y="1388918"/>
            <a:chExt cx="685800" cy="630382"/>
          </a:xfrm>
        </p:grpSpPr>
        <p:sp>
          <p:nvSpPr>
            <p:cNvPr id="128" name="Rectangle: Rounded Corners 127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30" name="Freeform 2"/>
          <p:cNvSpPr/>
          <p:nvPr/>
        </p:nvSpPr>
        <p:spPr>
          <a:xfrm>
            <a:off x="2971800" y="8420100"/>
            <a:ext cx="1074420" cy="762000"/>
          </a:xfrm>
          <a:custGeom>
            <a:avLst/>
            <a:gdLst/>
            <a:ahLst/>
            <a:cxnLst/>
            <a:rect l="l" t="t" r="r" b="b"/>
            <a:pathLst>
              <a:path w="5493245" h="4119934">
                <a:moveTo>
                  <a:pt x="0" y="0"/>
                </a:moveTo>
                <a:lnTo>
                  <a:pt x="5493246" y="0"/>
                </a:lnTo>
                <a:lnTo>
                  <a:pt x="5493246" y="4119934"/>
                </a:lnTo>
                <a:lnTo>
                  <a:pt x="0" y="41199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31" name="Group 130"/>
          <p:cNvGrpSpPr/>
          <p:nvPr/>
        </p:nvGrpSpPr>
        <p:grpSpPr>
          <a:xfrm>
            <a:off x="14325600" y="8572500"/>
            <a:ext cx="685800" cy="630382"/>
            <a:chOff x="3124200" y="1388918"/>
            <a:chExt cx="685800" cy="630382"/>
          </a:xfrm>
        </p:grpSpPr>
        <p:sp>
          <p:nvSpPr>
            <p:cNvPr id="132" name="Rectangle: Rounded Corners 131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34" name="Group 133"/>
          <p:cNvGrpSpPr/>
          <p:nvPr/>
        </p:nvGrpSpPr>
        <p:grpSpPr>
          <a:xfrm>
            <a:off x="17145000" y="5905500"/>
            <a:ext cx="685800" cy="630382"/>
            <a:chOff x="3124200" y="1388918"/>
            <a:chExt cx="685800" cy="630382"/>
          </a:xfrm>
        </p:grpSpPr>
        <p:sp>
          <p:nvSpPr>
            <p:cNvPr id="135" name="Rectangle: Rounded Corners 134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37" name="TextBox 83"/>
          <p:cNvSpPr txBox="1"/>
          <p:nvPr/>
        </p:nvSpPr>
        <p:spPr>
          <a:xfrm>
            <a:off x="2209800" y="8028868"/>
            <a:ext cx="2543759" cy="347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1973">
                <a:solidFill>
                  <a:srgbClr val="000000"/>
                </a:solidFill>
                <a:latin typeface="Helvetica World"/>
              </a:rPr>
              <a:t>Admin</a:t>
            </a:r>
          </a:p>
        </p:txBody>
      </p:sp>
      <p:sp>
        <p:nvSpPr>
          <p:cNvPr id="138" name="TextBox 87"/>
          <p:cNvSpPr txBox="1"/>
          <p:nvPr/>
        </p:nvSpPr>
        <p:spPr>
          <a:xfrm>
            <a:off x="9525000" y="4585295"/>
            <a:ext cx="8570025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r">
              <a:lnSpc>
                <a:spcPts val="2614"/>
              </a:lnSpc>
              <a:spcBef>
                <a:spcPct val="0"/>
              </a:spcBef>
            </a:pPr>
            <a:r>
              <a:rPr lang="en-US" sz="2178" spc="-43">
                <a:solidFill>
                  <a:srgbClr val="0DA696"/>
                </a:solidFill>
                <a:latin typeface="Muli Bold"/>
              </a:rPr>
              <a:t>PREPARE CONFERENCE PROCEEDING</a:t>
            </a:r>
          </a:p>
        </p:txBody>
      </p:sp>
      <p:grpSp>
        <p:nvGrpSpPr>
          <p:cNvPr id="139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140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141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0" name="TextBox 208"/>
          <p:cNvSpPr txBox="1"/>
          <p:nvPr/>
        </p:nvSpPr>
        <p:spPr>
          <a:xfrm>
            <a:off x="13265504" y="8420100"/>
            <a:ext cx="1136295" cy="343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grpSp>
        <p:nvGrpSpPr>
          <p:cNvPr id="149" name="Group 4"/>
          <p:cNvGrpSpPr/>
          <p:nvPr/>
        </p:nvGrpSpPr>
        <p:grpSpPr>
          <a:xfrm>
            <a:off x="1028700" y="4558391"/>
            <a:ext cx="4991100" cy="624566"/>
            <a:chOff x="0" y="0"/>
            <a:chExt cx="5479339" cy="832755"/>
          </a:xfrm>
        </p:grpSpPr>
        <p:grpSp>
          <p:nvGrpSpPr>
            <p:cNvPr id="150" name="Group 5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52" name="Freeform 6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151" name="TextBox 7"/>
            <p:cNvSpPr txBox="1"/>
            <p:nvPr/>
          </p:nvSpPr>
          <p:spPr>
            <a:xfrm>
              <a:off x="543293" y="249569"/>
              <a:ext cx="4392751" cy="338812"/>
            </a:xfrm>
            <a:prstGeom prst="rect">
              <a:avLst/>
            </a:prstGeom>
            <a:solidFill>
              <a:srgbClr val="0DA696"/>
            </a:solidFill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Request Presentation Materials</a:t>
              </a:r>
            </a:p>
          </p:txBody>
        </p:sp>
      </p:grpSp>
      <p:grpSp>
        <p:nvGrpSpPr>
          <p:cNvPr id="153" name="Group 8"/>
          <p:cNvGrpSpPr/>
          <p:nvPr/>
        </p:nvGrpSpPr>
        <p:grpSpPr>
          <a:xfrm>
            <a:off x="1028700" y="3619500"/>
            <a:ext cx="4991100" cy="624566"/>
            <a:chOff x="0" y="0"/>
            <a:chExt cx="5479339" cy="832755"/>
          </a:xfrm>
        </p:grpSpPr>
        <p:grpSp>
          <p:nvGrpSpPr>
            <p:cNvPr id="154" name="Group 9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56" name="Freeform 10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55" name="TextBox 11"/>
            <p:cNvSpPr txBox="1"/>
            <p:nvPr/>
          </p:nvSpPr>
          <p:spPr>
            <a:xfrm>
              <a:off x="543293" y="249569"/>
              <a:ext cx="4392751" cy="338812"/>
            </a:xfrm>
            <a:prstGeom prst="rect">
              <a:avLst/>
            </a:prstGeom>
            <a:no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Request for Camera Readies</a:t>
              </a:r>
            </a:p>
          </p:txBody>
        </p:sp>
      </p:grpSp>
      <p:grpSp>
        <p:nvGrpSpPr>
          <p:cNvPr id="157" name="Group 12"/>
          <p:cNvGrpSpPr/>
          <p:nvPr/>
        </p:nvGrpSpPr>
        <p:grpSpPr>
          <a:xfrm>
            <a:off x="1028700" y="5497282"/>
            <a:ext cx="4991100" cy="624566"/>
            <a:chOff x="0" y="0"/>
            <a:chExt cx="5479339" cy="832755"/>
          </a:xfrm>
        </p:grpSpPr>
        <p:grpSp>
          <p:nvGrpSpPr>
            <p:cNvPr id="158" name="Group 13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60" name="Freeform 14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59" name="TextBox 15"/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Produce Statistical Summaries</a:t>
              </a:r>
            </a:p>
          </p:txBody>
        </p:sp>
      </p:grpSp>
      <p:sp>
        <p:nvSpPr>
          <p:cNvPr id="122" name="TextBox 208"/>
          <p:cNvSpPr txBox="1"/>
          <p:nvPr/>
        </p:nvSpPr>
        <p:spPr>
          <a:xfrm>
            <a:off x="4654904" y="8410997"/>
            <a:ext cx="1136295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</a:rPr>
              <a:t>Produce</a:t>
            </a:r>
          </a:p>
        </p:txBody>
      </p:sp>
      <p:sp>
        <p:nvSpPr>
          <p:cNvPr id="123" name="TextBox 137"/>
          <p:cNvSpPr txBox="1"/>
          <p:nvPr/>
        </p:nvSpPr>
        <p:spPr>
          <a:xfrm>
            <a:off x="4648200" y="8953500"/>
            <a:ext cx="2473329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6340378" y="4819690"/>
            <a:ext cx="11190570" cy="2688971"/>
            <a:chOff x="0" y="0"/>
            <a:chExt cx="2090784" cy="7082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90784" cy="708206"/>
            </a:xfrm>
            <a:custGeom>
              <a:avLst/>
              <a:gdLst/>
              <a:ahLst/>
              <a:cxnLst/>
              <a:rect l="l" t="t" r="r" b="b"/>
              <a:pathLst>
                <a:path w="2090784" h="708206">
                  <a:moveTo>
                    <a:pt x="0" y="0"/>
                  </a:moveTo>
                  <a:lnTo>
                    <a:pt x="2090784" y="0"/>
                  </a:lnTo>
                  <a:lnTo>
                    <a:pt x="2090784" y="708206"/>
                  </a:lnTo>
                  <a:lnTo>
                    <a:pt x="0" y="70820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E98552"/>
              </a:solidFill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530878" y="5148865"/>
            <a:ext cx="8194445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-60">
                <a:solidFill>
                  <a:srgbClr val="000000"/>
                </a:solidFill>
                <a:latin typeface="Muli Bold"/>
              </a:rPr>
              <a:t>Run scripts: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40378" y="5604041"/>
            <a:ext cx="11188590" cy="655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295" lvl="1" indent="-290830">
              <a:lnSpc>
                <a:spcPts val="5912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Clear Sans"/>
              </a:rPr>
              <a:t>Request Presentation through the [Presentation Bulk Enable] option.</a:t>
            </a:r>
            <a:endParaRPr lang="en-US" sz="2650"/>
          </a:p>
        </p:txBody>
      </p:sp>
      <p:sp>
        <p:nvSpPr>
          <p:cNvPr id="12" name="TextBox 12"/>
          <p:cNvSpPr txBox="1"/>
          <p:nvPr/>
        </p:nvSpPr>
        <p:spPr>
          <a:xfrm>
            <a:off x="457200" y="447675"/>
            <a:ext cx="12927044" cy="724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4800" spc="-100">
                <a:solidFill>
                  <a:srgbClr val="E66418"/>
                </a:solidFill>
                <a:latin typeface="Muli Bold"/>
              </a:rPr>
              <a:t>Flow 3: </a:t>
            </a:r>
            <a:r>
              <a:rPr lang="en-US" sz="4800" spc="-82">
                <a:solidFill>
                  <a:srgbClr val="E66418"/>
                </a:solidFill>
                <a:latin typeface="Muli Bold"/>
              </a:rPr>
              <a:t>Prepare Conference Proceeding</a:t>
            </a:r>
            <a:endParaRPr lang="en-US" sz="4800" spc="-100">
              <a:solidFill>
                <a:srgbClr val="E66418"/>
              </a:solidFill>
              <a:latin typeface="Muli Bold"/>
            </a:endParaRP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476500"/>
            <a:ext cx="4800600" cy="4596653"/>
          </a:xfrm>
          <a:prstGeom prst="rect">
            <a:avLst/>
          </a:prstGeom>
        </p:spPr>
      </p:pic>
      <p:sp>
        <p:nvSpPr>
          <p:cNvPr id="28" name="Thought Bubble: Cloud 27"/>
          <p:cNvSpPr/>
          <p:nvPr/>
        </p:nvSpPr>
        <p:spPr>
          <a:xfrm>
            <a:off x="13716000" y="1104900"/>
            <a:ext cx="3886200" cy="2179320"/>
          </a:xfrm>
          <a:prstGeom prst="cloudCallou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E66418"/>
                </a:solidFill>
                <a:latin typeface="Arimo Bold"/>
              </a:rPr>
              <a:t>DEMO 3.3</a:t>
            </a:r>
          </a:p>
        </p:txBody>
      </p:sp>
      <p:grpSp>
        <p:nvGrpSpPr>
          <p:cNvPr id="29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30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31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26" name="Group 13"/>
          <p:cNvGrpSpPr/>
          <p:nvPr/>
        </p:nvGrpSpPr>
        <p:grpSpPr>
          <a:xfrm>
            <a:off x="6340378" y="2472498"/>
            <a:ext cx="3413222" cy="433181"/>
            <a:chOff x="0" y="0"/>
            <a:chExt cx="3800310" cy="577575"/>
          </a:xfrm>
        </p:grpSpPr>
        <p:grpSp>
          <p:nvGrpSpPr>
            <p:cNvPr id="32" name="Group 14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34" name="Freeform 15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33" name="TextBox 16"/>
            <p:cNvSpPr txBox="1"/>
            <p:nvPr/>
          </p:nvSpPr>
          <p:spPr>
            <a:xfrm>
              <a:off x="376813" y="176014"/>
              <a:ext cx="3046683" cy="239382"/>
            </a:xfrm>
            <a:prstGeom prst="rect">
              <a:avLst/>
            </a:prstGeom>
            <a:solidFill>
              <a:srgbClr val="0DA696"/>
            </a:solidFill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Request Presentation Materials</a:t>
              </a:r>
            </a:p>
          </p:txBody>
        </p:sp>
      </p:grpSp>
      <p:grpSp>
        <p:nvGrpSpPr>
          <p:cNvPr id="35" name="Group 17"/>
          <p:cNvGrpSpPr/>
          <p:nvPr/>
        </p:nvGrpSpPr>
        <p:grpSpPr>
          <a:xfrm>
            <a:off x="6340378" y="1821310"/>
            <a:ext cx="3413222" cy="433181"/>
            <a:chOff x="0" y="0"/>
            <a:chExt cx="3800310" cy="577575"/>
          </a:xfrm>
        </p:grpSpPr>
        <p:grpSp>
          <p:nvGrpSpPr>
            <p:cNvPr id="36" name="Group 18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38" name="Freeform 19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37" name="TextBox 20"/>
            <p:cNvSpPr txBox="1"/>
            <p:nvPr/>
          </p:nvSpPr>
          <p:spPr>
            <a:xfrm>
              <a:off x="376813" y="176014"/>
              <a:ext cx="3046683" cy="239382"/>
            </a:xfrm>
            <a:prstGeom prst="rect">
              <a:avLst/>
            </a:prstGeom>
            <a:no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Request for Camera Readies</a:t>
              </a:r>
            </a:p>
          </p:txBody>
        </p:sp>
      </p:grpSp>
      <p:grpSp>
        <p:nvGrpSpPr>
          <p:cNvPr id="39" name="Group 21"/>
          <p:cNvGrpSpPr/>
          <p:nvPr/>
        </p:nvGrpSpPr>
        <p:grpSpPr>
          <a:xfrm>
            <a:off x="6340378" y="3123686"/>
            <a:ext cx="3413222" cy="433181"/>
            <a:chOff x="0" y="0"/>
            <a:chExt cx="3800310" cy="577575"/>
          </a:xfrm>
        </p:grpSpPr>
        <p:grpSp>
          <p:nvGrpSpPr>
            <p:cNvPr id="40" name="Group 22"/>
            <p:cNvGrpSpPr/>
            <p:nvPr/>
          </p:nvGrpSpPr>
          <p:grpSpPr>
            <a:xfrm>
              <a:off x="0" y="0"/>
              <a:ext cx="3800310" cy="577575"/>
              <a:chOff x="0" y="0"/>
              <a:chExt cx="16997136" cy="2583240"/>
            </a:xfrm>
          </p:grpSpPr>
          <p:sp>
            <p:nvSpPr>
              <p:cNvPr id="42" name="Freeform 23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41" name="TextBox 24"/>
            <p:cNvSpPr txBox="1"/>
            <p:nvPr/>
          </p:nvSpPr>
          <p:spPr>
            <a:xfrm>
              <a:off x="376813" y="176014"/>
              <a:ext cx="3046683" cy="239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7"/>
                </a:lnSpc>
                <a:spcBef>
                  <a:spcPct val="0"/>
                </a:spcBef>
              </a:pPr>
              <a:r>
                <a:rPr lang="en-US" sz="1200" spc="-24">
                  <a:solidFill>
                    <a:srgbClr val="FFFFFF"/>
                  </a:solidFill>
                  <a:latin typeface="Muli Bold"/>
                </a:rPr>
                <a:t>Produce Statistical Summaries</a:t>
              </a: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9105" y="1257300"/>
            <a:ext cx="17135972" cy="1116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4204" lvl="1" indent="-272102">
              <a:lnSpc>
                <a:spcPts val="4637"/>
              </a:lnSpc>
              <a:buFont typeface="Arial"/>
              <a:buChar char="•"/>
            </a:pPr>
            <a:r>
              <a:rPr lang="en-US" sz="252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When </a:t>
            </a:r>
            <a:r>
              <a:rPr lang="en-US" sz="2520" b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submissions</a:t>
            </a:r>
            <a:r>
              <a:rPr lang="en-US" sz="252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 are </a:t>
            </a:r>
            <a:r>
              <a:rPr lang="en-US" sz="2520" b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requested for presentation</a:t>
            </a:r>
            <a:r>
              <a:rPr lang="en-US" sz="252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, </a:t>
            </a:r>
            <a:r>
              <a:rPr lang="en-US" sz="2520" b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authors</a:t>
            </a:r>
            <a:r>
              <a:rPr lang="en-US" sz="252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 are required to </a:t>
            </a:r>
            <a:r>
              <a:rPr lang="en-US" sz="2520" b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submit the presentation</a:t>
            </a:r>
            <a:r>
              <a:rPr lang="en-US" sz="252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 and </a:t>
            </a:r>
            <a:r>
              <a:rPr lang="en-US" sz="2520" b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specify the author(s) designated as presenters</a:t>
            </a:r>
            <a:r>
              <a:rPr lang="en-US" sz="252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.</a:t>
            </a:r>
            <a:endParaRPr lang="en-US" sz="2520">
              <a:solidFill>
                <a:srgbClr val="000000"/>
              </a:solidFill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57200" y="447675"/>
            <a:ext cx="16388890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 spc="-82">
                <a:solidFill>
                  <a:srgbClr val="E66418"/>
                </a:solidFill>
                <a:latin typeface="Muli Bold"/>
              </a:rPr>
              <a:t>[Author] Presentation Submission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6475730" y="5498132"/>
            <a:ext cx="2433810" cy="1416136"/>
            <a:chOff x="0" y="0"/>
            <a:chExt cx="1048981" cy="61036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48981" cy="610360"/>
            </a:xfrm>
            <a:custGeom>
              <a:avLst/>
              <a:gdLst/>
              <a:ahLst/>
              <a:cxnLst/>
              <a:rect l="l" t="t" r="r" b="b"/>
              <a:pathLst>
                <a:path w="1048981" h="610360">
                  <a:moveTo>
                    <a:pt x="524490" y="0"/>
                  </a:moveTo>
                  <a:cubicBezTo>
                    <a:pt x="234822" y="0"/>
                    <a:pt x="0" y="136634"/>
                    <a:pt x="0" y="305180"/>
                  </a:cubicBezTo>
                  <a:cubicBezTo>
                    <a:pt x="0" y="473726"/>
                    <a:pt x="234822" y="610360"/>
                    <a:pt x="524490" y="610360"/>
                  </a:cubicBezTo>
                  <a:cubicBezTo>
                    <a:pt x="814158" y="610360"/>
                    <a:pt x="1048981" y="473726"/>
                    <a:pt x="1048981" y="305180"/>
                  </a:cubicBezTo>
                  <a:cubicBezTo>
                    <a:pt x="1048981" y="136634"/>
                    <a:pt x="814158" y="0"/>
                    <a:pt x="524490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751505" y="4973539"/>
            <a:ext cx="8379497" cy="2151241"/>
            <a:chOff x="0" y="0"/>
            <a:chExt cx="2639325" cy="67758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639325" cy="677585"/>
            </a:xfrm>
            <a:custGeom>
              <a:avLst/>
              <a:gdLst/>
              <a:ahLst/>
              <a:cxnLst/>
              <a:rect l="l" t="t" r="r" b="b"/>
              <a:pathLst>
                <a:path w="2639325" h="677585">
                  <a:moveTo>
                    <a:pt x="0" y="0"/>
                  </a:moveTo>
                  <a:lnTo>
                    <a:pt x="2639325" y="0"/>
                  </a:lnTo>
                  <a:lnTo>
                    <a:pt x="2639325" y="677585"/>
                  </a:lnTo>
                  <a:lnTo>
                    <a:pt x="0" y="677585"/>
                  </a:lnTo>
                  <a:close/>
                </a:path>
              </a:pathLst>
            </a:custGeom>
            <a:solidFill>
              <a:srgbClr val="E8FDDA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 flipV="1">
            <a:off x="8909540" y="6197269"/>
            <a:ext cx="1764519" cy="893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4" name="Group 24"/>
          <p:cNvGrpSpPr/>
          <p:nvPr/>
        </p:nvGrpSpPr>
        <p:grpSpPr>
          <a:xfrm>
            <a:off x="8963836" y="5813301"/>
            <a:ext cx="249511" cy="249511"/>
            <a:chOff x="0" y="0"/>
            <a:chExt cx="332682" cy="332682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14</a:t>
              </a:r>
            </a:p>
          </p:txBody>
        </p:sp>
      </p:grpSp>
      <p:sp>
        <p:nvSpPr>
          <p:cNvPr id="29" name="Freeform 29"/>
          <p:cNvSpPr/>
          <p:nvPr/>
        </p:nvSpPr>
        <p:spPr>
          <a:xfrm>
            <a:off x="10674059" y="5507063"/>
            <a:ext cx="1579807" cy="1380414"/>
          </a:xfrm>
          <a:custGeom>
            <a:avLst/>
            <a:gdLst/>
            <a:ahLst/>
            <a:cxnLst/>
            <a:rect l="l" t="t" r="r" b="b"/>
            <a:pathLst>
              <a:path w="1579807" h="1380414">
                <a:moveTo>
                  <a:pt x="0" y="0"/>
                </a:moveTo>
                <a:lnTo>
                  <a:pt x="1579807" y="0"/>
                </a:lnTo>
                <a:lnTo>
                  <a:pt x="1579807" y="1380413"/>
                </a:lnTo>
                <a:lnTo>
                  <a:pt x="0" y="1380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6619601" y="5736147"/>
            <a:ext cx="2100688" cy="915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1"/>
              </a:lnSpc>
            </a:pPr>
            <a:r>
              <a:rPr lang="en-US" sz="1615">
                <a:solidFill>
                  <a:srgbClr val="000000"/>
                </a:solidFill>
                <a:latin typeface="Helvetica World Bold"/>
              </a:rPr>
              <a:t>2. Monitor and Manage Conference Submissions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382910" y="5741060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3843217" y="4973539"/>
            <a:ext cx="4287785" cy="4988282"/>
            <a:chOff x="0" y="0"/>
            <a:chExt cx="1350541" cy="157118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350541" cy="1571180"/>
            </a:xfrm>
            <a:custGeom>
              <a:avLst/>
              <a:gdLst/>
              <a:ahLst/>
              <a:cxnLst/>
              <a:rect l="l" t="t" r="r" b="b"/>
              <a:pathLst>
                <a:path w="1350541" h="1571180">
                  <a:moveTo>
                    <a:pt x="0" y="0"/>
                  </a:moveTo>
                  <a:lnTo>
                    <a:pt x="1350541" y="0"/>
                  </a:lnTo>
                  <a:lnTo>
                    <a:pt x="1350541" y="1571180"/>
                  </a:lnTo>
                  <a:lnTo>
                    <a:pt x="0" y="1571180"/>
                  </a:lnTo>
                  <a:close/>
                </a:path>
              </a:pathLst>
            </a:custGeom>
            <a:solidFill>
              <a:srgbClr val="E8FDDA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14173444" y="5608999"/>
            <a:ext cx="923744" cy="1185472"/>
          </a:xfrm>
          <a:custGeom>
            <a:avLst/>
            <a:gdLst/>
            <a:ahLst/>
            <a:cxnLst/>
            <a:rect l="l" t="t" r="r" b="b"/>
            <a:pathLst>
              <a:path w="923744" h="1185472">
                <a:moveTo>
                  <a:pt x="0" y="0"/>
                </a:moveTo>
                <a:lnTo>
                  <a:pt x="923745" y="0"/>
                </a:lnTo>
                <a:lnTo>
                  <a:pt x="923745" y="1185472"/>
                </a:lnTo>
                <a:lnTo>
                  <a:pt x="0" y="1185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6" name="AutoShape 36"/>
          <p:cNvSpPr/>
          <p:nvPr/>
        </p:nvSpPr>
        <p:spPr>
          <a:xfrm>
            <a:off x="12253866" y="6197269"/>
            <a:ext cx="1919578" cy="446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7" name="Group 37"/>
          <p:cNvGrpSpPr/>
          <p:nvPr/>
        </p:nvGrpSpPr>
        <p:grpSpPr>
          <a:xfrm>
            <a:off x="12253838" y="5837918"/>
            <a:ext cx="249511" cy="249511"/>
            <a:chOff x="0" y="0"/>
            <a:chExt cx="332682" cy="332682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41" name="TextBox 41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15</a:t>
              </a:r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12672912" y="5765676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Request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278750" y="6291340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Camera Ready</a:t>
            </a:r>
          </a:p>
        </p:txBody>
      </p:sp>
      <p:sp>
        <p:nvSpPr>
          <p:cNvPr id="44" name="AutoShape 44"/>
          <p:cNvSpPr/>
          <p:nvPr/>
        </p:nvSpPr>
        <p:spPr>
          <a:xfrm>
            <a:off x="15097189" y="6201735"/>
            <a:ext cx="1931059" cy="1435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5" name="TextBox 45"/>
          <p:cNvSpPr txBox="1"/>
          <p:nvPr/>
        </p:nvSpPr>
        <p:spPr>
          <a:xfrm>
            <a:off x="15572015" y="5773033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5177852" y="6298697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Camera Ready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15177852" y="5843793"/>
            <a:ext cx="249511" cy="249511"/>
            <a:chOff x="0" y="0"/>
            <a:chExt cx="332682" cy="332682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51" name="TextBox 51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16</a:t>
              </a:r>
            </a:p>
          </p:txBody>
        </p:sp>
      </p:grpSp>
      <p:sp>
        <p:nvSpPr>
          <p:cNvPr id="55" name="AutoShape 55"/>
          <p:cNvSpPr/>
          <p:nvPr/>
        </p:nvSpPr>
        <p:spPr>
          <a:xfrm>
            <a:off x="14635316" y="6794471"/>
            <a:ext cx="11947" cy="1082742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9" name="TextBox 59"/>
          <p:cNvSpPr txBox="1"/>
          <p:nvPr/>
        </p:nvSpPr>
        <p:spPr>
          <a:xfrm>
            <a:off x="13488905" y="8028868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14788597" y="7174136"/>
            <a:ext cx="249511" cy="249511"/>
            <a:chOff x="0" y="0"/>
            <a:chExt cx="332682" cy="332682"/>
          </a:xfrm>
        </p:grpSpPr>
        <p:grpSp>
          <p:nvGrpSpPr>
            <p:cNvPr id="61" name="Group 61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64" name="TextBox 64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17</a:t>
              </a:r>
            </a:p>
          </p:txBody>
        </p:sp>
      </p:grpSp>
      <p:sp>
        <p:nvSpPr>
          <p:cNvPr id="65" name="TextBox 65"/>
          <p:cNvSpPr txBox="1"/>
          <p:nvPr/>
        </p:nvSpPr>
        <p:spPr>
          <a:xfrm>
            <a:off x="15177852" y="7095412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Register</a:t>
            </a:r>
          </a:p>
        </p:txBody>
      </p:sp>
      <p:grpSp>
        <p:nvGrpSpPr>
          <p:cNvPr id="66" name="Group 66"/>
          <p:cNvGrpSpPr/>
          <p:nvPr/>
        </p:nvGrpSpPr>
        <p:grpSpPr>
          <a:xfrm>
            <a:off x="2581171" y="7810580"/>
            <a:ext cx="11262046" cy="2151241"/>
            <a:chOff x="0" y="0"/>
            <a:chExt cx="3547253" cy="677585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3547253" cy="677585"/>
            </a:xfrm>
            <a:custGeom>
              <a:avLst/>
              <a:gdLst/>
              <a:ahLst/>
              <a:cxnLst/>
              <a:rect l="l" t="t" r="r" b="b"/>
              <a:pathLst>
                <a:path w="3547253" h="677585">
                  <a:moveTo>
                    <a:pt x="0" y="0"/>
                  </a:moveTo>
                  <a:lnTo>
                    <a:pt x="3547253" y="0"/>
                  </a:lnTo>
                  <a:lnTo>
                    <a:pt x="3547253" y="677585"/>
                  </a:lnTo>
                  <a:lnTo>
                    <a:pt x="0" y="677585"/>
                  </a:lnTo>
                  <a:close/>
                </a:path>
              </a:pathLst>
            </a:custGeom>
            <a:solidFill>
              <a:srgbClr val="E8FDDA"/>
            </a:solidFill>
          </p:spPr>
        </p:sp>
        <p:sp>
          <p:nvSpPr>
            <p:cNvPr id="68" name="TextBox 6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69" name="Freeform 69"/>
          <p:cNvSpPr/>
          <p:nvPr/>
        </p:nvSpPr>
        <p:spPr>
          <a:xfrm>
            <a:off x="11277600" y="8153984"/>
            <a:ext cx="1579807" cy="1380414"/>
          </a:xfrm>
          <a:custGeom>
            <a:avLst/>
            <a:gdLst/>
            <a:ahLst/>
            <a:cxnLst/>
            <a:rect l="l" t="t" r="r" b="b"/>
            <a:pathLst>
              <a:path w="1579807" h="1380414">
                <a:moveTo>
                  <a:pt x="0" y="0"/>
                </a:moveTo>
                <a:lnTo>
                  <a:pt x="1579807" y="0"/>
                </a:lnTo>
                <a:lnTo>
                  <a:pt x="1579807" y="1380413"/>
                </a:lnTo>
                <a:lnTo>
                  <a:pt x="0" y="1380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0" name="TextBox 70"/>
          <p:cNvSpPr txBox="1"/>
          <p:nvPr/>
        </p:nvSpPr>
        <p:spPr>
          <a:xfrm>
            <a:off x="11055107" y="8001263"/>
            <a:ext cx="1922637" cy="34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1973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71" name="AutoShape 71"/>
          <p:cNvSpPr/>
          <p:nvPr/>
        </p:nvSpPr>
        <p:spPr>
          <a:xfrm flipH="1">
            <a:off x="12857407" y="8844190"/>
            <a:ext cx="138706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72" name="Group 72"/>
          <p:cNvGrpSpPr/>
          <p:nvPr/>
        </p:nvGrpSpPr>
        <p:grpSpPr>
          <a:xfrm>
            <a:off x="12932697" y="8502346"/>
            <a:ext cx="249511" cy="249511"/>
            <a:chOff x="0" y="0"/>
            <a:chExt cx="332682" cy="332682"/>
          </a:xfrm>
        </p:grpSpPr>
        <p:grpSp>
          <p:nvGrpSpPr>
            <p:cNvPr id="73" name="Group 73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76" name="TextBox 76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18</a:t>
              </a:r>
            </a:p>
          </p:txBody>
        </p:sp>
      </p:grpSp>
      <p:sp>
        <p:nvSpPr>
          <p:cNvPr id="78" name="AutoShape 78"/>
          <p:cNvSpPr/>
          <p:nvPr/>
        </p:nvSpPr>
        <p:spPr>
          <a:xfrm flipH="1" flipV="1">
            <a:off x="8993233" y="8834665"/>
            <a:ext cx="2284367" cy="952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79" name="Group 79"/>
          <p:cNvGrpSpPr/>
          <p:nvPr/>
        </p:nvGrpSpPr>
        <p:grpSpPr>
          <a:xfrm>
            <a:off x="9178963" y="8464534"/>
            <a:ext cx="249511" cy="249511"/>
            <a:chOff x="0" y="0"/>
            <a:chExt cx="332682" cy="332682"/>
          </a:xfrm>
        </p:grpSpPr>
        <p:grpSp>
          <p:nvGrpSpPr>
            <p:cNvPr id="80" name="Group 80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82" name="TextBox 8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83" name="TextBox 83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19</a:t>
              </a:r>
            </a:p>
          </p:txBody>
        </p:sp>
      </p:grpSp>
      <p:sp>
        <p:nvSpPr>
          <p:cNvPr id="84" name="TextBox 84"/>
          <p:cNvSpPr txBox="1"/>
          <p:nvPr/>
        </p:nvSpPr>
        <p:spPr>
          <a:xfrm>
            <a:off x="9632803" y="8393774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Request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9234945" y="8920390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for Presentation</a:t>
            </a:r>
          </a:p>
        </p:txBody>
      </p:sp>
      <p:sp>
        <p:nvSpPr>
          <p:cNvPr id="86" name="Freeform 86"/>
          <p:cNvSpPr/>
          <p:nvPr/>
        </p:nvSpPr>
        <p:spPr>
          <a:xfrm>
            <a:off x="8069488" y="8241929"/>
            <a:ext cx="923744" cy="1185472"/>
          </a:xfrm>
          <a:custGeom>
            <a:avLst/>
            <a:gdLst/>
            <a:ahLst/>
            <a:cxnLst/>
            <a:rect l="l" t="t" r="r" b="b"/>
            <a:pathLst>
              <a:path w="923744" h="1185472">
                <a:moveTo>
                  <a:pt x="0" y="0"/>
                </a:moveTo>
                <a:lnTo>
                  <a:pt x="923745" y="0"/>
                </a:lnTo>
                <a:lnTo>
                  <a:pt x="923745" y="1185472"/>
                </a:lnTo>
                <a:lnTo>
                  <a:pt x="0" y="1185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7" name="TextBox 87"/>
          <p:cNvSpPr txBox="1"/>
          <p:nvPr/>
        </p:nvSpPr>
        <p:spPr>
          <a:xfrm>
            <a:off x="7341224" y="8028868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88" name="AutoShape 88"/>
          <p:cNvSpPr/>
          <p:nvPr/>
        </p:nvSpPr>
        <p:spPr>
          <a:xfrm flipH="1">
            <a:off x="6712051" y="8834665"/>
            <a:ext cx="135743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94" name="Group 94"/>
          <p:cNvGrpSpPr/>
          <p:nvPr/>
        </p:nvGrpSpPr>
        <p:grpSpPr>
          <a:xfrm>
            <a:off x="6842424" y="8464534"/>
            <a:ext cx="249511" cy="249511"/>
            <a:chOff x="0" y="0"/>
            <a:chExt cx="332682" cy="332682"/>
          </a:xfrm>
        </p:grpSpPr>
        <p:grpSp>
          <p:nvGrpSpPr>
            <p:cNvPr id="95" name="Group 95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97" name="TextBox 9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98" name="TextBox 98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20</a:t>
              </a:r>
            </a:p>
          </p:txBody>
        </p:sp>
      </p:grpSp>
      <p:sp>
        <p:nvSpPr>
          <p:cNvPr id="99" name="TextBox 99"/>
          <p:cNvSpPr txBox="1"/>
          <p:nvPr/>
        </p:nvSpPr>
        <p:spPr>
          <a:xfrm>
            <a:off x="7168135" y="8406464"/>
            <a:ext cx="1238354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6803390" y="8903576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Presentation</a:t>
            </a:r>
          </a:p>
        </p:txBody>
      </p:sp>
      <p:sp>
        <p:nvSpPr>
          <p:cNvPr id="101" name="AutoShape 101"/>
          <p:cNvSpPr/>
          <p:nvPr/>
        </p:nvSpPr>
        <p:spPr>
          <a:xfrm flipH="1" flipV="1">
            <a:off x="4212077" y="8834665"/>
            <a:ext cx="1694391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02" name="Group 102"/>
          <p:cNvGrpSpPr/>
          <p:nvPr/>
        </p:nvGrpSpPr>
        <p:grpSpPr>
          <a:xfrm>
            <a:off x="4212077" y="8475742"/>
            <a:ext cx="249511" cy="249511"/>
            <a:chOff x="0" y="0"/>
            <a:chExt cx="332682" cy="332682"/>
          </a:xfrm>
        </p:grpSpPr>
        <p:grpSp>
          <p:nvGrpSpPr>
            <p:cNvPr id="103" name="Group 103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105" name="TextBox 10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06" name="TextBox 106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21</a:t>
              </a:r>
            </a:p>
          </p:txBody>
        </p:sp>
      </p:grpSp>
      <p:sp>
        <p:nvSpPr>
          <p:cNvPr id="108" name="TextBox 108"/>
          <p:cNvSpPr txBox="1"/>
          <p:nvPr/>
        </p:nvSpPr>
        <p:spPr>
          <a:xfrm>
            <a:off x="5137806" y="8028868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109" name="TextBox 109"/>
          <p:cNvSpPr txBox="1"/>
          <p:nvPr/>
        </p:nvSpPr>
        <p:spPr>
          <a:xfrm>
            <a:off x="10513392" y="5159119"/>
            <a:ext cx="1922637" cy="34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1973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110" name="TextBox 110"/>
          <p:cNvSpPr txBox="1"/>
          <p:nvPr/>
        </p:nvSpPr>
        <p:spPr>
          <a:xfrm>
            <a:off x="13415675" y="5151762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111" name="TextBox 111"/>
          <p:cNvSpPr txBox="1"/>
          <p:nvPr/>
        </p:nvSpPr>
        <p:spPr>
          <a:xfrm>
            <a:off x="16276663" y="5159906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112" name="Group 112"/>
          <p:cNvGrpSpPr/>
          <p:nvPr/>
        </p:nvGrpSpPr>
        <p:grpSpPr>
          <a:xfrm>
            <a:off x="5787533" y="7877317"/>
            <a:ext cx="3248556" cy="1744410"/>
            <a:chOff x="0" y="0"/>
            <a:chExt cx="855587" cy="459433"/>
          </a:xfrm>
        </p:grpSpPr>
        <p:sp>
          <p:nvSpPr>
            <p:cNvPr id="113" name="Freeform 113"/>
            <p:cNvSpPr/>
            <p:nvPr/>
          </p:nvSpPr>
          <p:spPr>
            <a:xfrm>
              <a:off x="0" y="0"/>
              <a:ext cx="855587" cy="459433"/>
            </a:xfrm>
            <a:custGeom>
              <a:avLst/>
              <a:gdLst/>
              <a:ahLst/>
              <a:cxnLst/>
              <a:rect l="l" t="t" r="r" b="b"/>
              <a:pathLst>
                <a:path w="855587" h="459433">
                  <a:moveTo>
                    <a:pt x="0" y="0"/>
                  </a:moveTo>
                  <a:lnTo>
                    <a:pt x="855587" y="0"/>
                  </a:lnTo>
                  <a:lnTo>
                    <a:pt x="855587" y="459433"/>
                  </a:lnTo>
                  <a:lnTo>
                    <a:pt x="0" y="4594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0000"/>
              </a:solidFill>
              <a:miter/>
            </a:ln>
          </p:spPr>
        </p:sp>
        <p:sp>
          <p:nvSpPr>
            <p:cNvPr id="114" name="TextBox 11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115" name="Slide Number Placeholder 1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  <p:grpSp>
        <p:nvGrpSpPr>
          <p:cNvPr id="138" name="Group 137"/>
          <p:cNvGrpSpPr/>
          <p:nvPr/>
        </p:nvGrpSpPr>
        <p:grpSpPr>
          <a:xfrm>
            <a:off x="5943600" y="8496300"/>
            <a:ext cx="685800" cy="630382"/>
            <a:chOff x="3124200" y="1388918"/>
            <a:chExt cx="685800" cy="630382"/>
          </a:xfrm>
        </p:grpSpPr>
        <p:sp>
          <p:nvSpPr>
            <p:cNvPr id="139" name="Rectangle: Rounded Corners 138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41" name="Freeform 2"/>
          <p:cNvSpPr/>
          <p:nvPr/>
        </p:nvSpPr>
        <p:spPr>
          <a:xfrm>
            <a:off x="2971800" y="8420100"/>
            <a:ext cx="1074420" cy="762000"/>
          </a:xfrm>
          <a:custGeom>
            <a:avLst/>
            <a:gdLst/>
            <a:ahLst/>
            <a:cxnLst/>
            <a:rect l="l" t="t" r="r" b="b"/>
            <a:pathLst>
              <a:path w="5493245" h="4119934">
                <a:moveTo>
                  <a:pt x="0" y="0"/>
                </a:moveTo>
                <a:lnTo>
                  <a:pt x="5493246" y="0"/>
                </a:lnTo>
                <a:lnTo>
                  <a:pt x="5493246" y="4119934"/>
                </a:lnTo>
                <a:lnTo>
                  <a:pt x="0" y="41199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42" name="Group 141"/>
          <p:cNvGrpSpPr/>
          <p:nvPr/>
        </p:nvGrpSpPr>
        <p:grpSpPr>
          <a:xfrm>
            <a:off x="14325600" y="8572500"/>
            <a:ext cx="685800" cy="630382"/>
            <a:chOff x="3124200" y="1388918"/>
            <a:chExt cx="685800" cy="630382"/>
          </a:xfrm>
        </p:grpSpPr>
        <p:sp>
          <p:nvSpPr>
            <p:cNvPr id="143" name="Rectangle: Rounded Corners 142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45" name="Group 144"/>
          <p:cNvGrpSpPr/>
          <p:nvPr/>
        </p:nvGrpSpPr>
        <p:grpSpPr>
          <a:xfrm>
            <a:off x="17145000" y="5905500"/>
            <a:ext cx="685800" cy="630382"/>
            <a:chOff x="3124200" y="1388918"/>
            <a:chExt cx="685800" cy="630382"/>
          </a:xfrm>
        </p:grpSpPr>
        <p:sp>
          <p:nvSpPr>
            <p:cNvPr id="146" name="Rectangle: Rounded Corners 145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48" name="TextBox 83"/>
          <p:cNvSpPr txBox="1"/>
          <p:nvPr/>
        </p:nvSpPr>
        <p:spPr>
          <a:xfrm>
            <a:off x="2209800" y="8028868"/>
            <a:ext cx="2543759" cy="347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1973">
                <a:solidFill>
                  <a:srgbClr val="000000"/>
                </a:solidFill>
                <a:latin typeface="Helvetica World"/>
              </a:rPr>
              <a:t>Admin</a:t>
            </a:r>
          </a:p>
        </p:txBody>
      </p:sp>
      <p:sp>
        <p:nvSpPr>
          <p:cNvPr id="149" name="TextBox 87"/>
          <p:cNvSpPr txBox="1"/>
          <p:nvPr/>
        </p:nvSpPr>
        <p:spPr>
          <a:xfrm>
            <a:off x="9525000" y="4585295"/>
            <a:ext cx="8570025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r">
              <a:lnSpc>
                <a:spcPts val="2614"/>
              </a:lnSpc>
              <a:spcBef>
                <a:spcPct val="0"/>
              </a:spcBef>
            </a:pPr>
            <a:r>
              <a:rPr lang="en-US" sz="2178" spc="-43">
                <a:solidFill>
                  <a:srgbClr val="0DA696"/>
                </a:solidFill>
                <a:latin typeface="Muli Bold"/>
              </a:rPr>
              <a:t>PREPARE CONFERENCE PROCEEDING</a:t>
            </a:r>
          </a:p>
        </p:txBody>
      </p:sp>
      <p:grpSp>
        <p:nvGrpSpPr>
          <p:cNvPr id="150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151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152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0" name="TextBox 208"/>
          <p:cNvSpPr txBox="1"/>
          <p:nvPr/>
        </p:nvSpPr>
        <p:spPr>
          <a:xfrm>
            <a:off x="13265504" y="8420100"/>
            <a:ext cx="1136295" cy="343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grpSp>
        <p:nvGrpSpPr>
          <p:cNvPr id="122" name="Group 4"/>
          <p:cNvGrpSpPr/>
          <p:nvPr/>
        </p:nvGrpSpPr>
        <p:grpSpPr>
          <a:xfrm>
            <a:off x="1028700" y="3566337"/>
            <a:ext cx="4991100" cy="624566"/>
            <a:chOff x="0" y="0"/>
            <a:chExt cx="5479339" cy="832755"/>
          </a:xfrm>
        </p:grpSpPr>
        <p:grpSp>
          <p:nvGrpSpPr>
            <p:cNvPr id="123" name="Group 5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25" name="Freeform 6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124" name="TextBox 7"/>
            <p:cNvSpPr txBox="1"/>
            <p:nvPr/>
          </p:nvSpPr>
          <p:spPr>
            <a:xfrm>
              <a:off x="543293" y="249569"/>
              <a:ext cx="4392751" cy="338812"/>
            </a:xfrm>
            <a:prstGeom prst="rect">
              <a:avLst/>
            </a:prstGeom>
            <a:solidFill>
              <a:srgbClr val="0DA696"/>
            </a:solidFill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Request Presentation Materials</a:t>
              </a:r>
            </a:p>
          </p:txBody>
        </p:sp>
      </p:grpSp>
      <p:grpSp>
        <p:nvGrpSpPr>
          <p:cNvPr id="126" name="Group 8"/>
          <p:cNvGrpSpPr/>
          <p:nvPr/>
        </p:nvGrpSpPr>
        <p:grpSpPr>
          <a:xfrm>
            <a:off x="1028700" y="2627446"/>
            <a:ext cx="4991100" cy="624566"/>
            <a:chOff x="0" y="0"/>
            <a:chExt cx="5479339" cy="832755"/>
          </a:xfrm>
        </p:grpSpPr>
        <p:grpSp>
          <p:nvGrpSpPr>
            <p:cNvPr id="127" name="Group 9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29" name="Freeform 10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28" name="TextBox 11"/>
            <p:cNvSpPr txBox="1"/>
            <p:nvPr/>
          </p:nvSpPr>
          <p:spPr>
            <a:xfrm>
              <a:off x="543293" y="249569"/>
              <a:ext cx="4392751" cy="338812"/>
            </a:xfrm>
            <a:prstGeom prst="rect">
              <a:avLst/>
            </a:prstGeom>
            <a:no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Request for Camera Readies</a:t>
              </a:r>
            </a:p>
          </p:txBody>
        </p:sp>
      </p:grpSp>
      <p:grpSp>
        <p:nvGrpSpPr>
          <p:cNvPr id="130" name="Group 12"/>
          <p:cNvGrpSpPr/>
          <p:nvPr/>
        </p:nvGrpSpPr>
        <p:grpSpPr>
          <a:xfrm>
            <a:off x="1028700" y="4505228"/>
            <a:ext cx="4991100" cy="624566"/>
            <a:chOff x="0" y="0"/>
            <a:chExt cx="5479339" cy="832755"/>
          </a:xfrm>
        </p:grpSpPr>
        <p:grpSp>
          <p:nvGrpSpPr>
            <p:cNvPr id="131" name="Group 13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33" name="Freeform 14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32" name="TextBox 15"/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Produce Statistical Summaries</a:t>
              </a:r>
            </a:p>
          </p:txBody>
        </p:sp>
      </p:grpSp>
      <p:sp>
        <p:nvSpPr>
          <p:cNvPr id="134" name="TextBox 208"/>
          <p:cNvSpPr txBox="1"/>
          <p:nvPr/>
        </p:nvSpPr>
        <p:spPr>
          <a:xfrm>
            <a:off x="4654904" y="8410997"/>
            <a:ext cx="1136295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</a:rPr>
              <a:t>Produce</a:t>
            </a:r>
          </a:p>
        </p:txBody>
      </p:sp>
      <p:sp>
        <p:nvSpPr>
          <p:cNvPr id="135" name="TextBox 137"/>
          <p:cNvSpPr txBox="1"/>
          <p:nvPr/>
        </p:nvSpPr>
        <p:spPr>
          <a:xfrm>
            <a:off x="4648200" y="8953500"/>
            <a:ext cx="2473329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7200" y="447675"/>
            <a:ext cx="16388890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 spc="-82">
                <a:solidFill>
                  <a:srgbClr val="E66418"/>
                </a:solidFill>
                <a:latin typeface="Muli Bold"/>
              </a:rPr>
              <a:t>[Author] Presentation Submission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5841161" y="3811060"/>
            <a:ext cx="9894551" cy="3008840"/>
            <a:chOff x="0" y="0"/>
            <a:chExt cx="2605972" cy="79245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605972" cy="792452"/>
            </a:xfrm>
            <a:custGeom>
              <a:avLst/>
              <a:gdLst/>
              <a:ahLst/>
              <a:cxnLst/>
              <a:rect l="l" t="t" r="r" b="b"/>
              <a:pathLst>
                <a:path w="2605972" h="792452">
                  <a:moveTo>
                    <a:pt x="0" y="0"/>
                  </a:moveTo>
                  <a:lnTo>
                    <a:pt x="2605972" y="0"/>
                  </a:lnTo>
                  <a:lnTo>
                    <a:pt x="2605972" y="792452"/>
                  </a:lnTo>
                  <a:lnTo>
                    <a:pt x="0" y="792452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E98552"/>
              </a:solidFill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6031661" y="3953613"/>
            <a:ext cx="8194445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-60">
                <a:solidFill>
                  <a:srgbClr val="000000"/>
                </a:solidFill>
                <a:latin typeface="Muli Bold"/>
              </a:rPr>
              <a:t>Run scripts: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841161" y="4408789"/>
            <a:ext cx="9460143" cy="1403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295" lvl="1" indent="-290830">
              <a:lnSpc>
                <a:spcPts val="5912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Clear Sans"/>
              </a:rPr>
              <a:t>Set app's date in simulation: 2-12-2023</a:t>
            </a:r>
            <a:endParaRPr lang="en-US"/>
          </a:p>
          <a:p>
            <a:pPr marL="582295" lvl="1" indent="-290830">
              <a:lnSpc>
                <a:spcPts val="5912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Clear Sans"/>
              </a:rPr>
              <a:t>Submit 5 presentations</a:t>
            </a:r>
            <a:endParaRPr lang="en-US" sz="2650">
              <a:solidFill>
                <a:srgbClr val="000000"/>
              </a:solidFill>
              <a:latin typeface="Clear Sans"/>
              <a:cs typeface="Clear Sans"/>
            </a:endParaRPr>
          </a:p>
        </p:txBody>
      </p:sp>
      <p:sp>
        <p:nvSpPr>
          <p:cNvPr id="32" name="AutoShape 24"/>
          <p:cNvSpPr/>
          <p:nvPr/>
        </p:nvSpPr>
        <p:spPr>
          <a:xfrm flipV="1">
            <a:off x="7308339" y="8481118"/>
            <a:ext cx="2957716" cy="7643"/>
          </a:xfrm>
          <a:prstGeom prst="line">
            <a:avLst/>
          </a:prstGeom>
          <a:ln w="104775" cap="flat">
            <a:solidFill>
              <a:srgbClr val="0DA696"/>
            </a:solidFill>
            <a:prstDash val="solid"/>
            <a:headEnd type="none" w="sm" len="sm"/>
            <a:tailEnd type="arrow" w="med" len="sm"/>
          </a:ln>
        </p:spPr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470393"/>
              </p:ext>
            </p:extLst>
          </p:nvPr>
        </p:nvGraphicFramePr>
        <p:xfrm>
          <a:off x="533400" y="7886700"/>
          <a:ext cx="647700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12167625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48825518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14775212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Deadline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Demo Deadline Value </a:t>
                      </a:r>
                      <a:endParaRPr lang="en-US" sz="2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2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Open for Camera Ready Submission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/>
                        <a:t>Camera Ready </a:t>
                      </a:r>
                      <a:r>
                        <a:rPr lang="en-US" sz="2000"/>
                        <a:t>Submission</a:t>
                      </a:r>
                      <a:r>
                        <a:rPr lang="en-US" sz="2000" baseline="0"/>
                        <a:t> Deadline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latin typeface="Helvetica World"/>
                        </a:rPr>
                        <a:t>1-12-2023</a:t>
                      </a:r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188454"/>
                  </a:ext>
                </a:extLst>
              </a:tr>
            </a:tbl>
          </a:graphicData>
        </a:graphic>
      </p:graphicFrame>
      <p:sp>
        <p:nvSpPr>
          <p:cNvPr id="3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7449800" y="971550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36" name="Thought Bubble: Cloud 35"/>
          <p:cNvSpPr/>
          <p:nvPr/>
        </p:nvSpPr>
        <p:spPr>
          <a:xfrm>
            <a:off x="13716000" y="1104900"/>
            <a:ext cx="3886200" cy="2179320"/>
          </a:xfrm>
          <a:prstGeom prst="cloudCallou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E66418"/>
                </a:solidFill>
                <a:latin typeface="Arimo Bold"/>
              </a:rPr>
              <a:t>DEMO 3.4</a:t>
            </a:r>
          </a:p>
        </p:txBody>
      </p:sp>
      <p:grpSp>
        <p:nvGrpSpPr>
          <p:cNvPr id="37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38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39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8" name="Group 4"/>
          <p:cNvGrpSpPr/>
          <p:nvPr/>
        </p:nvGrpSpPr>
        <p:grpSpPr>
          <a:xfrm>
            <a:off x="457200" y="3566337"/>
            <a:ext cx="4991100" cy="624566"/>
            <a:chOff x="0" y="0"/>
            <a:chExt cx="5479339" cy="832755"/>
          </a:xfrm>
        </p:grpSpPr>
        <p:grpSp>
          <p:nvGrpSpPr>
            <p:cNvPr id="49" name="Group 5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51" name="Freeform 6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50" name="TextBox 7"/>
            <p:cNvSpPr txBox="1"/>
            <p:nvPr/>
          </p:nvSpPr>
          <p:spPr>
            <a:xfrm>
              <a:off x="543293" y="249569"/>
              <a:ext cx="4392751" cy="338812"/>
            </a:xfrm>
            <a:prstGeom prst="rect">
              <a:avLst/>
            </a:prstGeom>
            <a:solidFill>
              <a:srgbClr val="0DA696"/>
            </a:solidFill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Request Presentation Materials</a:t>
              </a:r>
            </a:p>
          </p:txBody>
        </p:sp>
      </p:grpSp>
      <p:grpSp>
        <p:nvGrpSpPr>
          <p:cNvPr id="52" name="Group 8"/>
          <p:cNvGrpSpPr/>
          <p:nvPr/>
        </p:nvGrpSpPr>
        <p:grpSpPr>
          <a:xfrm>
            <a:off x="457200" y="2627446"/>
            <a:ext cx="4991100" cy="624566"/>
            <a:chOff x="0" y="0"/>
            <a:chExt cx="5479339" cy="832755"/>
          </a:xfrm>
        </p:grpSpPr>
        <p:grpSp>
          <p:nvGrpSpPr>
            <p:cNvPr id="53" name="Group 9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55" name="Freeform 10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54" name="TextBox 11"/>
            <p:cNvSpPr txBox="1"/>
            <p:nvPr/>
          </p:nvSpPr>
          <p:spPr>
            <a:xfrm>
              <a:off x="543293" y="249569"/>
              <a:ext cx="4392751" cy="338812"/>
            </a:xfrm>
            <a:prstGeom prst="rect">
              <a:avLst/>
            </a:prstGeom>
            <a:no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Request for Camera Readies</a:t>
              </a:r>
            </a:p>
          </p:txBody>
        </p:sp>
      </p:grpSp>
      <p:grpSp>
        <p:nvGrpSpPr>
          <p:cNvPr id="56" name="Group 12"/>
          <p:cNvGrpSpPr/>
          <p:nvPr/>
        </p:nvGrpSpPr>
        <p:grpSpPr>
          <a:xfrm>
            <a:off x="457200" y="4505228"/>
            <a:ext cx="4991100" cy="624566"/>
            <a:chOff x="0" y="0"/>
            <a:chExt cx="5479339" cy="832755"/>
          </a:xfrm>
        </p:grpSpPr>
        <p:grpSp>
          <p:nvGrpSpPr>
            <p:cNvPr id="57" name="Group 13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59" name="Freeform 14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58" name="TextBox 15"/>
            <p:cNvSpPr txBox="1"/>
            <p:nvPr/>
          </p:nvSpPr>
          <p:spPr>
            <a:xfrm>
              <a:off x="543293" y="249570"/>
              <a:ext cx="4392751" cy="338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Produce Statistical Summaries</a:t>
              </a:r>
            </a:p>
          </p:txBody>
        </p:sp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944EAE8-397D-E771-913A-1D0762505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155873"/>
              </p:ext>
            </p:extLst>
          </p:nvPr>
        </p:nvGraphicFramePr>
        <p:xfrm>
          <a:off x="10591800" y="7886700"/>
          <a:ext cx="693420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2639">
                  <a:extLst>
                    <a:ext uri="{9D8B030D-6E8A-4147-A177-3AD203B41FA5}">
                      <a16:colId xmlns:a16="http://schemas.microsoft.com/office/drawing/2014/main" val="2121676253"/>
                    </a:ext>
                  </a:extLst>
                </a:gridCol>
                <a:gridCol w="2332090">
                  <a:extLst>
                    <a:ext uri="{9D8B030D-6E8A-4147-A177-3AD203B41FA5}">
                      <a16:colId xmlns:a16="http://schemas.microsoft.com/office/drawing/2014/main" val="848825518"/>
                    </a:ext>
                  </a:extLst>
                </a:gridCol>
                <a:gridCol w="2039471">
                  <a:extLst>
                    <a:ext uri="{9D8B030D-6E8A-4147-A177-3AD203B41FA5}">
                      <a16:colId xmlns:a16="http://schemas.microsoft.com/office/drawing/2014/main" val="14775212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Deadline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Demo Deadline Value </a:t>
                      </a:r>
                      <a:endParaRPr lang="en-US" sz="2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2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Open for Presentation</a:t>
                      </a:r>
                      <a:r>
                        <a:rPr lang="en-US" sz="2000" baseline="0"/>
                        <a:t> Submission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/>
                        <a:t>Presentation Submission Deadline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latin typeface="Helvetica World"/>
                        </a:rPr>
                        <a:t>15-12-2023</a:t>
                      </a:r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18845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3401" y="1257300"/>
            <a:ext cx="16916400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44204" lvl="1" indent="-272102">
              <a:lnSpc>
                <a:spcPts val="4637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Helvetica World"/>
              </a:rPr>
              <a:t>A compilation of conference manuscripts expected to appear in the proceedings is created in the Chairman's [Manuscripts] console during the conference, and it is included in the Admin's Final Report after the conference concludes.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57200" y="447675"/>
            <a:ext cx="16388890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 spc="-82">
                <a:solidFill>
                  <a:srgbClr val="E66418"/>
                </a:solidFill>
                <a:latin typeface="Muli Bold"/>
              </a:rPr>
              <a:t>Produce Reports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6475730" y="5498132"/>
            <a:ext cx="2433810" cy="1416136"/>
            <a:chOff x="0" y="0"/>
            <a:chExt cx="1048981" cy="61036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48981" cy="610360"/>
            </a:xfrm>
            <a:custGeom>
              <a:avLst/>
              <a:gdLst/>
              <a:ahLst/>
              <a:cxnLst/>
              <a:rect l="l" t="t" r="r" b="b"/>
              <a:pathLst>
                <a:path w="1048981" h="610360">
                  <a:moveTo>
                    <a:pt x="524490" y="0"/>
                  </a:moveTo>
                  <a:cubicBezTo>
                    <a:pt x="234822" y="0"/>
                    <a:pt x="0" y="136634"/>
                    <a:pt x="0" y="305180"/>
                  </a:cubicBezTo>
                  <a:cubicBezTo>
                    <a:pt x="0" y="473726"/>
                    <a:pt x="234822" y="610360"/>
                    <a:pt x="524490" y="610360"/>
                  </a:cubicBezTo>
                  <a:cubicBezTo>
                    <a:pt x="814158" y="610360"/>
                    <a:pt x="1048981" y="473726"/>
                    <a:pt x="1048981" y="305180"/>
                  </a:cubicBezTo>
                  <a:cubicBezTo>
                    <a:pt x="1048981" y="136634"/>
                    <a:pt x="814158" y="0"/>
                    <a:pt x="524490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751505" y="4973539"/>
            <a:ext cx="8379497" cy="2151241"/>
            <a:chOff x="0" y="0"/>
            <a:chExt cx="2639325" cy="67758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639325" cy="677585"/>
            </a:xfrm>
            <a:custGeom>
              <a:avLst/>
              <a:gdLst/>
              <a:ahLst/>
              <a:cxnLst/>
              <a:rect l="l" t="t" r="r" b="b"/>
              <a:pathLst>
                <a:path w="2639325" h="677585">
                  <a:moveTo>
                    <a:pt x="0" y="0"/>
                  </a:moveTo>
                  <a:lnTo>
                    <a:pt x="2639325" y="0"/>
                  </a:lnTo>
                  <a:lnTo>
                    <a:pt x="2639325" y="677585"/>
                  </a:lnTo>
                  <a:lnTo>
                    <a:pt x="0" y="677585"/>
                  </a:lnTo>
                  <a:close/>
                </a:path>
              </a:pathLst>
            </a:custGeom>
            <a:solidFill>
              <a:srgbClr val="E8FDDA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 flipV="1">
            <a:off x="8909540" y="6197269"/>
            <a:ext cx="1764519" cy="893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4" name="Group 24"/>
          <p:cNvGrpSpPr/>
          <p:nvPr/>
        </p:nvGrpSpPr>
        <p:grpSpPr>
          <a:xfrm>
            <a:off x="8963836" y="5813301"/>
            <a:ext cx="249511" cy="249511"/>
            <a:chOff x="0" y="0"/>
            <a:chExt cx="332682" cy="332682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14</a:t>
              </a:r>
            </a:p>
          </p:txBody>
        </p:sp>
      </p:grpSp>
      <p:sp>
        <p:nvSpPr>
          <p:cNvPr id="29" name="Freeform 29"/>
          <p:cNvSpPr/>
          <p:nvPr/>
        </p:nvSpPr>
        <p:spPr>
          <a:xfrm>
            <a:off x="10674059" y="5507063"/>
            <a:ext cx="1579807" cy="1380414"/>
          </a:xfrm>
          <a:custGeom>
            <a:avLst/>
            <a:gdLst/>
            <a:ahLst/>
            <a:cxnLst/>
            <a:rect l="l" t="t" r="r" b="b"/>
            <a:pathLst>
              <a:path w="1579807" h="1380414">
                <a:moveTo>
                  <a:pt x="0" y="0"/>
                </a:moveTo>
                <a:lnTo>
                  <a:pt x="1579807" y="0"/>
                </a:lnTo>
                <a:lnTo>
                  <a:pt x="1579807" y="1380413"/>
                </a:lnTo>
                <a:lnTo>
                  <a:pt x="0" y="1380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6619601" y="5736147"/>
            <a:ext cx="2100688" cy="915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1"/>
              </a:lnSpc>
            </a:pPr>
            <a:r>
              <a:rPr lang="en-US" sz="1615">
                <a:solidFill>
                  <a:srgbClr val="000000"/>
                </a:solidFill>
                <a:latin typeface="Helvetica World Bold"/>
              </a:rPr>
              <a:t>2. Monitor and Manage Conference Submissions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382910" y="5741060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3843217" y="4973539"/>
            <a:ext cx="4287785" cy="4988282"/>
            <a:chOff x="0" y="0"/>
            <a:chExt cx="1350541" cy="157118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350541" cy="1571180"/>
            </a:xfrm>
            <a:custGeom>
              <a:avLst/>
              <a:gdLst/>
              <a:ahLst/>
              <a:cxnLst/>
              <a:rect l="l" t="t" r="r" b="b"/>
              <a:pathLst>
                <a:path w="1350541" h="1571180">
                  <a:moveTo>
                    <a:pt x="0" y="0"/>
                  </a:moveTo>
                  <a:lnTo>
                    <a:pt x="1350541" y="0"/>
                  </a:lnTo>
                  <a:lnTo>
                    <a:pt x="1350541" y="1571180"/>
                  </a:lnTo>
                  <a:lnTo>
                    <a:pt x="0" y="1571180"/>
                  </a:lnTo>
                  <a:close/>
                </a:path>
              </a:pathLst>
            </a:custGeom>
            <a:solidFill>
              <a:srgbClr val="E8FDDA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14173444" y="5608999"/>
            <a:ext cx="923744" cy="1185472"/>
          </a:xfrm>
          <a:custGeom>
            <a:avLst/>
            <a:gdLst/>
            <a:ahLst/>
            <a:cxnLst/>
            <a:rect l="l" t="t" r="r" b="b"/>
            <a:pathLst>
              <a:path w="923744" h="1185472">
                <a:moveTo>
                  <a:pt x="0" y="0"/>
                </a:moveTo>
                <a:lnTo>
                  <a:pt x="923745" y="0"/>
                </a:lnTo>
                <a:lnTo>
                  <a:pt x="923745" y="1185472"/>
                </a:lnTo>
                <a:lnTo>
                  <a:pt x="0" y="1185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6" name="AutoShape 36"/>
          <p:cNvSpPr/>
          <p:nvPr/>
        </p:nvSpPr>
        <p:spPr>
          <a:xfrm>
            <a:off x="12253866" y="6197269"/>
            <a:ext cx="1919578" cy="446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7" name="Group 37"/>
          <p:cNvGrpSpPr/>
          <p:nvPr/>
        </p:nvGrpSpPr>
        <p:grpSpPr>
          <a:xfrm>
            <a:off x="12253838" y="5837918"/>
            <a:ext cx="249511" cy="249511"/>
            <a:chOff x="0" y="0"/>
            <a:chExt cx="332682" cy="332682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41" name="TextBox 41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15</a:t>
              </a:r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12672912" y="5765676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Request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278750" y="6291340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Camera Ready</a:t>
            </a:r>
          </a:p>
        </p:txBody>
      </p:sp>
      <p:sp>
        <p:nvSpPr>
          <p:cNvPr id="44" name="AutoShape 44"/>
          <p:cNvSpPr/>
          <p:nvPr/>
        </p:nvSpPr>
        <p:spPr>
          <a:xfrm>
            <a:off x="15097189" y="6201735"/>
            <a:ext cx="1931059" cy="1435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5" name="TextBox 45"/>
          <p:cNvSpPr txBox="1"/>
          <p:nvPr/>
        </p:nvSpPr>
        <p:spPr>
          <a:xfrm>
            <a:off x="15572015" y="5773033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5177852" y="6298697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Camera Ready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15177852" y="5843793"/>
            <a:ext cx="249511" cy="249511"/>
            <a:chOff x="0" y="0"/>
            <a:chExt cx="332682" cy="332682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51" name="TextBox 51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16</a:t>
              </a:r>
            </a:p>
          </p:txBody>
        </p:sp>
      </p:grpSp>
      <p:sp>
        <p:nvSpPr>
          <p:cNvPr id="55" name="AutoShape 55"/>
          <p:cNvSpPr/>
          <p:nvPr/>
        </p:nvSpPr>
        <p:spPr>
          <a:xfrm>
            <a:off x="14635316" y="6794471"/>
            <a:ext cx="11947" cy="1082742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9" name="TextBox 59"/>
          <p:cNvSpPr txBox="1"/>
          <p:nvPr/>
        </p:nvSpPr>
        <p:spPr>
          <a:xfrm>
            <a:off x="13488905" y="8028868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14788597" y="7174136"/>
            <a:ext cx="249511" cy="249511"/>
            <a:chOff x="0" y="0"/>
            <a:chExt cx="332682" cy="332682"/>
          </a:xfrm>
        </p:grpSpPr>
        <p:grpSp>
          <p:nvGrpSpPr>
            <p:cNvPr id="61" name="Group 61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64" name="TextBox 64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17</a:t>
              </a:r>
            </a:p>
          </p:txBody>
        </p:sp>
      </p:grpSp>
      <p:sp>
        <p:nvSpPr>
          <p:cNvPr id="65" name="TextBox 65"/>
          <p:cNvSpPr txBox="1"/>
          <p:nvPr/>
        </p:nvSpPr>
        <p:spPr>
          <a:xfrm>
            <a:off x="15177852" y="7095412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Register</a:t>
            </a:r>
          </a:p>
        </p:txBody>
      </p:sp>
      <p:grpSp>
        <p:nvGrpSpPr>
          <p:cNvPr id="66" name="Group 66"/>
          <p:cNvGrpSpPr/>
          <p:nvPr/>
        </p:nvGrpSpPr>
        <p:grpSpPr>
          <a:xfrm>
            <a:off x="2581171" y="7810580"/>
            <a:ext cx="11262046" cy="2151241"/>
            <a:chOff x="0" y="0"/>
            <a:chExt cx="3547253" cy="677585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3547253" cy="677585"/>
            </a:xfrm>
            <a:custGeom>
              <a:avLst/>
              <a:gdLst/>
              <a:ahLst/>
              <a:cxnLst/>
              <a:rect l="l" t="t" r="r" b="b"/>
              <a:pathLst>
                <a:path w="3547253" h="677585">
                  <a:moveTo>
                    <a:pt x="0" y="0"/>
                  </a:moveTo>
                  <a:lnTo>
                    <a:pt x="3547253" y="0"/>
                  </a:lnTo>
                  <a:lnTo>
                    <a:pt x="3547253" y="677585"/>
                  </a:lnTo>
                  <a:lnTo>
                    <a:pt x="0" y="677585"/>
                  </a:lnTo>
                  <a:close/>
                </a:path>
              </a:pathLst>
            </a:custGeom>
            <a:solidFill>
              <a:srgbClr val="E8FDDA"/>
            </a:solidFill>
          </p:spPr>
        </p:sp>
        <p:sp>
          <p:nvSpPr>
            <p:cNvPr id="68" name="TextBox 6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69" name="Freeform 69"/>
          <p:cNvSpPr/>
          <p:nvPr/>
        </p:nvSpPr>
        <p:spPr>
          <a:xfrm>
            <a:off x="11277600" y="8153984"/>
            <a:ext cx="1579807" cy="1380414"/>
          </a:xfrm>
          <a:custGeom>
            <a:avLst/>
            <a:gdLst/>
            <a:ahLst/>
            <a:cxnLst/>
            <a:rect l="l" t="t" r="r" b="b"/>
            <a:pathLst>
              <a:path w="1579807" h="1380414">
                <a:moveTo>
                  <a:pt x="0" y="0"/>
                </a:moveTo>
                <a:lnTo>
                  <a:pt x="1579807" y="0"/>
                </a:lnTo>
                <a:lnTo>
                  <a:pt x="1579807" y="1380413"/>
                </a:lnTo>
                <a:lnTo>
                  <a:pt x="0" y="1380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0" name="TextBox 70"/>
          <p:cNvSpPr txBox="1"/>
          <p:nvPr/>
        </p:nvSpPr>
        <p:spPr>
          <a:xfrm>
            <a:off x="11055107" y="8001263"/>
            <a:ext cx="1922637" cy="34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1973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71" name="AutoShape 71"/>
          <p:cNvSpPr/>
          <p:nvPr/>
        </p:nvSpPr>
        <p:spPr>
          <a:xfrm flipH="1">
            <a:off x="12857407" y="8844190"/>
            <a:ext cx="138706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72" name="Group 72"/>
          <p:cNvGrpSpPr/>
          <p:nvPr/>
        </p:nvGrpSpPr>
        <p:grpSpPr>
          <a:xfrm>
            <a:off x="12932697" y="8502346"/>
            <a:ext cx="249511" cy="249511"/>
            <a:chOff x="0" y="0"/>
            <a:chExt cx="332682" cy="332682"/>
          </a:xfrm>
        </p:grpSpPr>
        <p:grpSp>
          <p:nvGrpSpPr>
            <p:cNvPr id="73" name="Group 73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76" name="TextBox 76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18</a:t>
              </a:r>
            </a:p>
          </p:txBody>
        </p:sp>
      </p:grpSp>
      <p:sp>
        <p:nvSpPr>
          <p:cNvPr id="78" name="AutoShape 78"/>
          <p:cNvSpPr/>
          <p:nvPr/>
        </p:nvSpPr>
        <p:spPr>
          <a:xfrm flipH="1" flipV="1">
            <a:off x="8993233" y="8834665"/>
            <a:ext cx="2284367" cy="952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79" name="Group 79"/>
          <p:cNvGrpSpPr/>
          <p:nvPr/>
        </p:nvGrpSpPr>
        <p:grpSpPr>
          <a:xfrm>
            <a:off x="9178963" y="8464534"/>
            <a:ext cx="249511" cy="249511"/>
            <a:chOff x="0" y="0"/>
            <a:chExt cx="332682" cy="332682"/>
          </a:xfrm>
        </p:grpSpPr>
        <p:grpSp>
          <p:nvGrpSpPr>
            <p:cNvPr id="80" name="Group 80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82" name="TextBox 8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83" name="TextBox 83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19</a:t>
              </a:r>
            </a:p>
          </p:txBody>
        </p:sp>
      </p:grpSp>
      <p:sp>
        <p:nvSpPr>
          <p:cNvPr id="84" name="TextBox 84"/>
          <p:cNvSpPr txBox="1"/>
          <p:nvPr/>
        </p:nvSpPr>
        <p:spPr>
          <a:xfrm>
            <a:off x="9632803" y="8393774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Request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9234945" y="8920390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for Presentation</a:t>
            </a:r>
          </a:p>
        </p:txBody>
      </p:sp>
      <p:sp>
        <p:nvSpPr>
          <p:cNvPr id="86" name="Freeform 86"/>
          <p:cNvSpPr/>
          <p:nvPr/>
        </p:nvSpPr>
        <p:spPr>
          <a:xfrm>
            <a:off x="8069488" y="8241929"/>
            <a:ext cx="923744" cy="1185472"/>
          </a:xfrm>
          <a:custGeom>
            <a:avLst/>
            <a:gdLst/>
            <a:ahLst/>
            <a:cxnLst/>
            <a:rect l="l" t="t" r="r" b="b"/>
            <a:pathLst>
              <a:path w="923744" h="1185472">
                <a:moveTo>
                  <a:pt x="0" y="0"/>
                </a:moveTo>
                <a:lnTo>
                  <a:pt x="923745" y="0"/>
                </a:lnTo>
                <a:lnTo>
                  <a:pt x="923745" y="1185472"/>
                </a:lnTo>
                <a:lnTo>
                  <a:pt x="0" y="1185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7" name="TextBox 87"/>
          <p:cNvSpPr txBox="1"/>
          <p:nvPr/>
        </p:nvSpPr>
        <p:spPr>
          <a:xfrm>
            <a:off x="7341224" y="8028868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88" name="AutoShape 88"/>
          <p:cNvSpPr/>
          <p:nvPr/>
        </p:nvSpPr>
        <p:spPr>
          <a:xfrm flipH="1">
            <a:off x="6712051" y="8834665"/>
            <a:ext cx="135743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94" name="Group 94"/>
          <p:cNvGrpSpPr/>
          <p:nvPr/>
        </p:nvGrpSpPr>
        <p:grpSpPr>
          <a:xfrm>
            <a:off x="6842424" y="8464534"/>
            <a:ext cx="249511" cy="249511"/>
            <a:chOff x="0" y="0"/>
            <a:chExt cx="332682" cy="332682"/>
          </a:xfrm>
        </p:grpSpPr>
        <p:grpSp>
          <p:nvGrpSpPr>
            <p:cNvPr id="95" name="Group 95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97" name="TextBox 9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98" name="TextBox 98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20</a:t>
              </a:r>
            </a:p>
          </p:txBody>
        </p:sp>
      </p:grpSp>
      <p:sp>
        <p:nvSpPr>
          <p:cNvPr id="99" name="TextBox 99"/>
          <p:cNvSpPr txBox="1"/>
          <p:nvPr/>
        </p:nvSpPr>
        <p:spPr>
          <a:xfrm>
            <a:off x="7168135" y="8406464"/>
            <a:ext cx="1238354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6803390" y="8903576"/>
            <a:ext cx="2340610" cy="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Presentation</a:t>
            </a:r>
          </a:p>
        </p:txBody>
      </p:sp>
      <p:sp>
        <p:nvSpPr>
          <p:cNvPr id="101" name="AutoShape 101"/>
          <p:cNvSpPr/>
          <p:nvPr/>
        </p:nvSpPr>
        <p:spPr>
          <a:xfrm flipH="1" flipV="1">
            <a:off x="4212077" y="8834665"/>
            <a:ext cx="1694391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02" name="Group 102"/>
          <p:cNvGrpSpPr/>
          <p:nvPr/>
        </p:nvGrpSpPr>
        <p:grpSpPr>
          <a:xfrm>
            <a:off x="4212077" y="8475742"/>
            <a:ext cx="249511" cy="249511"/>
            <a:chOff x="0" y="0"/>
            <a:chExt cx="332682" cy="332682"/>
          </a:xfrm>
        </p:grpSpPr>
        <p:grpSp>
          <p:nvGrpSpPr>
            <p:cNvPr id="103" name="Group 103"/>
            <p:cNvGrpSpPr/>
            <p:nvPr/>
          </p:nvGrpSpPr>
          <p:grpSpPr>
            <a:xfrm>
              <a:off x="0" y="0"/>
              <a:ext cx="332682" cy="332682"/>
              <a:chOff x="0" y="0"/>
              <a:chExt cx="812800" cy="81280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105" name="TextBox 10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06" name="TextBox 106"/>
            <p:cNvSpPr txBox="1"/>
            <p:nvPr/>
          </p:nvSpPr>
          <p:spPr>
            <a:xfrm>
              <a:off x="31013" y="52679"/>
              <a:ext cx="270656" cy="20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"/>
                </a:rPr>
                <a:t>21</a:t>
              </a:r>
            </a:p>
          </p:txBody>
        </p:sp>
      </p:grpSp>
      <p:sp>
        <p:nvSpPr>
          <p:cNvPr id="131" name="Freeform 2"/>
          <p:cNvSpPr/>
          <p:nvPr/>
        </p:nvSpPr>
        <p:spPr>
          <a:xfrm>
            <a:off x="2971800" y="8420100"/>
            <a:ext cx="1074420" cy="762000"/>
          </a:xfrm>
          <a:custGeom>
            <a:avLst/>
            <a:gdLst/>
            <a:ahLst/>
            <a:cxnLst/>
            <a:rect l="l" t="t" r="r" b="b"/>
            <a:pathLst>
              <a:path w="5493245" h="4119934">
                <a:moveTo>
                  <a:pt x="0" y="0"/>
                </a:moveTo>
                <a:lnTo>
                  <a:pt x="5493246" y="0"/>
                </a:lnTo>
                <a:lnTo>
                  <a:pt x="5493246" y="4119934"/>
                </a:lnTo>
                <a:lnTo>
                  <a:pt x="0" y="4119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8" name="TextBox 108"/>
          <p:cNvSpPr txBox="1"/>
          <p:nvPr/>
        </p:nvSpPr>
        <p:spPr>
          <a:xfrm>
            <a:off x="5137806" y="8028868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109" name="TextBox 109"/>
          <p:cNvSpPr txBox="1"/>
          <p:nvPr/>
        </p:nvSpPr>
        <p:spPr>
          <a:xfrm>
            <a:off x="10513392" y="5159119"/>
            <a:ext cx="1922637" cy="34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1973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110" name="TextBox 110"/>
          <p:cNvSpPr txBox="1"/>
          <p:nvPr/>
        </p:nvSpPr>
        <p:spPr>
          <a:xfrm>
            <a:off x="13415675" y="5151762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111" name="TextBox 111"/>
          <p:cNvSpPr txBox="1"/>
          <p:nvPr/>
        </p:nvSpPr>
        <p:spPr>
          <a:xfrm>
            <a:off x="16276663" y="5159906"/>
            <a:ext cx="2340610" cy="34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112" name="Group 112"/>
          <p:cNvGrpSpPr/>
          <p:nvPr/>
        </p:nvGrpSpPr>
        <p:grpSpPr>
          <a:xfrm>
            <a:off x="2743200" y="7877317"/>
            <a:ext cx="4099224" cy="1744410"/>
            <a:chOff x="0" y="0"/>
            <a:chExt cx="990017" cy="459433"/>
          </a:xfrm>
        </p:grpSpPr>
        <p:sp>
          <p:nvSpPr>
            <p:cNvPr id="113" name="Freeform 113"/>
            <p:cNvSpPr/>
            <p:nvPr/>
          </p:nvSpPr>
          <p:spPr>
            <a:xfrm>
              <a:off x="0" y="0"/>
              <a:ext cx="990017" cy="459433"/>
            </a:xfrm>
            <a:custGeom>
              <a:avLst/>
              <a:gdLst/>
              <a:ahLst/>
              <a:cxnLst/>
              <a:rect l="l" t="t" r="r" b="b"/>
              <a:pathLst>
                <a:path w="990017" h="459433">
                  <a:moveTo>
                    <a:pt x="0" y="0"/>
                  </a:moveTo>
                  <a:lnTo>
                    <a:pt x="990017" y="0"/>
                  </a:lnTo>
                  <a:lnTo>
                    <a:pt x="990017" y="459433"/>
                  </a:lnTo>
                  <a:lnTo>
                    <a:pt x="0" y="4594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0000"/>
              </a:solidFill>
              <a:miter/>
            </a:ln>
          </p:spPr>
        </p:sp>
        <p:sp>
          <p:nvSpPr>
            <p:cNvPr id="114" name="TextBox 11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115" name="Slide Number Placeholder 1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116" name="TextBox 87"/>
          <p:cNvSpPr txBox="1"/>
          <p:nvPr/>
        </p:nvSpPr>
        <p:spPr>
          <a:xfrm>
            <a:off x="9525000" y="4585295"/>
            <a:ext cx="8570025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r">
              <a:lnSpc>
                <a:spcPts val="2614"/>
              </a:lnSpc>
              <a:spcBef>
                <a:spcPct val="0"/>
              </a:spcBef>
            </a:pPr>
            <a:r>
              <a:rPr lang="en-US" sz="2178" spc="-43">
                <a:solidFill>
                  <a:srgbClr val="0DA696"/>
                </a:solidFill>
                <a:latin typeface="Muli Bold"/>
              </a:rPr>
              <a:t>PREPARE CONFERENCE PROCEEDING</a:t>
            </a:r>
          </a:p>
        </p:txBody>
      </p:sp>
      <p:grpSp>
        <p:nvGrpSpPr>
          <p:cNvPr id="128" name="Group 127"/>
          <p:cNvGrpSpPr/>
          <p:nvPr/>
        </p:nvGrpSpPr>
        <p:grpSpPr>
          <a:xfrm>
            <a:off x="5943600" y="8496300"/>
            <a:ext cx="685800" cy="630382"/>
            <a:chOff x="3124200" y="1388918"/>
            <a:chExt cx="685800" cy="630382"/>
          </a:xfrm>
        </p:grpSpPr>
        <p:sp>
          <p:nvSpPr>
            <p:cNvPr id="129" name="Rectangle: Rounded Corners 128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32" name="Group 131"/>
          <p:cNvGrpSpPr/>
          <p:nvPr/>
        </p:nvGrpSpPr>
        <p:grpSpPr>
          <a:xfrm>
            <a:off x="14325600" y="8572500"/>
            <a:ext cx="685800" cy="630382"/>
            <a:chOff x="3124200" y="1388918"/>
            <a:chExt cx="685800" cy="630382"/>
          </a:xfrm>
        </p:grpSpPr>
        <p:sp>
          <p:nvSpPr>
            <p:cNvPr id="133" name="Rectangle: Rounded Corners 132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35" name="Group 134"/>
          <p:cNvGrpSpPr/>
          <p:nvPr/>
        </p:nvGrpSpPr>
        <p:grpSpPr>
          <a:xfrm>
            <a:off x="17145000" y="5905500"/>
            <a:ext cx="685800" cy="630382"/>
            <a:chOff x="3124200" y="1388918"/>
            <a:chExt cx="685800" cy="630382"/>
          </a:xfrm>
        </p:grpSpPr>
        <p:sp>
          <p:nvSpPr>
            <p:cNvPr id="136" name="Rectangle: Rounded Corners 135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38" name="TextBox 83"/>
          <p:cNvSpPr txBox="1"/>
          <p:nvPr/>
        </p:nvSpPr>
        <p:spPr>
          <a:xfrm>
            <a:off x="2209800" y="8028868"/>
            <a:ext cx="2543759" cy="347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1973">
                <a:solidFill>
                  <a:srgbClr val="000000"/>
                </a:solidFill>
                <a:latin typeface="Helvetica World"/>
              </a:rPr>
              <a:t>Admin</a:t>
            </a:r>
          </a:p>
        </p:txBody>
      </p:sp>
      <p:grpSp>
        <p:nvGrpSpPr>
          <p:cNvPr id="139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140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141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0" name="TextBox 208"/>
          <p:cNvSpPr txBox="1"/>
          <p:nvPr/>
        </p:nvSpPr>
        <p:spPr>
          <a:xfrm>
            <a:off x="13265504" y="8420100"/>
            <a:ext cx="1136295" cy="343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grpSp>
        <p:nvGrpSpPr>
          <p:cNvPr id="122" name="Group 4"/>
          <p:cNvGrpSpPr/>
          <p:nvPr/>
        </p:nvGrpSpPr>
        <p:grpSpPr>
          <a:xfrm>
            <a:off x="1028700" y="3566337"/>
            <a:ext cx="4991100" cy="624566"/>
            <a:chOff x="0" y="0"/>
            <a:chExt cx="5479339" cy="832755"/>
          </a:xfrm>
        </p:grpSpPr>
        <p:grpSp>
          <p:nvGrpSpPr>
            <p:cNvPr id="123" name="Group 5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25" name="Freeform 6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24" name="TextBox 7"/>
            <p:cNvSpPr txBox="1"/>
            <p:nvPr/>
          </p:nvSpPr>
          <p:spPr>
            <a:xfrm>
              <a:off x="543293" y="249569"/>
              <a:ext cx="4392751" cy="338812"/>
            </a:xfrm>
            <a:prstGeom prst="rect">
              <a:avLst/>
            </a:prstGeom>
            <a:no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Request Presentation Materials</a:t>
              </a:r>
            </a:p>
          </p:txBody>
        </p:sp>
      </p:grpSp>
      <p:grpSp>
        <p:nvGrpSpPr>
          <p:cNvPr id="126" name="Group 8"/>
          <p:cNvGrpSpPr/>
          <p:nvPr/>
        </p:nvGrpSpPr>
        <p:grpSpPr>
          <a:xfrm>
            <a:off x="1028700" y="2627446"/>
            <a:ext cx="4991100" cy="624566"/>
            <a:chOff x="0" y="0"/>
            <a:chExt cx="5479339" cy="832755"/>
          </a:xfrm>
        </p:grpSpPr>
        <p:grpSp>
          <p:nvGrpSpPr>
            <p:cNvPr id="127" name="Group 9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43" name="Freeform 10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142" name="TextBox 11"/>
            <p:cNvSpPr txBox="1"/>
            <p:nvPr/>
          </p:nvSpPr>
          <p:spPr>
            <a:xfrm>
              <a:off x="543293" y="249569"/>
              <a:ext cx="4392751" cy="338812"/>
            </a:xfrm>
            <a:prstGeom prst="rect">
              <a:avLst/>
            </a:prstGeom>
            <a:no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Request for Camera Readies</a:t>
              </a:r>
            </a:p>
          </p:txBody>
        </p:sp>
      </p:grpSp>
      <p:grpSp>
        <p:nvGrpSpPr>
          <p:cNvPr id="144" name="Group 12"/>
          <p:cNvGrpSpPr/>
          <p:nvPr/>
        </p:nvGrpSpPr>
        <p:grpSpPr>
          <a:xfrm>
            <a:off x="1028700" y="4505228"/>
            <a:ext cx="4991100" cy="624566"/>
            <a:chOff x="0" y="0"/>
            <a:chExt cx="5479339" cy="832755"/>
          </a:xfrm>
        </p:grpSpPr>
        <p:grpSp>
          <p:nvGrpSpPr>
            <p:cNvPr id="145" name="Group 13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147" name="Freeform 14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146" name="TextBox 15"/>
            <p:cNvSpPr txBox="1"/>
            <p:nvPr/>
          </p:nvSpPr>
          <p:spPr>
            <a:xfrm>
              <a:off x="543293" y="249569"/>
              <a:ext cx="4392751" cy="338812"/>
            </a:xfrm>
            <a:prstGeom prst="rect">
              <a:avLst/>
            </a:prstGeom>
            <a:solidFill>
              <a:srgbClr val="0DA696"/>
            </a:solidFill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Produce Statistical Summaries</a:t>
              </a:r>
            </a:p>
          </p:txBody>
        </p:sp>
      </p:grpSp>
      <p:sp>
        <p:nvSpPr>
          <p:cNvPr id="148" name="TextBox 208"/>
          <p:cNvSpPr txBox="1"/>
          <p:nvPr/>
        </p:nvSpPr>
        <p:spPr>
          <a:xfrm>
            <a:off x="4654904" y="8410997"/>
            <a:ext cx="1136295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</a:rPr>
              <a:t>Produce</a:t>
            </a:r>
          </a:p>
        </p:txBody>
      </p:sp>
      <p:sp>
        <p:nvSpPr>
          <p:cNvPr id="149" name="TextBox 137"/>
          <p:cNvSpPr txBox="1"/>
          <p:nvPr/>
        </p:nvSpPr>
        <p:spPr>
          <a:xfrm>
            <a:off x="4648200" y="8953500"/>
            <a:ext cx="2473329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7200" y="447675"/>
            <a:ext cx="16388890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 spc="-82">
                <a:solidFill>
                  <a:srgbClr val="E66418"/>
                </a:solidFill>
                <a:latin typeface="Muli Bold"/>
              </a:rPr>
              <a:t>Produce Reports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5841161" y="3756982"/>
            <a:ext cx="9894551" cy="3672518"/>
            <a:chOff x="0" y="0"/>
            <a:chExt cx="2605972" cy="96724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605972" cy="967248"/>
            </a:xfrm>
            <a:custGeom>
              <a:avLst/>
              <a:gdLst/>
              <a:ahLst/>
              <a:cxnLst/>
              <a:rect l="l" t="t" r="r" b="b"/>
              <a:pathLst>
                <a:path w="2605972" h="967248">
                  <a:moveTo>
                    <a:pt x="0" y="0"/>
                  </a:moveTo>
                  <a:lnTo>
                    <a:pt x="2605972" y="0"/>
                  </a:lnTo>
                  <a:lnTo>
                    <a:pt x="2605972" y="967248"/>
                  </a:lnTo>
                  <a:lnTo>
                    <a:pt x="0" y="967248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E98552"/>
              </a:solidFill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6031661" y="3899535"/>
            <a:ext cx="8194445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-60">
                <a:solidFill>
                  <a:srgbClr val="000000"/>
                </a:solidFill>
                <a:latin typeface="Muli Bold"/>
              </a:rPr>
              <a:t>Run scripts: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841161" y="4354711"/>
            <a:ext cx="9460143" cy="2165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295" lvl="1" indent="-290830">
              <a:lnSpc>
                <a:spcPts val="5912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Clear Sans"/>
              </a:rPr>
              <a:t>Download Manuscripts [Registered Papers] report </a:t>
            </a:r>
            <a:endParaRPr lang="en-US"/>
          </a:p>
          <a:p>
            <a:pPr marL="582295" lvl="1" indent="-290830">
              <a:lnSpc>
                <a:spcPts val="5912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Clear Sans"/>
              </a:rPr>
              <a:t>Set app's date in simulation: 25-12-2023</a:t>
            </a:r>
            <a:endParaRPr lang="en-US" sz="2650">
              <a:solidFill>
                <a:srgbClr val="000000"/>
              </a:solidFill>
              <a:latin typeface="Clear Sans"/>
              <a:cs typeface="Clear Sans"/>
            </a:endParaRPr>
          </a:p>
          <a:p>
            <a:pPr marL="582295" lvl="1" indent="-290830">
              <a:lnSpc>
                <a:spcPts val="5912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Clear Sans"/>
              </a:rPr>
              <a:t>Download Final Report</a:t>
            </a:r>
            <a:endParaRPr lang="en-US" sz="2650">
              <a:solidFill>
                <a:srgbClr val="000000"/>
              </a:solidFill>
              <a:latin typeface="Clear Sans"/>
              <a:cs typeface="Clear Sans"/>
            </a:endParaRPr>
          </a:p>
        </p:txBody>
      </p:sp>
      <p:sp>
        <p:nvSpPr>
          <p:cNvPr id="32" name="AutoShape 24"/>
          <p:cNvSpPr/>
          <p:nvPr/>
        </p:nvSpPr>
        <p:spPr>
          <a:xfrm flipV="1">
            <a:off x="7796204" y="8481118"/>
            <a:ext cx="2469851" cy="21582"/>
          </a:xfrm>
          <a:prstGeom prst="line">
            <a:avLst/>
          </a:prstGeom>
          <a:ln w="104775" cap="flat">
            <a:solidFill>
              <a:srgbClr val="0DA696"/>
            </a:solidFill>
            <a:prstDash val="solid"/>
            <a:headEnd type="none" w="sm" len="sm"/>
            <a:tailEnd type="arrow" w="med" len="sm"/>
          </a:ln>
        </p:spPr>
      </p:sp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700197"/>
              </p:ext>
            </p:extLst>
          </p:nvPr>
        </p:nvGraphicFramePr>
        <p:xfrm>
          <a:off x="10591800" y="7886700"/>
          <a:ext cx="693420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2639">
                  <a:extLst>
                    <a:ext uri="{9D8B030D-6E8A-4147-A177-3AD203B41FA5}">
                      <a16:colId xmlns:a16="http://schemas.microsoft.com/office/drawing/2014/main" val="2121676253"/>
                    </a:ext>
                  </a:extLst>
                </a:gridCol>
                <a:gridCol w="2332090">
                  <a:extLst>
                    <a:ext uri="{9D8B030D-6E8A-4147-A177-3AD203B41FA5}">
                      <a16:colId xmlns:a16="http://schemas.microsoft.com/office/drawing/2014/main" val="848825518"/>
                    </a:ext>
                  </a:extLst>
                </a:gridCol>
                <a:gridCol w="2039471">
                  <a:extLst>
                    <a:ext uri="{9D8B030D-6E8A-4147-A177-3AD203B41FA5}">
                      <a16:colId xmlns:a16="http://schemas.microsoft.com/office/drawing/2014/main" val="14775212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Deadline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Demo Deadline Value </a:t>
                      </a:r>
                      <a:endParaRPr lang="en-US" sz="2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2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/>
                        <a:t>End Date</a:t>
                      </a:r>
                    </a:p>
                    <a:p>
                      <a:pPr lvl="0">
                        <a:buNone/>
                      </a:pP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/>
                        <a:t>End Date Deadline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latin typeface="Helvetica World"/>
                        </a:rPr>
                        <a:t>25-12-2024</a:t>
                      </a:r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188454"/>
                  </a:ext>
                </a:extLst>
              </a:tr>
            </a:tbl>
          </a:graphicData>
        </a:graphic>
      </p:graphicFrame>
      <p:sp>
        <p:nvSpPr>
          <p:cNvPr id="3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7449800" y="971550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36" name="Thought Bubble: Cloud 35"/>
          <p:cNvSpPr/>
          <p:nvPr/>
        </p:nvSpPr>
        <p:spPr>
          <a:xfrm>
            <a:off x="13716000" y="1104900"/>
            <a:ext cx="3886200" cy="2179320"/>
          </a:xfrm>
          <a:prstGeom prst="cloudCallou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E66418"/>
                </a:solidFill>
                <a:latin typeface="Arimo Bold"/>
              </a:rPr>
              <a:t>DEMO 3.5</a:t>
            </a:r>
          </a:p>
        </p:txBody>
      </p:sp>
      <p:grpSp>
        <p:nvGrpSpPr>
          <p:cNvPr id="37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38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39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28" name="Group 4"/>
          <p:cNvGrpSpPr/>
          <p:nvPr/>
        </p:nvGrpSpPr>
        <p:grpSpPr>
          <a:xfrm>
            <a:off x="457200" y="3566337"/>
            <a:ext cx="4991100" cy="624566"/>
            <a:chOff x="0" y="0"/>
            <a:chExt cx="5479339" cy="832755"/>
          </a:xfrm>
        </p:grpSpPr>
        <p:grpSp>
          <p:nvGrpSpPr>
            <p:cNvPr id="29" name="Group 5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31" name="Freeform 6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30" name="TextBox 7"/>
            <p:cNvSpPr txBox="1"/>
            <p:nvPr/>
          </p:nvSpPr>
          <p:spPr>
            <a:xfrm>
              <a:off x="543293" y="249569"/>
              <a:ext cx="4392751" cy="338812"/>
            </a:xfrm>
            <a:prstGeom prst="rect">
              <a:avLst/>
            </a:prstGeom>
            <a:no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Request Presentation Materials</a:t>
              </a:r>
            </a:p>
          </p:txBody>
        </p:sp>
      </p:grpSp>
      <p:grpSp>
        <p:nvGrpSpPr>
          <p:cNvPr id="40" name="Group 8"/>
          <p:cNvGrpSpPr/>
          <p:nvPr/>
        </p:nvGrpSpPr>
        <p:grpSpPr>
          <a:xfrm>
            <a:off x="457200" y="2627446"/>
            <a:ext cx="4991100" cy="624566"/>
            <a:chOff x="0" y="0"/>
            <a:chExt cx="5479339" cy="832755"/>
          </a:xfrm>
        </p:grpSpPr>
        <p:grpSp>
          <p:nvGrpSpPr>
            <p:cNvPr id="41" name="Group 9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43" name="Freeform 10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>
                  <a:alpha val="28627"/>
                </a:srgbClr>
              </a:solidFill>
            </p:spPr>
          </p:sp>
        </p:grpSp>
        <p:sp>
          <p:nvSpPr>
            <p:cNvPr id="42" name="TextBox 11"/>
            <p:cNvSpPr txBox="1"/>
            <p:nvPr/>
          </p:nvSpPr>
          <p:spPr>
            <a:xfrm>
              <a:off x="543293" y="249569"/>
              <a:ext cx="4392751" cy="338812"/>
            </a:xfrm>
            <a:prstGeom prst="rect">
              <a:avLst/>
            </a:prstGeom>
            <a:no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Request for Camera Readies</a:t>
              </a:r>
            </a:p>
          </p:txBody>
        </p:sp>
      </p:grpSp>
      <p:grpSp>
        <p:nvGrpSpPr>
          <p:cNvPr id="44" name="Group 12"/>
          <p:cNvGrpSpPr/>
          <p:nvPr/>
        </p:nvGrpSpPr>
        <p:grpSpPr>
          <a:xfrm>
            <a:off x="457200" y="4505228"/>
            <a:ext cx="4991100" cy="624566"/>
            <a:chOff x="0" y="0"/>
            <a:chExt cx="5479339" cy="832755"/>
          </a:xfrm>
        </p:grpSpPr>
        <p:grpSp>
          <p:nvGrpSpPr>
            <p:cNvPr id="45" name="Group 13"/>
            <p:cNvGrpSpPr/>
            <p:nvPr/>
          </p:nvGrpSpPr>
          <p:grpSpPr>
            <a:xfrm>
              <a:off x="0" y="0"/>
              <a:ext cx="5479339" cy="832755"/>
              <a:chOff x="0" y="0"/>
              <a:chExt cx="16997136" cy="2583240"/>
            </a:xfrm>
          </p:grpSpPr>
          <p:sp>
            <p:nvSpPr>
              <p:cNvPr id="47" name="Freeform 14"/>
              <p:cNvSpPr/>
              <p:nvPr/>
            </p:nvSpPr>
            <p:spPr>
              <a:xfrm>
                <a:off x="0" y="0"/>
                <a:ext cx="16997136" cy="2583240"/>
              </a:xfrm>
              <a:custGeom>
                <a:avLst/>
                <a:gdLst/>
                <a:ahLst/>
                <a:cxnLst/>
                <a:rect l="l" t="t" r="r" b="b"/>
                <a:pathLst>
                  <a:path w="16997136" h="2583240">
                    <a:moveTo>
                      <a:pt x="16872676" y="2583240"/>
                    </a:moveTo>
                    <a:lnTo>
                      <a:pt x="124460" y="2583240"/>
                    </a:lnTo>
                    <a:cubicBezTo>
                      <a:pt x="55880" y="2583240"/>
                      <a:pt x="0" y="2527360"/>
                      <a:pt x="0" y="24587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872676" y="0"/>
                    </a:lnTo>
                    <a:cubicBezTo>
                      <a:pt x="16941256" y="0"/>
                      <a:pt x="16997136" y="55880"/>
                      <a:pt x="16997136" y="124460"/>
                    </a:cubicBezTo>
                    <a:lnTo>
                      <a:pt x="16997136" y="2458780"/>
                    </a:lnTo>
                    <a:cubicBezTo>
                      <a:pt x="16997136" y="2527360"/>
                      <a:pt x="16941256" y="2583240"/>
                      <a:pt x="16872676" y="2583240"/>
                    </a:cubicBezTo>
                    <a:close/>
                  </a:path>
                </a:pathLst>
              </a:custGeom>
              <a:solidFill>
                <a:srgbClr val="0DA696"/>
              </a:solidFill>
            </p:spPr>
          </p:sp>
        </p:grpSp>
        <p:sp>
          <p:nvSpPr>
            <p:cNvPr id="46" name="TextBox 15"/>
            <p:cNvSpPr txBox="1"/>
            <p:nvPr/>
          </p:nvSpPr>
          <p:spPr>
            <a:xfrm>
              <a:off x="543293" y="249569"/>
              <a:ext cx="4392751" cy="338812"/>
            </a:xfrm>
            <a:prstGeom prst="rect">
              <a:avLst/>
            </a:prstGeom>
            <a:solidFill>
              <a:srgbClr val="0DA696"/>
            </a:solidFill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7"/>
                </a:lnSpc>
                <a:spcBef>
                  <a:spcPct val="0"/>
                </a:spcBef>
              </a:pPr>
              <a:r>
                <a:rPr lang="en-US" sz="1700" spc="-34">
                  <a:solidFill>
                    <a:srgbClr val="FFFFFF"/>
                  </a:solidFill>
                  <a:latin typeface="Muli Bold"/>
                </a:rPr>
                <a:t>Produce Statistical Summaries</a:t>
              </a:r>
            </a:p>
          </p:txBody>
        </p:sp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A109B1-E016-31F2-CE4B-7387FEA781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46017"/>
              </p:ext>
            </p:extLst>
          </p:nvPr>
        </p:nvGraphicFramePr>
        <p:xfrm>
          <a:off x="533400" y="7886700"/>
          <a:ext cx="6867292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212">
                  <a:extLst>
                    <a:ext uri="{9D8B030D-6E8A-4147-A177-3AD203B41FA5}">
                      <a16:colId xmlns:a16="http://schemas.microsoft.com/office/drawing/2014/main" val="2121676253"/>
                    </a:ext>
                  </a:extLst>
                </a:gridCol>
                <a:gridCol w="2369847">
                  <a:extLst>
                    <a:ext uri="{9D8B030D-6E8A-4147-A177-3AD203B41FA5}">
                      <a16:colId xmlns:a16="http://schemas.microsoft.com/office/drawing/2014/main" val="848825518"/>
                    </a:ext>
                  </a:extLst>
                </a:gridCol>
                <a:gridCol w="1976233">
                  <a:extLst>
                    <a:ext uri="{9D8B030D-6E8A-4147-A177-3AD203B41FA5}">
                      <a16:colId xmlns:a16="http://schemas.microsoft.com/office/drawing/2014/main" val="14775212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Deadline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Demo Deadline Value </a:t>
                      </a:r>
                      <a:endParaRPr lang="en-US" sz="2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2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/>
                        <a:t>Open for Presentation</a:t>
                      </a:r>
                      <a:r>
                        <a:rPr lang="en-US" sz="2000" baseline="0"/>
                        <a:t> Submission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aseline="0"/>
                        <a:t>Presentation Submission Deadline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latin typeface="Helvetica World"/>
                        </a:rPr>
                        <a:t>15-12-2023</a:t>
                      </a:r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18845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3840" y="5932353"/>
            <a:ext cx="17931510" cy="4245195"/>
            <a:chOff x="0" y="0"/>
            <a:chExt cx="4722702" cy="11180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22702" cy="1118076"/>
            </a:xfrm>
            <a:custGeom>
              <a:avLst/>
              <a:gdLst/>
              <a:ahLst/>
              <a:cxnLst/>
              <a:rect l="l" t="t" r="r" b="b"/>
              <a:pathLst>
                <a:path w="4722702" h="1118076">
                  <a:moveTo>
                    <a:pt x="0" y="0"/>
                  </a:moveTo>
                  <a:lnTo>
                    <a:pt x="4722702" y="0"/>
                  </a:lnTo>
                  <a:lnTo>
                    <a:pt x="4722702" y="1118076"/>
                  </a:lnTo>
                  <a:lnTo>
                    <a:pt x="0" y="1118076"/>
                  </a:lnTo>
                  <a:close/>
                </a:path>
              </a:pathLst>
            </a:custGeom>
            <a:solidFill>
              <a:srgbClr val="E8FDD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03840" y="3077160"/>
            <a:ext cx="10447631" cy="2550393"/>
            <a:chOff x="0" y="0"/>
            <a:chExt cx="2751639" cy="6717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51639" cy="671709"/>
            </a:xfrm>
            <a:custGeom>
              <a:avLst/>
              <a:gdLst/>
              <a:ahLst/>
              <a:cxnLst/>
              <a:rect l="l" t="t" r="r" b="b"/>
              <a:pathLst>
                <a:path w="2751639" h="671709">
                  <a:moveTo>
                    <a:pt x="0" y="0"/>
                  </a:moveTo>
                  <a:lnTo>
                    <a:pt x="2751639" y="0"/>
                  </a:lnTo>
                  <a:lnTo>
                    <a:pt x="2751639" y="671709"/>
                  </a:lnTo>
                  <a:lnTo>
                    <a:pt x="0" y="671709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493188" y="647700"/>
            <a:ext cx="8642412" cy="5025567"/>
            <a:chOff x="0" y="0"/>
            <a:chExt cx="2276191" cy="132360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76191" cy="1323606"/>
            </a:xfrm>
            <a:custGeom>
              <a:avLst/>
              <a:gdLst/>
              <a:ahLst/>
              <a:cxnLst/>
              <a:rect l="l" t="t" r="r" b="b"/>
              <a:pathLst>
                <a:path w="2276191" h="1323606">
                  <a:moveTo>
                    <a:pt x="0" y="0"/>
                  </a:moveTo>
                  <a:lnTo>
                    <a:pt x="2276191" y="0"/>
                  </a:lnTo>
                  <a:lnTo>
                    <a:pt x="2276191" y="1323606"/>
                  </a:lnTo>
                  <a:lnTo>
                    <a:pt x="0" y="1323606"/>
                  </a:ln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03840" y="611512"/>
            <a:ext cx="8283248" cy="2227523"/>
            <a:chOff x="0" y="0"/>
            <a:chExt cx="2181596" cy="58667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81596" cy="586673"/>
            </a:xfrm>
            <a:custGeom>
              <a:avLst/>
              <a:gdLst/>
              <a:ahLst/>
              <a:cxnLst/>
              <a:rect l="l" t="t" r="r" b="b"/>
              <a:pathLst>
                <a:path w="2181596" h="586673">
                  <a:moveTo>
                    <a:pt x="0" y="0"/>
                  </a:moveTo>
                  <a:lnTo>
                    <a:pt x="2181596" y="0"/>
                  </a:lnTo>
                  <a:lnTo>
                    <a:pt x="2181596" y="586673"/>
                  </a:lnTo>
                  <a:lnTo>
                    <a:pt x="0" y="586673"/>
                  </a:lnTo>
                  <a:close/>
                </a:path>
              </a:pathLst>
            </a:custGeom>
            <a:solidFill>
              <a:srgbClr val="D2FE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1524000" y="1714500"/>
            <a:ext cx="1531006" cy="1062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6" name="Group 16"/>
          <p:cNvGrpSpPr/>
          <p:nvPr/>
        </p:nvGrpSpPr>
        <p:grpSpPr>
          <a:xfrm>
            <a:off x="1524000" y="1288769"/>
            <a:ext cx="275399" cy="273331"/>
            <a:chOff x="0" y="0"/>
            <a:chExt cx="333817" cy="364441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333817" cy="364441"/>
              <a:chOff x="0" y="-1"/>
              <a:chExt cx="812800" cy="887366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-1"/>
                <a:ext cx="812800" cy="8873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7365">
                    <a:moveTo>
                      <a:pt x="406400" y="0"/>
                    </a:moveTo>
                    <a:cubicBezTo>
                      <a:pt x="181951" y="0"/>
                      <a:pt x="0" y="198644"/>
                      <a:pt x="0" y="443683"/>
                    </a:cubicBezTo>
                    <a:cubicBezTo>
                      <a:pt x="0" y="688722"/>
                      <a:pt x="181951" y="887365"/>
                      <a:pt x="406400" y="887365"/>
                    </a:cubicBezTo>
                    <a:cubicBezTo>
                      <a:pt x="630849" y="887365"/>
                      <a:pt x="812800" y="688722"/>
                      <a:pt x="812800" y="443683"/>
                    </a:cubicBezTo>
                    <a:cubicBezTo>
                      <a:pt x="812800" y="198644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121535" y="65256"/>
              <a:ext cx="90745" cy="2395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5"/>
                </a:lnSpc>
              </a:pPr>
              <a:r>
                <a:rPr lang="en-US" sz="989">
                  <a:solidFill>
                    <a:srgbClr val="000000"/>
                  </a:solidFill>
                  <a:latin typeface="Helvetica World Bold"/>
                </a:rPr>
                <a:t>1</a:t>
              </a:r>
            </a:p>
          </p:txBody>
        </p:sp>
      </p:grpSp>
      <p:sp>
        <p:nvSpPr>
          <p:cNvPr id="21" name="AutoShape 21"/>
          <p:cNvSpPr/>
          <p:nvPr/>
        </p:nvSpPr>
        <p:spPr>
          <a:xfrm>
            <a:off x="3863338" y="1725124"/>
            <a:ext cx="1269898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3" name="TextBox 23"/>
          <p:cNvSpPr txBox="1"/>
          <p:nvPr/>
        </p:nvSpPr>
        <p:spPr>
          <a:xfrm>
            <a:off x="3459172" y="1265519"/>
            <a:ext cx="2348597" cy="347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0"/>
              </a:lnSpc>
            </a:pPr>
            <a:r>
              <a:rPr lang="en-US" sz="1978">
                <a:solidFill>
                  <a:srgbClr val="000000"/>
                </a:solidFill>
                <a:latin typeface="Helvetica World"/>
              </a:rPr>
              <a:t>Notify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3941071" y="1337845"/>
            <a:ext cx="250363" cy="273331"/>
            <a:chOff x="0" y="0"/>
            <a:chExt cx="333817" cy="364441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333817" cy="364441"/>
              <a:chOff x="0" y="0"/>
              <a:chExt cx="812800" cy="887365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8736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7365">
                    <a:moveTo>
                      <a:pt x="406400" y="0"/>
                    </a:moveTo>
                    <a:cubicBezTo>
                      <a:pt x="181951" y="0"/>
                      <a:pt x="0" y="198644"/>
                      <a:pt x="0" y="443683"/>
                    </a:cubicBezTo>
                    <a:cubicBezTo>
                      <a:pt x="0" y="688722"/>
                      <a:pt x="181951" y="887365"/>
                      <a:pt x="406400" y="887365"/>
                    </a:cubicBezTo>
                    <a:cubicBezTo>
                      <a:pt x="630849" y="887365"/>
                      <a:pt x="812800" y="688722"/>
                      <a:pt x="812800" y="443683"/>
                    </a:cubicBezTo>
                    <a:cubicBezTo>
                      <a:pt x="812800" y="198644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121535" y="52924"/>
              <a:ext cx="90746" cy="2395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5"/>
                </a:lnSpc>
              </a:pPr>
              <a:r>
                <a:rPr lang="en-US" sz="989">
                  <a:solidFill>
                    <a:srgbClr val="000000"/>
                  </a:solidFill>
                  <a:latin typeface="Helvetica World Bold"/>
                </a:rPr>
                <a:t>2</a:t>
              </a:r>
            </a:p>
          </p:txBody>
        </p:sp>
      </p:grpSp>
      <p:sp>
        <p:nvSpPr>
          <p:cNvPr id="29" name="AutoShape 29"/>
          <p:cNvSpPr/>
          <p:nvPr/>
        </p:nvSpPr>
        <p:spPr>
          <a:xfrm>
            <a:off x="6718434" y="1725124"/>
            <a:ext cx="1892479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0" name="TextBox 30"/>
          <p:cNvSpPr txBox="1"/>
          <p:nvPr/>
        </p:nvSpPr>
        <p:spPr>
          <a:xfrm>
            <a:off x="7156861" y="1257359"/>
            <a:ext cx="2348597" cy="34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70"/>
              </a:lnSpc>
            </a:pPr>
            <a:r>
              <a:rPr lang="en-US" sz="1978">
                <a:solidFill>
                  <a:srgbClr val="000000"/>
                </a:solidFill>
                <a:latin typeface="Helvetica World"/>
              </a:rPr>
              <a:t>Configure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6736357" y="1329685"/>
            <a:ext cx="250363" cy="273331"/>
            <a:chOff x="0" y="0"/>
            <a:chExt cx="333817" cy="364441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333817" cy="364441"/>
              <a:chOff x="0" y="0"/>
              <a:chExt cx="812800" cy="887365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8736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7365">
                    <a:moveTo>
                      <a:pt x="406400" y="0"/>
                    </a:moveTo>
                    <a:cubicBezTo>
                      <a:pt x="181951" y="0"/>
                      <a:pt x="0" y="198644"/>
                      <a:pt x="0" y="443683"/>
                    </a:cubicBezTo>
                    <a:cubicBezTo>
                      <a:pt x="0" y="688722"/>
                      <a:pt x="181951" y="887365"/>
                      <a:pt x="406400" y="887365"/>
                    </a:cubicBezTo>
                    <a:cubicBezTo>
                      <a:pt x="630849" y="887365"/>
                      <a:pt x="812800" y="688722"/>
                      <a:pt x="812800" y="443683"/>
                    </a:cubicBezTo>
                    <a:cubicBezTo>
                      <a:pt x="812800" y="198644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121535" y="52924"/>
              <a:ext cx="90746" cy="2395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5"/>
                </a:lnSpc>
              </a:pPr>
              <a:r>
                <a:rPr lang="en-US" sz="989">
                  <a:solidFill>
                    <a:srgbClr val="000000"/>
                  </a:solidFill>
                  <a:latin typeface="Helvetica World Bold"/>
                </a:rPr>
                <a:t>3</a:t>
              </a: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7059687" y="1784875"/>
            <a:ext cx="2348597" cy="34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70"/>
              </a:lnSpc>
            </a:pPr>
            <a:r>
              <a:rPr lang="en-US" sz="1978">
                <a:solidFill>
                  <a:srgbClr val="000000"/>
                </a:solidFill>
                <a:latin typeface="Helvetica World"/>
              </a:rPr>
              <a:t>Conference</a:t>
            </a:r>
          </a:p>
        </p:txBody>
      </p:sp>
      <p:sp>
        <p:nvSpPr>
          <p:cNvPr id="43" name="AutoShape 43"/>
          <p:cNvSpPr/>
          <p:nvPr/>
        </p:nvSpPr>
        <p:spPr>
          <a:xfrm flipV="1">
            <a:off x="9446364" y="1735681"/>
            <a:ext cx="2070955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4" name="Group 44"/>
          <p:cNvGrpSpPr/>
          <p:nvPr/>
        </p:nvGrpSpPr>
        <p:grpSpPr>
          <a:xfrm>
            <a:off x="9465150" y="1342803"/>
            <a:ext cx="249498" cy="273045"/>
            <a:chOff x="0" y="0"/>
            <a:chExt cx="332664" cy="364060"/>
          </a:xfrm>
        </p:grpSpPr>
        <p:grpSp>
          <p:nvGrpSpPr>
            <p:cNvPr id="45" name="Group 45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48" name="TextBox 48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4</a:t>
              </a:r>
            </a:p>
          </p:txBody>
        </p:sp>
      </p:grpSp>
      <p:sp>
        <p:nvSpPr>
          <p:cNvPr id="50" name="AutoShape 50"/>
          <p:cNvSpPr/>
          <p:nvPr/>
        </p:nvSpPr>
        <p:spPr>
          <a:xfrm flipV="1">
            <a:off x="12441015" y="1735681"/>
            <a:ext cx="983465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1" name="Group 51"/>
          <p:cNvGrpSpPr/>
          <p:nvPr/>
        </p:nvGrpSpPr>
        <p:grpSpPr>
          <a:xfrm>
            <a:off x="12352197" y="1342803"/>
            <a:ext cx="249498" cy="273045"/>
            <a:chOff x="0" y="0"/>
            <a:chExt cx="332664" cy="364060"/>
          </a:xfrm>
        </p:grpSpPr>
        <p:grpSp>
          <p:nvGrpSpPr>
            <p:cNvPr id="52" name="Group 52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55" name="TextBox 55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5</a:t>
              </a:r>
            </a:p>
          </p:txBody>
        </p:sp>
      </p:grpSp>
      <p:sp>
        <p:nvSpPr>
          <p:cNvPr id="56" name="TextBox 56"/>
          <p:cNvSpPr txBox="1"/>
          <p:nvPr/>
        </p:nvSpPr>
        <p:spPr>
          <a:xfrm>
            <a:off x="12667586" y="1323076"/>
            <a:ext cx="977578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Submit 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4340867" y="3842468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67" name="AutoShape 67"/>
          <p:cNvSpPr/>
          <p:nvPr/>
        </p:nvSpPr>
        <p:spPr>
          <a:xfrm flipH="1" flipV="1">
            <a:off x="2941890" y="4891012"/>
            <a:ext cx="1491130" cy="9317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5" name="TextBox 75"/>
          <p:cNvSpPr txBox="1"/>
          <p:nvPr/>
        </p:nvSpPr>
        <p:spPr>
          <a:xfrm>
            <a:off x="14809711" y="3842468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grpSp>
        <p:nvGrpSpPr>
          <p:cNvPr id="76" name="Group 76"/>
          <p:cNvGrpSpPr/>
          <p:nvPr/>
        </p:nvGrpSpPr>
        <p:grpSpPr>
          <a:xfrm>
            <a:off x="3151684" y="4545812"/>
            <a:ext cx="262893" cy="262893"/>
            <a:chOff x="0" y="0"/>
            <a:chExt cx="812800" cy="812800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78" name="TextBox 7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9" name="AutoShape 79"/>
          <p:cNvSpPr/>
          <p:nvPr/>
        </p:nvSpPr>
        <p:spPr>
          <a:xfrm flipH="1" flipV="1">
            <a:off x="6097554" y="4900329"/>
            <a:ext cx="1489692" cy="654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0" name="TextBox 80"/>
          <p:cNvSpPr txBox="1"/>
          <p:nvPr/>
        </p:nvSpPr>
        <p:spPr>
          <a:xfrm>
            <a:off x="6539775" y="4472250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grpSp>
        <p:nvGrpSpPr>
          <p:cNvPr id="81" name="Group 81"/>
          <p:cNvGrpSpPr/>
          <p:nvPr/>
        </p:nvGrpSpPr>
        <p:grpSpPr>
          <a:xfrm>
            <a:off x="6168466" y="4531273"/>
            <a:ext cx="262893" cy="277476"/>
            <a:chOff x="0" y="0"/>
            <a:chExt cx="350524" cy="369968"/>
          </a:xfrm>
        </p:grpSpPr>
        <p:grpSp>
          <p:nvGrpSpPr>
            <p:cNvPr id="82" name="Group 82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83" name="Freeform 83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84" name="TextBox 8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85" name="TextBox 85"/>
            <p:cNvSpPr txBox="1"/>
            <p:nvPr/>
          </p:nvSpPr>
          <p:spPr>
            <a:xfrm>
              <a:off x="0" y="47001"/>
              <a:ext cx="334797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12</a:t>
              </a:r>
            </a:p>
          </p:txBody>
        </p:sp>
      </p:grpSp>
      <p:sp>
        <p:nvSpPr>
          <p:cNvPr id="86" name="AutoShape 86"/>
          <p:cNvSpPr/>
          <p:nvPr/>
        </p:nvSpPr>
        <p:spPr>
          <a:xfrm flipH="1">
            <a:off x="8436034" y="4894036"/>
            <a:ext cx="1762148" cy="1283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7" name="AutoShape 87"/>
          <p:cNvSpPr/>
          <p:nvPr/>
        </p:nvSpPr>
        <p:spPr>
          <a:xfrm flipH="1" flipV="1">
            <a:off x="11356454" y="4894036"/>
            <a:ext cx="1376932" cy="1283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88" name="Group 88"/>
          <p:cNvGrpSpPr/>
          <p:nvPr/>
        </p:nvGrpSpPr>
        <p:grpSpPr>
          <a:xfrm>
            <a:off x="14247533" y="1351082"/>
            <a:ext cx="249498" cy="273045"/>
            <a:chOff x="0" y="0"/>
            <a:chExt cx="332664" cy="364060"/>
          </a:xfrm>
        </p:grpSpPr>
        <p:grpSp>
          <p:nvGrpSpPr>
            <p:cNvPr id="89" name="Group 89"/>
            <p:cNvGrpSpPr/>
            <p:nvPr/>
          </p:nvGrpSpPr>
          <p:grpSpPr>
            <a:xfrm>
              <a:off x="0" y="0"/>
              <a:ext cx="332664" cy="364060"/>
              <a:chOff x="0" y="0"/>
              <a:chExt cx="812800" cy="889509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812800" cy="8895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9508">
                    <a:moveTo>
                      <a:pt x="406400" y="0"/>
                    </a:moveTo>
                    <a:cubicBezTo>
                      <a:pt x="181951" y="0"/>
                      <a:pt x="0" y="199123"/>
                      <a:pt x="0" y="444754"/>
                    </a:cubicBezTo>
                    <a:cubicBezTo>
                      <a:pt x="0" y="690385"/>
                      <a:pt x="181951" y="889508"/>
                      <a:pt x="406400" y="889508"/>
                    </a:cubicBezTo>
                    <a:cubicBezTo>
                      <a:pt x="630849" y="889508"/>
                      <a:pt x="812800" y="690385"/>
                      <a:pt x="812800" y="444754"/>
                    </a:cubicBezTo>
                    <a:cubicBezTo>
                      <a:pt x="812800" y="19912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91" name="TextBox 9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92" name="TextBox 92"/>
            <p:cNvSpPr txBox="1"/>
            <p:nvPr/>
          </p:nvSpPr>
          <p:spPr>
            <a:xfrm>
              <a:off x="121116" y="52675"/>
              <a:ext cx="90433" cy="239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"/>
                </a:lnSpc>
              </a:pPr>
              <a:r>
                <a:rPr lang="en-US" sz="985">
                  <a:solidFill>
                    <a:srgbClr val="000000"/>
                  </a:solidFill>
                  <a:latin typeface="Helvetica World Bold"/>
                </a:rPr>
                <a:t>6</a:t>
              </a:r>
            </a:p>
          </p:txBody>
        </p:sp>
      </p:grpSp>
      <p:sp>
        <p:nvSpPr>
          <p:cNvPr id="93" name="TextBox 93"/>
          <p:cNvSpPr txBox="1"/>
          <p:nvPr/>
        </p:nvSpPr>
        <p:spPr>
          <a:xfrm>
            <a:off x="14544656" y="1321952"/>
            <a:ext cx="746553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sp>
        <p:nvSpPr>
          <p:cNvPr id="94" name="AutoShape 94"/>
          <p:cNvSpPr/>
          <p:nvPr/>
        </p:nvSpPr>
        <p:spPr>
          <a:xfrm flipH="1" flipV="1">
            <a:off x="13582172" y="4906868"/>
            <a:ext cx="1505427" cy="8031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95" name="Group 95"/>
          <p:cNvGrpSpPr/>
          <p:nvPr/>
        </p:nvGrpSpPr>
        <p:grpSpPr>
          <a:xfrm>
            <a:off x="13677423" y="4536959"/>
            <a:ext cx="262893" cy="277476"/>
            <a:chOff x="0" y="0"/>
            <a:chExt cx="350524" cy="369968"/>
          </a:xfrm>
        </p:grpSpPr>
        <p:grpSp>
          <p:nvGrpSpPr>
            <p:cNvPr id="96" name="Group 96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97" name="Freeform 97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98" name="TextBox 9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99" name="TextBox 99"/>
            <p:cNvSpPr txBox="1"/>
            <p:nvPr/>
          </p:nvSpPr>
          <p:spPr>
            <a:xfrm>
              <a:off x="127618" y="47001"/>
              <a:ext cx="95288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9</a:t>
              </a:r>
            </a:p>
          </p:txBody>
        </p:sp>
      </p:grpSp>
      <p:sp>
        <p:nvSpPr>
          <p:cNvPr id="100" name="AutoShape 100"/>
          <p:cNvSpPr/>
          <p:nvPr/>
        </p:nvSpPr>
        <p:spPr>
          <a:xfrm flipH="1">
            <a:off x="1028700" y="4891012"/>
            <a:ext cx="1064402" cy="7929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01" name="Group 101"/>
          <p:cNvGrpSpPr/>
          <p:nvPr/>
        </p:nvGrpSpPr>
        <p:grpSpPr>
          <a:xfrm>
            <a:off x="1022713" y="4529426"/>
            <a:ext cx="262893" cy="262893"/>
            <a:chOff x="0" y="0"/>
            <a:chExt cx="812800" cy="812800"/>
          </a:xfrm>
        </p:grpSpPr>
        <p:sp>
          <p:nvSpPr>
            <p:cNvPr id="102" name="Freeform 10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9D8"/>
            </a:solidFill>
            <a:ln w="19050" cap="sq">
              <a:solidFill>
                <a:srgbClr val="E98552"/>
              </a:solidFill>
              <a:miter/>
            </a:ln>
          </p:spPr>
        </p:sp>
        <p:sp>
          <p:nvSpPr>
            <p:cNvPr id="103" name="TextBox 10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85574" tIns="85574" rIns="85574" bIns="8557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05" name="AutoShape 105"/>
          <p:cNvSpPr/>
          <p:nvPr/>
        </p:nvSpPr>
        <p:spPr>
          <a:xfrm flipH="1">
            <a:off x="2514599" y="5219700"/>
            <a:ext cx="1" cy="1143001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06" name="Group 106"/>
          <p:cNvGrpSpPr/>
          <p:nvPr/>
        </p:nvGrpSpPr>
        <p:grpSpPr>
          <a:xfrm>
            <a:off x="2609928" y="6148204"/>
            <a:ext cx="263659" cy="277730"/>
            <a:chOff x="0" y="0"/>
            <a:chExt cx="351546" cy="370306"/>
          </a:xfrm>
        </p:grpSpPr>
        <p:grpSp>
          <p:nvGrpSpPr>
            <p:cNvPr id="107" name="Group 107"/>
            <p:cNvGrpSpPr/>
            <p:nvPr/>
          </p:nvGrpSpPr>
          <p:grpSpPr>
            <a:xfrm>
              <a:off x="0" y="0"/>
              <a:ext cx="351546" cy="370306"/>
              <a:chOff x="0" y="0"/>
              <a:chExt cx="812800" cy="856176"/>
            </a:xfrm>
          </p:grpSpPr>
          <p:sp>
            <p:nvSpPr>
              <p:cNvPr id="108" name="Freeform 108"/>
              <p:cNvSpPr/>
              <p:nvPr/>
            </p:nvSpPr>
            <p:spPr>
              <a:xfrm>
                <a:off x="0" y="0"/>
                <a:ext cx="812800" cy="85617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6176">
                    <a:moveTo>
                      <a:pt x="406400" y="0"/>
                    </a:moveTo>
                    <a:cubicBezTo>
                      <a:pt x="181951" y="0"/>
                      <a:pt x="0" y="191662"/>
                      <a:pt x="0" y="428088"/>
                    </a:cubicBezTo>
                    <a:cubicBezTo>
                      <a:pt x="0" y="664514"/>
                      <a:pt x="181951" y="856176"/>
                      <a:pt x="406400" y="856176"/>
                    </a:cubicBezTo>
                    <a:cubicBezTo>
                      <a:pt x="630849" y="856176"/>
                      <a:pt x="812800" y="664514"/>
                      <a:pt x="812800" y="428088"/>
                    </a:cubicBezTo>
                    <a:cubicBezTo>
                      <a:pt x="812800" y="191662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109" name="TextBox 10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10" name="TextBox 110"/>
            <p:cNvSpPr txBox="1"/>
            <p:nvPr/>
          </p:nvSpPr>
          <p:spPr>
            <a:xfrm>
              <a:off x="32771" y="47221"/>
              <a:ext cx="286003" cy="247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8"/>
                </a:lnSpc>
              </a:pPr>
              <a:r>
                <a:rPr lang="en-US" sz="1041">
                  <a:solidFill>
                    <a:srgbClr val="000000"/>
                  </a:solidFill>
                  <a:latin typeface="Helvetica World Bold"/>
                </a:rPr>
                <a:t>16</a:t>
              </a:r>
            </a:p>
          </p:txBody>
        </p:sp>
      </p:grpSp>
      <p:sp>
        <p:nvSpPr>
          <p:cNvPr id="112" name="AutoShape 112"/>
          <p:cNvSpPr/>
          <p:nvPr/>
        </p:nvSpPr>
        <p:spPr>
          <a:xfrm>
            <a:off x="3342665" y="7339598"/>
            <a:ext cx="192633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13" name="Group 113"/>
          <p:cNvGrpSpPr/>
          <p:nvPr/>
        </p:nvGrpSpPr>
        <p:grpSpPr>
          <a:xfrm>
            <a:off x="3272570" y="6988904"/>
            <a:ext cx="263659" cy="277730"/>
            <a:chOff x="0" y="0"/>
            <a:chExt cx="351546" cy="370306"/>
          </a:xfrm>
        </p:grpSpPr>
        <p:grpSp>
          <p:nvGrpSpPr>
            <p:cNvPr id="114" name="Group 114"/>
            <p:cNvGrpSpPr/>
            <p:nvPr/>
          </p:nvGrpSpPr>
          <p:grpSpPr>
            <a:xfrm>
              <a:off x="0" y="0"/>
              <a:ext cx="351546" cy="370306"/>
              <a:chOff x="0" y="0"/>
              <a:chExt cx="812800" cy="856176"/>
            </a:xfrm>
          </p:grpSpPr>
          <p:sp>
            <p:nvSpPr>
              <p:cNvPr id="115" name="Freeform 115"/>
              <p:cNvSpPr/>
              <p:nvPr/>
            </p:nvSpPr>
            <p:spPr>
              <a:xfrm>
                <a:off x="0" y="0"/>
                <a:ext cx="812800" cy="85617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6176">
                    <a:moveTo>
                      <a:pt x="406400" y="0"/>
                    </a:moveTo>
                    <a:cubicBezTo>
                      <a:pt x="181951" y="0"/>
                      <a:pt x="0" y="191662"/>
                      <a:pt x="0" y="428088"/>
                    </a:cubicBezTo>
                    <a:cubicBezTo>
                      <a:pt x="0" y="664514"/>
                      <a:pt x="181951" y="856176"/>
                      <a:pt x="406400" y="856176"/>
                    </a:cubicBezTo>
                    <a:cubicBezTo>
                      <a:pt x="630849" y="856176"/>
                      <a:pt x="812800" y="664514"/>
                      <a:pt x="812800" y="428088"/>
                    </a:cubicBezTo>
                    <a:cubicBezTo>
                      <a:pt x="812800" y="191662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116" name="TextBox 1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17" name="TextBox 117"/>
            <p:cNvSpPr txBox="1"/>
            <p:nvPr/>
          </p:nvSpPr>
          <p:spPr>
            <a:xfrm>
              <a:off x="32771" y="47221"/>
              <a:ext cx="286003" cy="247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8"/>
                </a:lnSpc>
              </a:pPr>
              <a:r>
                <a:rPr lang="en-US" sz="1041">
                  <a:solidFill>
                    <a:srgbClr val="000000"/>
                  </a:solidFill>
                  <a:latin typeface="Helvetica World Bold"/>
                </a:rPr>
                <a:t>17</a:t>
              </a:r>
            </a:p>
          </p:txBody>
        </p:sp>
      </p:grpSp>
      <p:sp>
        <p:nvSpPr>
          <p:cNvPr id="118" name="TextBox 118"/>
          <p:cNvSpPr txBox="1"/>
          <p:nvPr/>
        </p:nvSpPr>
        <p:spPr>
          <a:xfrm>
            <a:off x="3601616" y="6860860"/>
            <a:ext cx="1793341" cy="420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42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Request </a:t>
            </a:r>
          </a:p>
        </p:txBody>
      </p:sp>
      <p:grpSp>
        <p:nvGrpSpPr>
          <p:cNvPr id="123" name="Group 123"/>
          <p:cNvGrpSpPr/>
          <p:nvPr/>
        </p:nvGrpSpPr>
        <p:grpSpPr>
          <a:xfrm>
            <a:off x="5928624" y="8095166"/>
            <a:ext cx="263659" cy="277730"/>
            <a:chOff x="0" y="0"/>
            <a:chExt cx="351546" cy="370306"/>
          </a:xfrm>
        </p:grpSpPr>
        <p:grpSp>
          <p:nvGrpSpPr>
            <p:cNvPr id="124" name="Group 124"/>
            <p:cNvGrpSpPr/>
            <p:nvPr/>
          </p:nvGrpSpPr>
          <p:grpSpPr>
            <a:xfrm>
              <a:off x="0" y="0"/>
              <a:ext cx="351546" cy="370306"/>
              <a:chOff x="0" y="0"/>
              <a:chExt cx="812800" cy="856176"/>
            </a:xfrm>
          </p:grpSpPr>
          <p:sp>
            <p:nvSpPr>
              <p:cNvPr id="125" name="Freeform 125"/>
              <p:cNvSpPr/>
              <p:nvPr/>
            </p:nvSpPr>
            <p:spPr>
              <a:xfrm>
                <a:off x="0" y="0"/>
                <a:ext cx="812800" cy="85617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6176">
                    <a:moveTo>
                      <a:pt x="406400" y="0"/>
                    </a:moveTo>
                    <a:cubicBezTo>
                      <a:pt x="181951" y="0"/>
                      <a:pt x="0" y="191662"/>
                      <a:pt x="0" y="428088"/>
                    </a:cubicBezTo>
                    <a:cubicBezTo>
                      <a:pt x="0" y="664514"/>
                      <a:pt x="181951" y="856176"/>
                      <a:pt x="406400" y="856176"/>
                    </a:cubicBezTo>
                    <a:cubicBezTo>
                      <a:pt x="630849" y="856176"/>
                      <a:pt x="812800" y="664514"/>
                      <a:pt x="812800" y="428088"/>
                    </a:cubicBezTo>
                    <a:cubicBezTo>
                      <a:pt x="812800" y="191662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126" name="TextBox 12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27" name="TextBox 127"/>
            <p:cNvSpPr txBox="1"/>
            <p:nvPr/>
          </p:nvSpPr>
          <p:spPr>
            <a:xfrm>
              <a:off x="32771" y="47221"/>
              <a:ext cx="286003" cy="247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8"/>
                </a:lnSpc>
              </a:pPr>
              <a:r>
                <a:rPr lang="en-US" sz="1041">
                  <a:solidFill>
                    <a:srgbClr val="000000"/>
                  </a:solidFill>
                  <a:latin typeface="Helvetica World Bold"/>
                </a:rPr>
                <a:t>19</a:t>
              </a:r>
            </a:p>
          </p:txBody>
        </p:sp>
      </p:grpSp>
      <p:sp>
        <p:nvSpPr>
          <p:cNvPr id="128" name="AutoShape 128"/>
          <p:cNvSpPr/>
          <p:nvPr/>
        </p:nvSpPr>
        <p:spPr>
          <a:xfrm>
            <a:off x="5757060" y="7965944"/>
            <a:ext cx="0" cy="51187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9" name="AutoShape 129"/>
          <p:cNvSpPr/>
          <p:nvPr/>
        </p:nvSpPr>
        <p:spPr>
          <a:xfrm>
            <a:off x="6174361" y="9462406"/>
            <a:ext cx="1394372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30" name="Group 130"/>
          <p:cNvGrpSpPr/>
          <p:nvPr/>
        </p:nvGrpSpPr>
        <p:grpSpPr>
          <a:xfrm>
            <a:off x="6233017" y="9130267"/>
            <a:ext cx="263659" cy="277730"/>
            <a:chOff x="0" y="0"/>
            <a:chExt cx="351546" cy="370306"/>
          </a:xfrm>
        </p:grpSpPr>
        <p:grpSp>
          <p:nvGrpSpPr>
            <p:cNvPr id="131" name="Group 131"/>
            <p:cNvGrpSpPr/>
            <p:nvPr/>
          </p:nvGrpSpPr>
          <p:grpSpPr>
            <a:xfrm>
              <a:off x="0" y="0"/>
              <a:ext cx="351546" cy="370306"/>
              <a:chOff x="0" y="0"/>
              <a:chExt cx="812800" cy="856176"/>
            </a:xfrm>
          </p:grpSpPr>
          <p:sp>
            <p:nvSpPr>
              <p:cNvPr id="132" name="Freeform 132"/>
              <p:cNvSpPr/>
              <p:nvPr/>
            </p:nvSpPr>
            <p:spPr>
              <a:xfrm>
                <a:off x="0" y="0"/>
                <a:ext cx="812800" cy="85617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6176">
                    <a:moveTo>
                      <a:pt x="406400" y="0"/>
                    </a:moveTo>
                    <a:cubicBezTo>
                      <a:pt x="181951" y="0"/>
                      <a:pt x="0" y="191662"/>
                      <a:pt x="0" y="428088"/>
                    </a:cubicBezTo>
                    <a:cubicBezTo>
                      <a:pt x="0" y="664514"/>
                      <a:pt x="181951" y="856176"/>
                      <a:pt x="406400" y="856176"/>
                    </a:cubicBezTo>
                    <a:cubicBezTo>
                      <a:pt x="630849" y="856176"/>
                      <a:pt x="812800" y="664514"/>
                      <a:pt x="812800" y="428088"/>
                    </a:cubicBezTo>
                    <a:cubicBezTo>
                      <a:pt x="812800" y="191662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133" name="TextBox 13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34" name="TextBox 134"/>
            <p:cNvSpPr txBox="1"/>
            <p:nvPr/>
          </p:nvSpPr>
          <p:spPr>
            <a:xfrm>
              <a:off x="32771" y="47221"/>
              <a:ext cx="286003" cy="247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8"/>
                </a:lnSpc>
              </a:pPr>
              <a:r>
                <a:rPr lang="en-US" sz="1041">
                  <a:solidFill>
                    <a:srgbClr val="000000"/>
                  </a:solidFill>
                  <a:latin typeface="Helvetica World Bold"/>
                </a:rPr>
                <a:t>20</a:t>
              </a:r>
            </a:p>
          </p:txBody>
        </p:sp>
      </p:grpSp>
      <p:sp>
        <p:nvSpPr>
          <p:cNvPr id="136" name="AutoShape 136"/>
          <p:cNvSpPr/>
          <p:nvPr/>
        </p:nvSpPr>
        <p:spPr>
          <a:xfrm flipV="1">
            <a:off x="9238120" y="9452881"/>
            <a:ext cx="2077632" cy="952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7" name="TextBox 137"/>
          <p:cNvSpPr txBox="1"/>
          <p:nvPr/>
        </p:nvSpPr>
        <p:spPr>
          <a:xfrm>
            <a:off x="9258746" y="9471931"/>
            <a:ext cx="2473329" cy="360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for Presentation</a:t>
            </a:r>
          </a:p>
        </p:txBody>
      </p:sp>
      <p:grpSp>
        <p:nvGrpSpPr>
          <p:cNvPr id="138" name="Group 138"/>
          <p:cNvGrpSpPr/>
          <p:nvPr/>
        </p:nvGrpSpPr>
        <p:grpSpPr>
          <a:xfrm>
            <a:off x="9238071" y="9130267"/>
            <a:ext cx="263659" cy="277730"/>
            <a:chOff x="0" y="0"/>
            <a:chExt cx="351546" cy="370306"/>
          </a:xfrm>
        </p:grpSpPr>
        <p:grpSp>
          <p:nvGrpSpPr>
            <p:cNvPr id="139" name="Group 139"/>
            <p:cNvGrpSpPr/>
            <p:nvPr/>
          </p:nvGrpSpPr>
          <p:grpSpPr>
            <a:xfrm>
              <a:off x="0" y="0"/>
              <a:ext cx="351546" cy="370306"/>
              <a:chOff x="0" y="0"/>
              <a:chExt cx="812800" cy="856176"/>
            </a:xfrm>
          </p:grpSpPr>
          <p:sp>
            <p:nvSpPr>
              <p:cNvPr id="140" name="Freeform 140"/>
              <p:cNvSpPr/>
              <p:nvPr/>
            </p:nvSpPr>
            <p:spPr>
              <a:xfrm>
                <a:off x="0" y="0"/>
                <a:ext cx="812800" cy="85617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6176">
                    <a:moveTo>
                      <a:pt x="406400" y="0"/>
                    </a:moveTo>
                    <a:cubicBezTo>
                      <a:pt x="181951" y="0"/>
                      <a:pt x="0" y="191662"/>
                      <a:pt x="0" y="428088"/>
                    </a:cubicBezTo>
                    <a:cubicBezTo>
                      <a:pt x="0" y="664514"/>
                      <a:pt x="181951" y="856176"/>
                      <a:pt x="406400" y="856176"/>
                    </a:cubicBezTo>
                    <a:cubicBezTo>
                      <a:pt x="630849" y="856176"/>
                      <a:pt x="812800" y="664514"/>
                      <a:pt x="812800" y="428088"/>
                    </a:cubicBezTo>
                    <a:cubicBezTo>
                      <a:pt x="812800" y="191662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141" name="TextBox 14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42" name="TextBox 142"/>
            <p:cNvSpPr txBox="1"/>
            <p:nvPr/>
          </p:nvSpPr>
          <p:spPr>
            <a:xfrm>
              <a:off x="32771" y="47221"/>
              <a:ext cx="286003" cy="247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8"/>
                </a:lnSpc>
              </a:pPr>
              <a:r>
                <a:rPr lang="en-US" sz="1041">
                  <a:solidFill>
                    <a:srgbClr val="000000"/>
                  </a:solidFill>
                  <a:latin typeface="Helvetica World Bold"/>
                </a:rPr>
                <a:t>21</a:t>
              </a:r>
            </a:p>
          </p:txBody>
        </p:sp>
      </p:grpSp>
      <p:sp>
        <p:nvSpPr>
          <p:cNvPr id="144" name="AutoShape 144"/>
          <p:cNvSpPr/>
          <p:nvPr/>
        </p:nvSpPr>
        <p:spPr>
          <a:xfrm>
            <a:off x="12291876" y="9452881"/>
            <a:ext cx="180975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45" name="Group 145"/>
          <p:cNvGrpSpPr/>
          <p:nvPr/>
        </p:nvGrpSpPr>
        <p:grpSpPr>
          <a:xfrm>
            <a:off x="12387126" y="9130267"/>
            <a:ext cx="263659" cy="277730"/>
            <a:chOff x="0" y="0"/>
            <a:chExt cx="351546" cy="370306"/>
          </a:xfrm>
        </p:grpSpPr>
        <p:grpSp>
          <p:nvGrpSpPr>
            <p:cNvPr id="146" name="Group 146"/>
            <p:cNvGrpSpPr/>
            <p:nvPr/>
          </p:nvGrpSpPr>
          <p:grpSpPr>
            <a:xfrm>
              <a:off x="0" y="0"/>
              <a:ext cx="351546" cy="370306"/>
              <a:chOff x="0" y="0"/>
              <a:chExt cx="812800" cy="856176"/>
            </a:xfrm>
          </p:grpSpPr>
          <p:sp>
            <p:nvSpPr>
              <p:cNvPr id="147" name="Freeform 147"/>
              <p:cNvSpPr/>
              <p:nvPr/>
            </p:nvSpPr>
            <p:spPr>
              <a:xfrm>
                <a:off x="0" y="0"/>
                <a:ext cx="812800" cy="85617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6176">
                    <a:moveTo>
                      <a:pt x="406400" y="0"/>
                    </a:moveTo>
                    <a:cubicBezTo>
                      <a:pt x="181951" y="0"/>
                      <a:pt x="0" y="191662"/>
                      <a:pt x="0" y="428088"/>
                    </a:cubicBezTo>
                    <a:cubicBezTo>
                      <a:pt x="0" y="664514"/>
                      <a:pt x="181951" y="856176"/>
                      <a:pt x="406400" y="856176"/>
                    </a:cubicBezTo>
                    <a:cubicBezTo>
                      <a:pt x="630849" y="856176"/>
                      <a:pt x="812800" y="664514"/>
                      <a:pt x="812800" y="428088"/>
                    </a:cubicBezTo>
                    <a:cubicBezTo>
                      <a:pt x="812800" y="191662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148" name="TextBox 14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49" name="TextBox 149"/>
            <p:cNvSpPr txBox="1"/>
            <p:nvPr/>
          </p:nvSpPr>
          <p:spPr>
            <a:xfrm>
              <a:off x="32771" y="47221"/>
              <a:ext cx="286003" cy="247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8"/>
                </a:lnSpc>
              </a:pPr>
              <a:r>
                <a:rPr lang="en-US" sz="1041">
                  <a:solidFill>
                    <a:srgbClr val="000000"/>
                  </a:solidFill>
                  <a:latin typeface="Helvetica World Bold"/>
                </a:rPr>
                <a:t>22</a:t>
              </a:r>
            </a:p>
          </p:txBody>
        </p:sp>
      </p:grpSp>
      <p:sp>
        <p:nvSpPr>
          <p:cNvPr id="150" name="TextBox 150"/>
          <p:cNvSpPr txBox="1"/>
          <p:nvPr/>
        </p:nvSpPr>
        <p:spPr>
          <a:xfrm>
            <a:off x="12379571" y="9471931"/>
            <a:ext cx="2473329" cy="360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Presentation</a:t>
            </a:r>
          </a:p>
        </p:txBody>
      </p:sp>
      <p:sp>
        <p:nvSpPr>
          <p:cNvPr id="155" name="AutoShape 155"/>
          <p:cNvSpPr/>
          <p:nvPr/>
        </p:nvSpPr>
        <p:spPr>
          <a:xfrm flipV="1">
            <a:off x="14952888" y="9443356"/>
            <a:ext cx="1635743" cy="952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56" name="Group 156"/>
          <p:cNvGrpSpPr/>
          <p:nvPr/>
        </p:nvGrpSpPr>
        <p:grpSpPr>
          <a:xfrm>
            <a:off x="15019563" y="9130267"/>
            <a:ext cx="263659" cy="277730"/>
            <a:chOff x="0" y="0"/>
            <a:chExt cx="351546" cy="370306"/>
          </a:xfrm>
        </p:grpSpPr>
        <p:grpSp>
          <p:nvGrpSpPr>
            <p:cNvPr id="157" name="Group 157"/>
            <p:cNvGrpSpPr/>
            <p:nvPr/>
          </p:nvGrpSpPr>
          <p:grpSpPr>
            <a:xfrm>
              <a:off x="0" y="0"/>
              <a:ext cx="351546" cy="370306"/>
              <a:chOff x="0" y="0"/>
              <a:chExt cx="812800" cy="856176"/>
            </a:xfrm>
          </p:grpSpPr>
          <p:sp>
            <p:nvSpPr>
              <p:cNvPr id="158" name="Freeform 158"/>
              <p:cNvSpPr/>
              <p:nvPr/>
            </p:nvSpPr>
            <p:spPr>
              <a:xfrm>
                <a:off x="0" y="0"/>
                <a:ext cx="812800" cy="85617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6176">
                    <a:moveTo>
                      <a:pt x="406400" y="0"/>
                    </a:moveTo>
                    <a:cubicBezTo>
                      <a:pt x="181951" y="0"/>
                      <a:pt x="0" y="191662"/>
                      <a:pt x="0" y="428088"/>
                    </a:cubicBezTo>
                    <a:cubicBezTo>
                      <a:pt x="0" y="664514"/>
                      <a:pt x="181951" y="856176"/>
                      <a:pt x="406400" y="856176"/>
                    </a:cubicBezTo>
                    <a:cubicBezTo>
                      <a:pt x="630849" y="856176"/>
                      <a:pt x="812800" y="664514"/>
                      <a:pt x="812800" y="428088"/>
                    </a:cubicBezTo>
                    <a:cubicBezTo>
                      <a:pt x="812800" y="191662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159" name="TextBox 15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60" name="TextBox 160"/>
            <p:cNvSpPr txBox="1"/>
            <p:nvPr/>
          </p:nvSpPr>
          <p:spPr>
            <a:xfrm>
              <a:off x="32771" y="47221"/>
              <a:ext cx="286003" cy="247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8"/>
                </a:lnSpc>
              </a:pPr>
              <a:r>
                <a:rPr lang="en-US" sz="1041">
                  <a:solidFill>
                    <a:srgbClr val="000000"/>
                  </a:solidFill>
                  <a:latin typeface="Helvetica World Bold"/>
                </a:rPr>
                <a:t>23</a:t>
              </a:r>
            </a:p>
          </p:txBody>
        </p:sp>
      </p:grpSp>
      <p:sp>
        <p:nvSpPr>
          <p:cNvPr id="161" name="AutoShape 161"/>
          <p:cNvSpPr/>
          <p:nvPr/>
        </p:nvSpPr>
        <p:spPr>
          <a:xfrm>
            <a:off x="6245122" y="7339598"/>
            <a:ext cx="209328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62" name="TextBox 162"/>
          <p:cNvSpPr txBox="1"/>
          <p:nvPr/>
        </p:nvSpPr>
        <p:spPr>
          <a:xfrm>
            <a:off x="6384504" y="7426735"/>
            <a:ext cx="2020340" cy="360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Camera Ready</a:t>
            </a:r>
          </a:p>
        </p:txBody>
      </p:sp>
      <p:grpSp>
        <p:nvGrpSpPr>
          <p:cNvPr id="163" name="Group 163"/>
          <p:cNvGrpSpPr/>
          <p:nvPr/>
        </p:nvGrpSpPr>
        <p:grpSpPr>
          <a:xfrm>
            <a:off x="6271665" y="6988904"/>
            <a:ext cx="263659" cy="277730"/>
            <a:chOff x="0" y="0"/>
            <a:chExt cx="351546" cy="370306"/>
          </a:xfrm>
        </p:grpSpPr>
        <p:grpSp>
          <p:nvGrpSpPr>
            <p:cNvPr id="164" name="Group 164"/>
            <p:cNvGrpSpPr/>
            <p:nvPr/>
          </p:nvGrpSpPr>
          <p:grpSpPr>
            <a:xfrm>
              <a:off x="0" y="0"/>
              <a:ext cx="351546" cy="370306"/>
              <a:chOff x="0" y="0"/>
              <a:chExt cx="812800" cy="856176"/>
            </a:xfrm>
          </p:grpSpPr>
          <p:sp>
            <p:nvSpPr>
              <p:cNvPr id="165" name="Freeform 165"/>
              <p:cNvSpPr/>
              <p:nvPr/>
            </p:nvSpPr>
            <p:spPr>
              <a:xfrm>
                <a:off x="0" y="0"/>
                <a:ext cx="812800" cy="85617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6176">
                    <a:moveTo>
                      <a:pt x="406400" y="0"/>
                    </a:moveTo>
                    <a:cubicBezTo>
                      <a:pt x="181951" y="0"/>
                      <a:pt x="0" y="191662"/>
                      <a:pt x="0" y="428088"/>
                    </a:cubicBezTo>
                    <a:cubicBezTo>
                      <a:pt x="0" y="664514"/>
                      <a:pt x="181951" y="856176"/>
                      <a:pt x="406400" y="856176"/>
                    </a:cubicBezTo>
                    <a:cubicBezTo>
                      <a:pt x="630849" y="856176"/>
                      <a:pt x="812800" y="664514"/>
                      <a:pt x="812800" y="428088"/>
                    </a:cubicBezTo>
                    <a:cubicBezTo>
                      <a:pt x="812800" y="191662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166" name="TextBox 16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67" name="TextBox 167"/>
            <p:cNvSpPr txBox="1"/>
            <p:nvPr/>
          </p:nvSpPr>
          <p:spPr>
            <a:xfrm>
              <a:off x="32771" y="47221"/>
              <a:ext cx="286003" cy="247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8"/>
                </a:lnSpc>
              </a:pPr>
              <a:r>
                <a:rPr lang="en-US" sz="1041">
                  <a:solidFill>
                    <a:srgbClr val="000000"/>
                  </a:solidFill>
                  <a:latin typeface="Helvetica World Bold"/>
                </a:rPr>
                <a:t>18</a:t>
              </a:r>
            </a:p>
          </p:txBody>
        </p:sp>
      </p:grpSp>
      <p:sp>
        <p:nvSpPr>
          <p:cNvPr id="171" name="TextBox 171"/>
          <p:cNvSpPr txBox="1"/>
          <p:nvPr/>
        </p:nvSpPr>
        <p:spPr>
          <a:xfrm>
            <a:off x="9601200" y="3873332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172" name="TextBox 172"/>
          <p:cNvSpPr txBox="1"/>
          <p:nvPr/>
        </p:nvSpPr>
        <p:spPr>
          <a:xfrm>
            <a:off x="11924709" y="3873332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173" name="TextBox 173"/>
          <p:cNvSpPr txBox="1"/>
          <p:nvPr/>
        </p:nvSpPr>
        <p:spPr>
          <a:xfrm>
            <a:off x="203840" y="202073"/>
            <a:ext cx="5633496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14"/>
              </a:lnSpc>
            </a:pPr>
            <a:r>
              <a:rPr lang="en-US" sz="2178" spc="-43">
                <a:solidFill>
                  <a:srgbClr val="245CA6"/>
                </a:solidFill>
                <a:latin typeface="Muli Bold"/>
              </a:rPr>
              <a:t>INITIALIZE A PLANNED CONFERENCE</a:t>
            </a:r>
          </a:p>
        </p:txBody>
      </p:sp>
      <p:sp>
        <p:nvSpPr>
          <p:cNvPr id="174" name="TextBox 174"/>
          <p:cNvSpPr txBox="1"/>
          <p:nvPr/>
        </p:nvSpPr>
        <p:spPr>
          <a:xfrm>
            <a:off x="1912343" y="1265519"/>
            <a:ext cx="2583457" cy="340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70"/>
              </a:lnSpc>
            </a:pPr>
            <a:r>
              <a:rPr lang="en-US" sz="1978">
                <a:solidFill>
                  <a:srgbClr val="000000"/>
                </a:solidFill>
                <a:latin typeface="Helvetica World"/>
              </a:rPr>
              <a:t>Create </a:t>
            </a:r>
          </a:p>
        </p:txBody>
      </p:sp>
      <p:sp>
        <p:nvSpPr>
          <p:cNvPr id="175" name="TextBox 175"/>
          <p:cNvSpPr txBox="1"/>
          <p:nvPr/>
        </p:nvSpPr>
        <p:spPr>
          <a:xfrm>
            <a:off x="4779690" y="761381"/>
            <a:ext cx="2348597" cy="347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0"/>
              </a:lnSpc>
            </a:pPr>
            <a:r>
              <a:rPr lang="en-US" sz="1978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176" name="TextBox 176"/>
          <p:cNvSpPr txBox="1"/>
          <p:nvPr/>
        </p:nvSpPr>
        <p:spPr>
          <a:xfrm>
            <a:off x="-443597" y="753221"/>
            <a:ext cx="2348597" cy="340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0"/>
              </a:lnSpc>
            </a:pPr>
            <a:r>
              <a:rPr lang="en-US" sz="1978">
                <a:solidFill>
                  <a:srgbClr val="000000"/>
                </a:solidFill>
                <a:latin typeface="Helvetica World"/>
              </a:rPr>
              <a:t>Admin</a:t>
            </a:r>
          </a:p>
        </p:txBody>
      </p:sp>
      <p:sp>
        <p:nvSpPr>
          <p:cNvPr id="177" name="TextBox 177"/>
          <p:cNvSpPr txBox="1"/>
          <p:nvPr/>
        </p:nvSpPr>
        <p:spPr>
          <a:xfrm>
            <a:off x="2284873" y="753221"/>
            <a:ext cx="2348597" cy="340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0"/>
              </a:lnSpc>
            </a:pPr>
            <a:r>
              <a:rPr lang="en-US" sz="1978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178" name="TextBox 178"/>
          <p:cNvSpPr txBox="1"/>
          <p:nvPr/>
        </p:nvSpPr>
        <p:spPr>
          <a:xfrm>
            <a:off x="7840780" y="753221"/>
            <a:ext cx="2348597" cy="347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0"/>
              </a:lnSpc>
            </a:pPr>
            <a:r>
              <a:rPr lang="en-US" sz="1978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179" name="TextBox 179"/>
          <p:cNvSpPr txBox="1"/>
          <p:nvPr/>
        </p:nvSpPr>
        <p:spPr>
          <a:xfrm>
            <a:off x="1823656" y="1821303"/>
            <a:ext cx="1481354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0"/>
              </a:lnSpc>
              <a:spcBef>
                <a:spcPct val="0"/>
              </a:spcBef>
            </a:pPr>
            <a:r>
              <a:rPr lang="en-US" sz="1975" spc="-39">
                <a:solidFill>
                  <a:srgbClr val="000000"/>
                </a:solidFill>
                <a:latin typeface="Helvetica World"/>
              </a:rPr>
              <a:t>Conference</a:t>
            </a:r>
          </a:p>
        </p:txBody>
      </p:sp>
      <p:sp>
        <p:nvSpPr>
          <p:cNvPr id="180" name="TextBox 180"/>
          <p:cNvSpPr txBox="1"/>
          <p:nvPr/>
        </p:nvSpPr>
        <p:spPr>
          <a:xfrm>
            <a:off x="9822252" y="1306612"/>
            <a:ext cx="1871165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Change to [Open</a:t>
            </a:r>
          </a:p>
        </p:txBody>
      </p:sp>
      <p:sp>
        <p:nvSpPr>
          <p:cNvPr id="181" name="TextBox 181"/>
          <p:cNvSpPr txBox="1"/>
          <p:nvPr/>
        </p:nvSpPr>
        <p:spPr>
          <a:xfrm>
            <a:off x="9560400" y="1808319"/>
            <a:ext cx="2340488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sz="1670">
                <a:solidFill>
                  <a:srgbClr val="000000"/>
                </a:solidFill>
                <a:latin typeface="Helvetica World"/>
              </a:rPr>
              <a:t>for Submission] phase</a:t>
            </a:r>
          </a:p>
        </p:txBody>
      </p:sp>
      <p:sp>
        <p:nvSpPr>
          <p:cNvPr id="182" name="TextBox 182"/>
          <p:cNvSpPr txBox="1"/>
          <p:nvPr/>
        </p:nvSpPr>
        <p:spPr>
          <a:xfrm>
            <a:off x="10836342" y="750177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183" name="TextBox 183"/>
          <p:cNvSpPr txBox="1"/>
          <p:nvPr/>
        </p:nvSpPr>
        <p:spPr>
          <a:xfrm>
            <a:off x="12667586" y="754256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184" name="TextBox 184"/>
          <p:cNvSpPr txBox="1"/>
          <p:nvPr/>
        </p:nvSpPr>
        <p:spPr>
          <a:xfrm>
            <a:off x="1321557" y="3873332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185" name="TextBox 185"/>
          <p:cNvSpPr txBox="1"/>
          <p:nvPr/>
        </p:nvSpPr>
        <p:spPr>
          <a:xfrm>
            <a:off x="73251" y="3873332"/>
            <a:ext cx="1306609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186" name="TextBox 186"/>
          <p:cNvSpPr txBox="1"/>
          <p:nvPr/>
        </p:nvSpPr>
        <p:spPr>
          <a:xfrm>
            <a:off x="6739629" y="3873332"/>
            <a:ext cx="2466140" cy="36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187" name="TextBox 187"/>
          <p:cNvSpPr txBox="1"/>
          <p:nvPr/>
        </p:nvSpPr>
        <p:spPr>
          <a:xfrm>
            <a:off x="3199541" y="4573919"/>
            <a:ext cx="167180" cy="192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13</a:t>
            </a:r>
          </a:p>
        </p:txBody>
      </p:sp>
      <p:sp>
        <p:nvSpPr>
          <p:cNvPr id="188" name="TextBox 188"/>
          <p:cNvSpPr txBox="1"/>
          <p:nvPr/>
        </p:nvSpPr>
        <p:spPr>
          <a:xfrm>
            <a:off x="3593233" y="4472250"/>
            <a:ext cx="839786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Make</a:t>
            </a:r>
          </a:p>
        </p:txBody>
      </p:sp>
      <p:sp>
        <p:nvSpPr>
          <p:cNvPr id="189" name="TextBox 189"/>
          <p:cNvSpPr txBox="1"/>
          <p:nvPr/>
        </p:nvSpPr>
        <p:spPr>
          <a:xfrm>
            <a:off x="3404400" y="4913335"/>
            <a:ext cx="1093887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Decision</a:t>
            </a:r>
          </a:p>
        </p:txBody>
      </p:sp>
      <p:sp>
        <p:nvSpPr>
          <p:cNvPr id="190" name="TextBox 190"/>
          <p:cNvSpPr txBox="1"/>
          <p:nvPr/>
        </p:nvSpPr>
        <p:spPr>
          <a:xfrm>
            <a:off x="8903685" y="4442669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191" name="TextBox 191"/>
          <p:cNvSpPr txBox="1"/>
          <p:nvPr/>
        </p:nvSpPr>
        <p:spPr>
          <a:xfrm>
            <a:off x="8789822" y="4913335"/>
            <a:ext cx="24661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Reviews</a:t>
            </a:r>
          </a:p>
        </p:txBody>
      </p:sp>
      <p:sp>
        <p:nvSpPr>
          <p:cNvPr id="192" name="TextBox 192"/>
          <p:cNvSpPr txBox="1"/>
          <p:nvPr/>
        </p:nvSpPr>
        <p:spPr>
          <a:xfrm>
            <a:off x="11763367" y="4449435"/>
            <a:ext cx="1076068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Trigger</a:t>
            </a:r>
          </a:p>
        </p:txBody>
      </p:sp>
      <p:sp>
        <p:nvSpPr>
          <p:cNvPr id="193" name="TextBox 193"/>
          <p:cNvSpPr txBox="1"/>
          <p:nvPr/>
        </p:nvSpPr>
        <p:spPr>
          <a:xfrm>
            <a:off x="14026041" y="4407448"/>
            <a:ext cx="1515951" cy="820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95"/>
              </a:lnSpc>
            </a:pPr>
            <a:r>
              <a:rPr lang="en-US" sz="1777">
                <a:solidFill>
                  <a:srgbClr val="000000"/>
                </a:solidFill>
                <a:latin typeface="Helvetica World"/>
              </a:rPr>
              <a:t>Assign</a:t>
            </a:r>
          </a:p>
          <a:p>
            <a:pPr>
              <a:lnSpc>
                <a:spcPts val="3395"/>
              </a:lnSpc>
            </a:pPr>
            <a:r>
              <a:rPr lang="en-US" sz="1777">
                <a:solidFill>
                  <a:srgbClr val="000000"/>
                </a:solidFill>
                <a:latin typeface="Helvetica World"/>
              </a:rPr>
              <a:t>Reviewers</a:t>
            </a:r>
          </a:p>
        </p:txBody>
      </p:sp>
      <p:sp>
        <p:nvSpPr>
          <p:cNvPr id="194" name="TextBox 194"/>
          <p:cNvSpPr txBox="1"/>
          <p:nvPr/>
        </p:nvSpPr>
        <p:spPr>
          <a:xfrm>
            <a:off x="1070570" y="4550241"/>
            <a:ext cx="167180" cy="192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"/>
              </a:lnSpc>
            </a:pPr>
            <a:r>
              <a:rPr lang="en-US" sz="1038">
                <a:solidFill>
                  <a:srgbClr val="000000"/>
                </a:solidFill>
                <a:latin typeface="Helvetica World Bold"/>
              </a:rPr>
              <a:t>14</a:t>
            </a:r>
          </a:p>
        </p:txBody>
      </p:sp>
      <p:sp>
        <p:nvSpPr>
          <p:cNvPr id="195" name="TextBox 195"/>
          <p:cNvSpPr txBox="1"/>
          <p:nvPr/>
        </p:nvSpPr>
        <p:spPr>
          <a:xfrm>
            <a:off x="1321557" y="4473811"/>
            <a:ext cx="797972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Notify</a:t>
            </a:r>
          </a:p>
        </p:txBody>
      </p:sp>
      <p:sp>
        <p:nvSpPr>
          <p:cNvPr id="196" name="TextBox 196"/>
          <p:cNvSpPr txBox="1"/>
          <p:nvPr/>
        </p:nvSpPr>
        <p:spPr>
          <a:xfrm>
            <a:off x="1321557" y="4915643"/>
            <a:ext cx="722240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Email</a:t>
            </a:r>
          </a:p>
        </p:txBody>
      </p:sp>
      <p:grpSp>
        <p:nvGrpSpPr>
          <p:cNvPr id="197" name="Group 197"/>
          <p:cNvGrpSpPr/>
          <p:nvPr/>
        </p:nvGrpSpPr>
        <p:grpSpPr>
          <a:xfrm>
            <a:off x="7045616" y="2975607"/>
            <a:ext cx="262893" cy="262893"/>
            <a:chOff x="0" y="0"/>
            <a:chExt cx="350524" cy="350524"/>
          </a:xfrm>
        </p:grpSpPr>
        <p:grpSp>
          <p:nvGrpSpPr>
            <p:cNvPr id="198" name="Group 198"/>
            <p:cNvGrpSpPr/>
            <p:nvPr/>
          </p:nvGrpSpPr>
          <p:grpSpPr>
            <a:xfrm>
              <a:off x="0" y="0"/>
              <a:ext cx="350524" cy="350524"/>
              <a:chOff x="0" y="0"/>
              <a:chExt cx="812800" cy="812800"/>
            </a:xfrm>
          </p:grpSpPr>
          <p:sp>
            <p:nvSpPr>
              <p:cNvPr id="199" name="Freeform 19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200" name="TextBox 20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201" name="TextBox 201"/>
            <p:cNvSpPr txBox="1"/>
            <p:nvPr/>
          </p:nvSpPr>
          <p:spPr>
            <a:xfrm>
              <a:off x="56108" y="37279"/>
              <a:ext cx="222906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15</a:t>
              </a:r>
            </a:p>
          </p:txBody>
        </p:sp>
      </p:grpSp>
      <p:sp>
        <p:nvSpPr>
          <p:cNvPr id="202" name="TextBox 202"/>
          <p:cNvSpPr txBox="1"/>
          <p:nvPr/>
        </p:nvSpPr>
        <p:spPr>
          <a:xfrm>
            <a:off x="7467600" y="2933700"/>
            <a:ext cx="1988034" cy="35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Helvetica World"/>
              </a:rPr>
              <a:t>Submit Revision</a:t>
            </a:r>
          </a:p>
        </p:txBody>
      </p:sp>
      <p:sp>
        <p:nvSpPr>
          <p:cNvPr id="203" name="TextBox 203"/>
          <p:cNvSpPr txBox="1"/>
          <p:nvPr/>
        </p:nvSpPr>
        <p:spPr>
          <a:xfrm>
            <a:off x="2959312" y="6083168"/>
            <a:ext cx="1070748" cy="360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sp>
        <p:nvSpPr>
          <p:cNvPr id="204" name="TextBox 204"/>
          <p:cNvSpPr txBox="1"/>
          <p:nvPr/>
        </p:nvSpPr>
        <p:spPr>
          <a:xfrm>
            <a:off x="1527429" y="6414382"/>
            <a:ext cx="2031657" cy="364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085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205" name="TextBox 205"/>
          <p:cNvSpPr txBox="1"/>
          <p:nvPr/>
        </p:nvSpPr>
        <p:spPr>
          <a:xfrm>
            <a:off x="4520395" y="6429280"/>
            <a:ext cx="2473329" cy="363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206" name="TextBox 206"/>
          <p:cNvSpPr txBox="1"/>
          <p:nvPr/>
        </p:nvSpPr>
        <p:spPr>
          <a:xfrm>
            <a:off x="4524690" y="8525932"/>
            <a:ext cx="2473329" cy="363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207" name="TextBox 207"/>
          <p:cNvSpPr txBox="1"/>
          <p:nvPr/>
        </p:nvSpPr>
        <p:spPr>
          <a:xfrm>
            <a:off x="6339951" y="8023094"/>
            <a:ext cx="2473329" cy="360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Register</a:t>
            </a:r>
          </a:p>
        </p:txBody>
      </p:sp>
      <p:sp>
        <p:nvSpPr>
          <p:cNvPr id="208" name="TextBox 208"/>
          <p:cNvSpPr txBox="1"/>
          <p:nvPr/>
        </p:nvSpPr>
        <p:spPr>
          <a:xfrm>
            <a:off x="6559904" y="9058195"/>
            <a:ext cx="1136295" cy="345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sp>
        <p:nvSpPr>
          <p:cNvPr id="209" name="TextBox 209"/>
          <p:cNvSpPr txBox="1"/>
          <p:nvPr/>
        </p:nvSpPr>
        <p:spPr>
          <a:xfrm>
            <a:off x="7387599" y="8526764"/>
            <a:ext cx="2031657" cy="364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085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210" name="TextBox 210"/>
          <p:cNvSpPr txBox="1"/>
          <p:nvPr/>
        </p:nvSpPr>
        <p:spPr>
          <a:xfrm>
            <a:off x="9619120" y="9058195"/>
            <a:ext cx="1136223" cy="360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Request</a:t>
            </a:r>
          </a:p>
        </p:txBody>
      </p:sp>
      <p:sp>
        <p:nvSpPr>
          <p:cNvPr id="211" name="TextBox 211"/>
          <p:cNvSpPr txBox="1"/>
          <p:nvPr/>
        </p:nvSpPr>
        <p:spPr>
          <a:xfrm>
            <a:off x="10615621" y="8526764"/>
            <a:ext cx="2473329" cy="363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Authors</a:t>
            </a:r>
          </a:p>
        </p:txBody>
      </p:sp>
      <p:sp>
        <p:nvSpPr>
          <p:cNvPr id="212" name="TextBox 212"/>
          <p:cNvSpPr txBox="1"/>
          <p:nvPr/>
        </p:nvSpPr>
        <p:spPr>
          <a:xfrm>
            <a:off x="12785205" y="9058195"/>
            <a:ext cx="1308573" cy="360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213" name="TextBox 213"/>
          <p:cNvSpPr txBox="1"/>
          <p:nvPr/>
        </p:nvSpPr>
        <p:spPr>
          <a:xfrm>
            <a:off x="13290592" y="8526764"/>
            <a:ext cx="2473329" cy="363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214" name="TextBox 214"/>
          <p:cNvSpPr txBox="1"/>
          <p:nvPr/>
        </p:nvSpPr>
        <p:spPr>
          <a:xfrm>
            <a:off x="15828602" y="8525932"/>
            <a:ext cx="2687998" cy="364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085">
                <a:solidFill>
                  <a:srgbClr val="000000"/>
                </a:solidFill>
                <a:latin typeface="Helvetica World"/>
              </a:rPr>
              <a:t>Admin</a:t>
            </a:r>
          </a:p>
        </p:txBody>
      </p:sp>
      <p:sp>
        <p:nvSpPr>
          <p:cNvPr id="216" name="TextBox 216"/>
          <p:cNvSpPr txBox="1"/>
          <p:nvPr/>
        </p:nvSpPr>
        <p:spPr>
          <a:xfrm>
            <a:off x="7544204" y="6416045"/>
            <a:ext cx="2473329" cy="363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217" name="TextBox 217"/>
          <p:cNvSpPr txBox="1"/>
          <p:nvPr/>
        </p:nvSpPr>
        <p:spPr>
          <a:xfrm>
            <a:off x="6690678" y="6918010"/>
            <a:ext cx="1150102" cy="360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Submit</a:t>
            </a:r>
          </a:p>
        </p:txBody>
      </p:sp>
      <p:sp>
        <p:nvSpPr>
          <p:cNvPr id="218" name="TextBox 218"/>
          <p:cNvSpPr txBox="1"/>
          <p:nvPr/>
        </p:nvSpPr>
        <p:spPr>
          <a:xfrm>
            <a:off x="3391979" y="7405052"/>
            <a:ext cx="2020340" cy="360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Camera Ready</a:t>
            </a:r>
          </a:p>
        </p:txBody>
      </p:sp>
      <p:sp>
        <p:nvSpPr>
          <p:cNvPr id="219" name="TextBox 219"/>
          <p:cNvSpPr txBox="1"/>
          <p:nvPr/>
        </p:nvSpPr>
        <p:spPr>
          <a:xfrm>
            <a:off x="10591800" y="202073"/>
            <a:ext cx="7499850" cy="333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2614"/>
              </a:lnSpc>
              <a:spcBef>
                <a:spcPct val="0"/>
              </a:spcBef>
            </a:pPr>
            <a:r>
              <a:rPr lang="en-US" sz="2178" u="none" strike="noStrike" spc="-43">
                <a:solidFill>
                  <a:srgbClr val="C48200"/>
                </a:solidFill>
                <a:latin typeface="Muli Bold"/>
              </a:rPr>
              <a:t>MONITOR AND MANAGE CONFERENCE SUBMISSIONS</a:t>
            </a:r>
          </a:p>
        </p:txBody>
      </p:sp>
      <p:sp>
        <p:nvSpPr>
          <p:cNvPr id="221" name="TextBox 221"/>
          <p:cNvSpPr txBox="1"/>
          <p:nvPr/>
        </p:nvSpPr>
        <p:spPr>
          <a:xfrm>
            <a:off x="12673154" y="1831178"/>
            <a:ext cx="1038331" cy="29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7"/>
              </a:lnSpc>
            </a:pPr>
            <a:r>
              <a:rPr lang="en-US" sz="1669">
                <a:solidFill>
                  <a:srgbClr val="000000"/>
                </a:solidFill>
                <a:latin typeface="Helvetica World"/>
              </a:rPr>
              <a:t>Paper</a:t>
            </a:r>
          </a:p>
        </p:txBody>
      </p:sp>
      <p:sp>
        <p:nvSpPr>
          <p:cNvPr id="222" name="TextBox 222"/>
          <p:cNvSpPr txBox="1"/>
          <p:nvPr/>
        </p:nvSpPr>
        <p:spPr>
          <a:xfrm>
            <a:off x="17225243" y="1729122"/>
            <a:ext cx="1062757" cy="58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1671">
                <a:solidFill>
                  <a:srgbClr val="000000"/>
                </a:solidFill>
                <a:latin typeface="Helvetica World"/>
              </a:rPr>
              <a:t>Assess Preliminary </a:t>
            </a:r>
          </a:p>
        </p:txBody>
      </p:sp>
      <p:sp>
        <p:nvSpPr>
          <p:cNvPr id="224" name="TextBox 224"/>
          <p:cNvSpPr txBox="1"/>
          <p:nvPr/>
        </p:nvSpPr>
        <p:spPr>
          <a:xfrm>
            <a:off x="14963174" y="741329"/>
            <a:ext cx="2025751" cy="36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225" name="AutoShape 225"/>
          <p:cNvSpPr/>
          <p:nvPr/>
        </p:nvSpPr>
        <p:spPr>
          <a:xfrm>
            <a:off x="14230021" y="1735681"/>
            <a:ext cx="901878" cy="3731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29" name="Group 229"/>
          <p:cNvGrpSpPr/>
          <p:nvPr/>
        </p:nvGrpSpPr>
        <p:grpSpPr>
          <a:xfrm>
            <a:off x="17233431" y="1371270"/>
            <a:ext cx="262893" cy="277476"/>
            <a:chOff x="0" y="0"/>
            <a:chExt cx="350524" cy="369968"/>
          </a:xfrm>
        </p:grpSpPr>
        <p:grpSp>
          <p:nvGrpSpPr>
            <p:cNvPr id="230" name="Group 230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231" name="Freeform 231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232" name="TextBox 23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33" name="TextBox 233"/>
            <p:cNvSpPr txBox="1"/>
            <p:nvPr/>
          </p:nvSpPr>
          <p:spPr>
            <a:xfrm>
              <a:off x="127618" y="47001"/>
              <a:ext cx="95288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7</a:t>
              </a:r>
            </a:p>
          </p:txBody>
        </p:sp>
      </p:grpSp>
      <p:sp>
        <p:nvSpPr>
          <p:cNvPr id="236" name="TextBox 236"/>
          <p:cNvSpPr txBox="1"/>
          <p:nvPr/>
        </p:nvSpPr>
        <p:spPr>
          <a:xfrm>
            <a:off x="17149043" y="4494519"/>
            <a:ext cx="891056" cy="307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80"/>
              </a:lnSpc>
            </a:pPr>
            <a:r>
              <a:rPr lang="en-US" sz="1771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  <p:grpSp>
        <p:nvGrpSpPr>
          <p:cNvPr id="237" name="Group 237"/>
          <p:cNvGrpSpPr/>
          <p:nvPr/>
        </p:nvGrpSpPr>
        <p:grpSpPr>
          <a:xfrm>
            <a:off x="17233431" y="4140843"/>
            <a:ext cx="262893" cy="277476"/>
            <a:chOff x="0" y="0"/>
            <a:chExt cx="350524" cy="369968"/>
          </a:xfrm>
        </p:grpSpPr>
        <p:grpSp>
          <p:nvGrpSpPr>
            <p:cNvPr id="238" name="Group 238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239" name="Freeform 239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240" name="TextBox 24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41" name="TextBox 241"/>
            <p:cNvSpPr txBox="1"/>
            <p:nvPr/>
          </p:nvSpPr>
          <p:spPr>
            <a:xfrm>
              <a:off x="127618" y="47001"/>
              <a:ext cx="95288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8</a:t>
              </a:r>
            </a:p>
          </p:txBody>
        </p:sp>
      </p:grpSp>
      <p:sp>
        <p:nvSpPr>
          <p:cNvPr id="242" name="TextBox 242"/>
          <p:cNvSpPr txBox="1"/>
          <p:nvPr/>
        </p:nvSpPr>
        <p:spPr>
          <a:xfrm>
            <a:off x="15925800" y="2679796"/>
            <a:ext cx="2340488" cy="34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1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grpSp>
        <p:nvGrpSpPr>
          <p:cNvPr id="243" name="Group 243"/>
          <p:cNvGrpSpPr/>
          <p:nvPr/>
        </p:nvGrpSpPr>
        <p:grpSpPr>
          <a:xfrm>
            <a:off x="11455550" y="4514843"/>
            <a:ext cx="262893" cy="277476"/>
            <a:chOff x="0" y="0"/>
            <a:chExt cx="350524" cy="369968"/>
          </a:xfrm>
        </p:grpSpPr>
        <p:grpSp>
          <p:nvGrpSpPr>
            <p:cNvPr id="244" name="Group 244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245" name="Freeform 245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246" name="TextBox 24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247" name="TextBox 247"/>
            <p:cNvSpPr txBox="1"/>
            <p:nvPr/>
          </p:nvSpPr>
          <p:spPr>
            <a:xfrm>
              <a:off x="0" y="47001"/>
              <a:ext cx="334797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10</a:t>
              </a:r>
            </a:p>
          </p:txBody>
        </p:sp>
      </p:grpSp>
      <p:grpSp>
        <p:nvGrpSpPr>
          <p:cNvPr id="248" name="Group 248"/>
          <p:cNvGrpSpPr/>
          <p:nvPr/>
        </p:nvGrpSpPr>
        <p:grpSpPr>
          <a:xfrm>
            <a:off x="8538413" y="4507378"/>
            <a:ext cx="262893" cy="277476"/>
            <a:chOff x="0" y="0"/>
            <a:chExt cx="350524" cy="369968"/>
          </a:xfrm>
        </p:grpSpPr>
        <p:grpSp>
          <p:nvGrpSpPr>
            <p:cNvPr id="249" name="Group 249"/>
            <p:cNvGrpSpPr/>
            <p:nvPr/>
          </p:nvGrpSpPr>
          <p:grpSpPr>
            <a:xfrm>
              <a:off x="0" y="0"/>
              <a:ext cx="350524" cy="369968"/>
              <a:chOff x="0" y="0"/>
              <a:chExt cx="812800" cy="857888"/>
            </a:xfrm>
          </p:grpSpPr>
          <p:sp>
            <p:nvSpPr>
              <p:cNvPr id="250" name="Freeform 250"/>
              <p:cNvSpPr/>
              <p:nvPr/>
            </p:nvSpPr>
            <p:spPr>
              <a:xfrm>
                <a:off x="0" y="0"/>
                <a:ext cx="812800" cy="857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57888">
                    <a:moveTo>
                      <a:pt x="406400" y="0"/>
                    </a:moveTo>
                    <a:cubicBezTo>
                      <a:pt x="181951" y="0"/>
                      <a:pt x="0" y="192045"/>
                      <a:pt x="0" y="428944"/>
                    </a:cubicBezTo>
                    <a:cubicBezTo>
                      <a:pt x="0" y="665843"/>
                      <a:pt x="181951" y="857888"/>
                      <a:pt x="406400" y="857888"/>
                    </a:cubicBezTo>
                    <a:cubicBezTo>
                      <a:pt x="630849" y="857888"/>
                      <a:pt x="812800" y="665843"/>
                      <a:pt x="812800" y="428944"/>
                    </a:cubicBezTo>
                    <a:cubicBezTo>
                      <a:pt x="812800" y="19204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19050" cap="sq">
                <a:solidFill>
                  <a:srgbClr val="E98552"/>
                </a:solidFill>
                <a:miter/>
              </a:ln>
            </p:spPr>
          </p:sp>
          <p:sp>
            <p:nvSpPr>
              <p:cNvPr id="251" name="TextBox 25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5574" tIns="85574" rIns="85574" bIns="85574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252" name="TextBox 252"/>
            <p:cNvSpPr txBox="1"/>
            <p:nvPr/>
          </p:nvSpPr>
          <p:spPr>
            <a:xfrm>
              <a:off x="0" y="47001"/>
              <a:ext cx="334797" cy="247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4"/>
                </a:lnSpc>
              </a:pPr>
              <a:r>
                <a:rPr lang="en-US" sz="1038">
                  <a:solidFill>
                    <a:srgbClr val="000000"/>
                  </a:solidFill>
                  <a:latin typeface="Helvetica World Bold"/>
                </a:rPr>
                <a:t>11</a:t>
              </a:r>
            </a:p>
          </p:txBody>
        </p:sp>
      </p:grpSp>
      <p:sp>
        <p:nvSpPr>
          <p:cNvPr id="254" name="Freeform 2"/>
          <p:cNvSpPr/>
          <p:nvPr/>
        </p:nvSpPr>
        <p:spPr>
          <a:xfrm>
            <a:off x="297180" y="1257300"/>
            <a:ext cx="1074420" cy="762000"/>
          </a:xfrm>
          <a:custGeom>
            <a:avLst/>
            <a:gdLst/>
            <a:ahLst/>
            <a:cxnLst/>
            <a:rect l="l" t="t" r="r" b="b"/>
            <a:pathLst>
              <a:path w="5493245" h="4119934">
                <a:moveTo>
                  <a:pt x="0" y="0"/>
                </a:moveTo>
                <a:lnTo>
                  <a:pt x="5493246" y="0"/>
                </a:lnTo>
                <a:lnTo>
                  <a:pt x="5493246" y="4119934"/>
                </a:lnTo>
                <a:lnTo>
                  <a:pt x="0" y="4119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258" name="Group 257"/>
          <p:cNvGrpSpPr/>
          <p:nvPr/>
        </p:nvGrpSpPr>
        <p:grpSpPr>
          <a:xfrm>
            <a:off x="3124200" y="1388918"/>
            <a:ext cx="685800" cy="630382"/>
            <a:chOff x="3124200" y="1388918"/>
            <a:chExt cx="685800" cy="630382"/>
          </a:xfrm>
        </p:grpSpPr>
        <p:sp>
          <p:nvSpPr>
            <p:cNvPr id="257" name="Rectangle: Rounded Corners 256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259" name="Group 258"/>
          <p:cNvGrpSpPr/>
          <p:nvPr/>
        </p:nvGrpSpPr>
        <p:grpSpPr>
          <a:xfrm>
            <a:off x="8686800" y="1409700"/>
            <a:ext cx="685800" cy="630382"/>
            <a:chOff x="3124200" y="1388918"/>
            <a:chExt cx="685800" cy="630382"/>
          </a:xfrm>
        </p:grpSpPr>
        <p:sp>
          <p:nvSpPr>
            <p:cNvPr id="260" name="Rectangle: Rounded Corners 259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262" name="Group 261"/>
          <p:cNvGrpSpPr/>
          <p:nvPr/>
        </p:nvGrpSpPr>
        <p:grpSpPr>
          <a:xfrm>
            <a:off x="13487400" y="1409700"/>
            <a:ext cx="685800" cy="630382"/>
            <a:chOff x="3124200" y="1388918"/>
            <a:chExt cx="685800" cy="630382"/>
          </a:xfrm>
        </p:grpSpPr>
        <p:sp>
          <p:nvSpPr>
            <p:cNvPr id="263" name="Rectangle: Rounded Corners 262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272" name="Group 271"/>
          <p:cNvGrpSpPr/>
          <p:nvPr/>
        </p:nvGrpSpPr>
        <p:grpSpPr>
          <a:xfrm>
            <a:off x="12801600" y="4610100"/>
            <a:ext cx="685800" cy="630382"/>
            <a:chOff x="3124200" y="1388918"/>
            <a:chExt cx="685800" cy="630382"/>
          </a:xfrm>
        </p:grpSpPr>
        <p:sp>
          <p:nvSpPr>
            <p:cNvPr id="273" name="Rectangle: Rounded Corners 272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275" name="Group 274"/>
          <p:cNvGrpSpPr/>
          <p:nvPr/>
        </p:nvGrpSpPr>
        <p:grpSpPr>
          <a:xfrm>
            <a:off x="16764000" y="3086100"/>
            <a:ext cx="685800" cy="630382"/>
            <a:chOff x="3124200" y="1388918"/>
            <a:chExt cx="685800" cy="630382"/>
          </a:xfrm>
        </p:grpSpPr>
        <p:sp>
          <p:nvSpPr>
            <p:cNvPr id="276" name="Rectangle: Rounded Corners 275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278" name="Group 277"/>
          <p:cNvGrpSpPr/>
          <p:nvPr/>
        </p:nvGrpSpPr>
        <p:grpSpPr>
          <a:xfrm>
            <a:off x="7620000" y="4610100"/>
            <a:ext cx="685800" cy="630382"/>
            <a:chOff x="3124200" y="1388918"/>
            <a:chExt cx="685800" cy="630382"/>
          </a:xfrm>
        </p:grpSpPr>
        <p:sp>
          <p:nvSpPr>
            <p:cNvPr id="279" name="Rectangle: Rounded Corners 278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281" name="Group 280"/>
          <p:cNvGrpSpPr/>
          <p:nvPr/>
        </p:nvGrpSpPr>
        <p:grpSpPr>
          <a:xfrm>
            <a:off x="2209800" y="4533900"/>
            <a:ext cx="685800" cy="630382"/>
            <a:chOff x="3124200" y="1388918"/>
            <a:chExt cx="685800" cy="630382"/>
          </a:xfrm>
        </p:grpSpPr>
        <p:sp>
          <p:nvSpPr>
            <p:cNvPr id="282" name="Rectangle: Rounded Corners 281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284" name="Group 283"/>
          <p:cNvGrpSpPr/>
          <p:nvPr/>
        </p:nvGrpSpPr>
        <p:grpSpPr>
          <a:xfrm>
            <a:off x="8458200" y="6972300"/>
            <a:ext cx="685800" cy="630382"/>
            <a:chOff x="3124200" y="1388918"/>
            <a:chExt cx="685800" cy="630382"/>
          </a:xfrm>
        </p:grpSpPr>
        <p:sp>
          <p:nvSpPr>
            <p:cNvPr id="285" name="Rectangle: Rounded Corners 284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287" name="Group 286"/>
          <p:cNvGrpSpPr/>
          <p:nvPr/>
        </p:nvGrpSpPr>
        <p:grpSpPr>
          <a:xfrm>
            <a:off x="5410200" y="9105900"/>
            <a:ext cx="685800" cy="630382"/>
            <a:chOff x="3124200" y="1388918"/>
            <a:chExt cx="685800" cy="630382"/>
          </a:xfrm>
        </p:grpSpPr>
        <p:sp>
          <p:nvSpPr>
            <p:cNvPr id="288" name="Rectangle: Rounded Corners 287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290" name="Group 289"/>
          <p:cNvGrpSpPr/>
          <p:nvPr/>
        </p:nvGrpSpPr>
        <p:grpSpPr>
          <a:xfrm>
            <a:off x="14173200" y="9105900"/>
            <a:ext cx="685800" cy="630382"/>
            <a:chOff x="3124200" y="1388918"/>
            <a:chExt cx="685800" cy="630382"/>
          </a:xfrm>
        </p:grpSpPr>
        <p:sp>
          <p:nvSpPr>
            <p:cNvPr id="291" name="Rectangle: Rounded Corners 290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294" name="Freeform 13"/>
          <p:cNvSpPr/>
          <p:nvPr/>
        </p:nvSpPr>
        <p:spPr>
          <a:xfrm>
            <a:off x="5181600" y="1104900"/>
            <a:ext cx="1600200" cy="1295400"/>
          </a:xfrm>
          <a:custGeom>
            <a:avLst/>
            <a:gdLst/>
            <a:ahLst/>
            <a:cxnLst/>
            <a:rect l="l" t="t" r="r" b="b"/>
            <a:pathLst>
              <a:path w="2443683" h="2135257">
                <a:moveTo>
                  <a:pt x="0" y="0"/>
                </a:moveTo>
                <a:lnTo>
                  <a:pt x="2443684" y="0"/>
                </a:lnTo>
                <a:lnTo>
                  <a:pt x="2443684" y="2135257"/>
                </a:lnTo>
                <a:lnTo>
                  <a:pt x="0" y="21352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95" name="Freeform 13"/>
          <p:cNvSpPr/>
          <p:nvPr/>
        </p:nvSpPr>
        <p:spPr>
          <a:xfrm>
            <a:off x="15240000" y="1104900"/>
            <a:ext cx="1600200" cy="1295400"/>
          </a:xfrm>
          <a:custGeom>
            <a:avLst/>
            <a:gdLst/>
            <a:ahLst/>
            <a:cxnLst/>
            <a:rect l="l" t="t" r="r" b="b"/>
            <a:pathLst>
              <a:path w="2443683" h="2135257">
                <a:moveTo>
                  <a:pt x="0" y="0"/>
                </a:moveTo>
                <a:lnTo>
                  <a:pt x="2443684" y="0"/>
                </a:lnTo>
                <a:lnTo>
                  <a:pt x="2443684" y="2135257"/>
                </a:lnTo>
                <a:lnTo>
                  <a:pt x="0" y="21352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296" name="Freeform 13"/>
          <p:cNvSpPr/>
          <p:nvPr/>
        </p:nvSpPr>
        <p:spPr>
          <a:xfrm>
            <a:off x="15087600" y="4229100"/>
            <a:ext cx="1600200" cy="1295400"/>
          </a:xfrm>
          <a:custGeom>
            <a:avLst/>
            <a:gdLst/>
            <a:ahLst/>
            <a:cxnLst/>
            <a:rect l="l" t="t" r="r" b="b"/>
            <a:pathLst>
              <a:path w="2443683" h="2135257">
                <a:moveTo>
                  <a:pt x="0" y="0"/>
                </a:moveTo>
                <a:lnTo>
                  <a:pt x="2443684" y="0"/>
                </a:lnTo>
                <a:lnTo>
                  <a:pt x="2443684" y="2135257"/>
                </a:lnTo>
                <a:lnTo>
                  <a:pt x="0" y="21352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97" name="Freeform 13"/>
          <p:cNvSpPr/>
          <p:nvPr/>
        </p:nvSpPr>
        <p:spPr>
          <a:xfrm>
            <a:off x="4572000" y="4229100"/>
            <a:ext cx="1600200" cy="1295400"/>
          </a:xfrm>
          <a:custGeom>
            <a:avLst/>
            <a:gdLst/>
            <a:ahLst/>
            <a:cxnLst/>
            <a:rect l="l" t="t" r="r" b="b"/>
            <a:pathLst>
              <a:path w="2443683" h="2135257">
                <a:moveTo>
                  <a:pt x="0" y="0"/>
                </a:moveTo>
                <a:lnTo>
                  <a:pt x="2443684" y="0"/>
                </a:lnTo>
                <a:lnTo>
                  <a:pt x="2443684" y="2135257"/>
                </a:lnTo>
                <a:lnTo>
                  <a:pt x="0" y="21352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98" name="Freeform 13"/>
          <p:cNvSpPr/>
          <p:nvPr/>
        </p:nvSpPr>
        <p:spPr>
          <a:xfrm>
            <a:off x="7696200" y="8801100"/>
            <a:ext cx="1600200" cy="1295400"/>
          </a:xfrm>
          <a:custGeom>
            <a:avLst/>
            <a:gdLst/>
            <a:ahLst/>
            <a:cxnLst/>
            <a:rect l="l" t="t" r="r" b="b"/>
            <a:pathLst>
              <a:path w="2443683" h="2135257">
                <a:moveTo>
                  <a:pt x="0" y="0"/>
                </a:moveTo>
                <a:lnTo>
                  <a:pt x="2443684" y="0"/>
                </a:lnTo>
                <a:lnTo>
                  <a:pt x="2443684" y="2135257"/>
                </a:lnTo>
                <a:lnTo>
                  <a:pt x="0" y="21352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99" name="Freeform 13"/>
          <p:cNvSpPr/>
          <p:nvPr/>
        </p:nvSpPr>
        <p:spPr>
          <a:xfrm>
            <a:off x="1752600" y="6743700"/>
            <a:ext cx="1600200" cy="1295400"/>
          </a:xfrm>
          <a:custGeom>
            <a:avLst/>
            <a:gdLst/>
            <a:ahLst/>
            <a:cxnLst/>
            <a:rect l="l" t="t" r="r" b="b"/>
            <a:pathLst>
              <a:path w="2443683" h="2135257">
                <a:moveTo>
                  <a:pt x="0" y="0"/>
                </a:moveTo>
                <a:lnTo>
                  <a:pt x="2443684" y="0"/>
                </a:lnTo>
                <a:lnTo>
                  <a:pt x="2443684" y="2135257"/>
                </a:lnTo>
                <a:lnTo>
                  <a:pt x="0" y="21352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00" name="Freeform 2"/>
          <p:cNvSpPr/>
          <p:nvPr/>
        </p:nvSpPr>
        <p:spPr>
          <a:xfrm>
            <a:off x="16687800" y="9029700"/>
            <a:ext cx="1074420" cy="762000"/>
          </a:xfrm>
          <a:custGeom>
            <a:avLst/>
            <a:gdLst/>
            <a:ahLst/>
            <a:cxnLst/>
            <a:rect l="l" t="t" r="r" b="b"/>
            <a:pathLst>
              <a:path w="5493245" h="4119934">
                <a:moveTo>
                  <a:pt x="0" y="0"/>
                </a:moveTo>
                <a:lnTo>
                  <a:pt x="5493246" y="0"/>
                </a:lnTo>
                <a:lnTo>
                  <a:pt x="5493246" y="4119934"/>
                </a:lnTo>
                <a:lnTo>
                  <a:pt x="0" y="4119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cxnSp>
        <p:nvCxnSpPr>
          <p:cNvPr id="311" name="Connector: Elbow 310"/>
          <p:cNvCxnSpPr/>
          <p:nvPr/>
        </p:nvCxnSpPr>
        <p:spPr>
          <a:xfrm rot="16200000" flipH="1">
            <a:off x="16410605" y="1991695"/>
            <a:ext cx="1041496" cy="334706"/>
          </a:xfrm>
          <a:prstGeom prst="bentConnector3">
            <a:avLst>
              <a:gd name="adj1" fmla="val -52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Connector: Elbow 325"/>
          <p:cNvCxnSpPr/>
          <p:nvPr/>
        </p:nvCxnSpPr>
        <p:spPr>
          <a:xfrm rot="5400000">
            <a:off x="16230600" y="4076700"/>
            <a:ext cx="1143000" cy="533400"/>
          </a:xfrm>
          <a:prstGeom prst="bentConnector3">
            <a:avLst>
              <a:gd name="adj1" fmla="val 10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Freeform 64"/>
          <p:cNvSpPr/>
          <p:nvPr/>
        </p:nvSpPr>
        <p:spPr>
          <a:xfrm>
            <a:off x="163133" y="4274415"/>
            <a:ext cx="973286" cy="1249051"/>
          </a:xfrm>
          <a:custGeom>
            <a:avLst/>
            <a:gdLst/>
            <a:ahLst/>
            <a:cxnLst/>
            <a:rect l="l" t="t" r="r" b="b"/>
            <a:pathLst>
              <a:path w="973286" h="1249051">
                <a:moveTo>
                  <a:pt x="0" y="0"/>
                </a:moveTo>
                <a:lnTo>
                  <a:pt x="973286" y="0"/>
                </a:lnTo>
                <a:lnTo>
                  <a:pt x="973286" y="1249051"/>
                </a:lnTo>
                <a:lnTo>
                  <a:pt x="0" y="12490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cxnSp>
        <p:nvCxnSpPr>
          <p:cNvPr id="334" name="Connector: Elbow 333"/>
          <p:cNvCxnSpPr/>
          <p:nvPr/>
        </p:nvCxnSpPr>
        <p:spPr>
          <a:xfrm flipV="1">
            <a:off x="685800" y="3390900"/>
            <a:ext cx="16002000" cy="457200"/>
          </a:xfrm>
          <a:prstGeom prst="bentConnector3">
            <a:avLst>
              <a:gd name="adj1" fmla="val -2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Freeform 64"/>
          <p:cNvSpPr/>
          <p:nvPr/>
        </p:nvSpPr>
        <p:spPr>
          <a:xfrm>
            <a:off x="11353800" y="8801100"/>
            <a:ext cx="973286" cy="1249051"/>
          </a:xfrm>
          <a:custGeom>
            <a:avLst/>
            <a:gdLst/>
            <a:ahLst/>
            <a:cxnLst/>
            <a:rect l="l" t="t" r="r" b="b"/>
            <a:pathLst>
              <a:path w="973286" h="1249051">
                <a:moveTo>
                  <a:pt x="0" y="0"/>
                </a:moveTo>
                <a:lnTo>
                  <a:pt x="973286" y="0"/>
                </a:lnTo>
                <a:lnTo>
                  <a:pt x="973286" y="1249051"/>
                </a:lnTo>
                <a:lnTo>
                  <a:pt x="0" y="12490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38" name="Freeform 64"/>
          <p:cNvSpPr/>
          <p:nvPr/>
        </p:nvSpPr>
        <p:spPr>
          <a:xfrm>
            <a:off x="5275114" y="6743700"/>
            <a:ext cx="973286" cy="1249051"/>
          </a:xfrm>
          <a:custGeom>
            <a:avLst/>
            <a:gdLst/>
            <a:ahLst/>
            <a:cxnLst/>
            <a:rect l="l" t="t" r="r" b="b"/>
            <a:pathLst>
              <a:path w="973286" h="1249051">
                <a:moveTo>
                  <a:pt x="0" y="0"/>
                </a:moveTo>
                <a:lnTo>
                  <a:pt x="973286" y="0"/>
                </a:lnTo>
                <a:lnTo>
                  <a:pt x="973286" y="1249051"/>
                </a:lnTo>
                <a:lnTo>
                  <a:pt x="0" y="12490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40" name="Rectangle: Rounded Corners 339"/>
          <p:cNvSpPr/>
          <p:nvPr/>
        </p:nvSpPr>
        <p:spPr>
          <a:xfrm>
            <a:off x="12420600" y="6134100"/>
            <a:ext cx="5257800" cy="457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TextBox 220"/>
          <p:cNvSpPr txBox="1"/>
          <p:nvPr/>
        </p:nvSpPr>
        <p:spPr>
          <a:xfrm>
            <a:off x="11498920" y="6208578"/>
            <a:ext cx="6032611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614"/>
              </a:lnSpc>
              <a:spcBef>
                <a:spcPct val="0"/>
              </a:spcBef>
            </a:pPr>
            <a:r>
              <a:rPr lang="en-US" sz="2178" u="none" strike="noStrike" spc="-43">
                <a:solidFill>
                  <a:srgbClr val="0DA696"/>
                </a:solidFill>
                <a:latin typeface="Muli Bold"/>
              </a:rPr>
              <a:t>PREPARE CONFERENCE PROCEEDING</a:t>
            </a:r>
          </a:p>
        </p:txBody>
      </p:sp>
      <p:pic>
        <p:nvPicPr>
          <p:cNvPr id="341" name="Picture 3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4739" y="4305300"/>
            <a:ext cx="1012861" cy="990600"/>
          </a:xfrm>
          <a:prstGeom prst="rect">
            <a:avLst/>
          </a:prstGeom>
        </p:spPr>
      </p:pic>
      <p:sp>
        <p:nvSpPr>
          <p:cNvPr id="342" name="Slide Number Placeholder 3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43" name="Freeform 49"/>
          <p:cNvSpPr/>
          <p:nvPr/>
        </p:nvSpPr>
        <p:spPr>
          <a:xfrm>
            <a:off x="11582400" y="1139878"/>
            <a:ext cx="923696" cy="1185410"/>
          </a:xfrm>
          <a:custGeom>
            <a:avLst/>
            <a:gdLst/>
            <a:ahLst/>
            <a:cxnLst/>
            <a:rect l="l" t="t" r="r" b="b"/>
            <a:pathLst>
              <a:path w="923696" h="1185410">
                <a:moveTo>
                  <a:pt x="0" y="0"/>
                </a:moveTo>
                <a:lnTo>
                  <a:pt x="923697" y="0"/>
                </a:lnTo>
                <a:lnTo>
                  <a:pt x="923697" y="1185410"/>
                </a:lnTo>
                <a:lnTo>
                  <a:pt x="0" y="11854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65" name="TextBox 208"/>
          <p:cNvSpPr txBox="1"/>
          <p:nvPr/>
        </p:nvSpPr>
        <p:spPr>
          <a:xfrm>
            <a:off x="15392400" y="9029700"/>
            <a:ext cx="1136295" cy="345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Produce</a:t>
            </a:r>
          </a:p>
        </p:txBody>
      </p:sp>
      <p:sp>
        <p:nvSpPr>
          <p:cNvPr id="266" name="TextBox 137"/>
          <p:cNvSpPr txBox="1"/>
          <p:nvPr/>
        </p:nvSpPr>
        <p:spPr>
          <a:xfrm>
            <a:off x="15385696" y="9458405"/>
            <a:ext cx="2473329" cy="345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083">
                <a:solidFill>
                  <a:srgbClr val="000000"/>
                </a:solidFill>
                <a:latin typeface="Helvetica World"/>
              </a:rPr>
              <a:t>Report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10800000">
            <a:off x="0" y="-11107293"/>
            <a:ext cx="19359160" cy="18023378"/>
            <a:chOff x="0" y="0"/>
            <a:chExt cx="6350000" cy="5911850"/>
          </a:xfrm>
        </p:grpSpPr>
        <p:sp>
          <p:nvSpPr>
            <p:cNvPr id="3" name="Freeform 3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2700">
              <a:noFill/>
            </a:ln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3265385" y="-733078"/>
            <a:ext cx="6312114" cy="5876578"/>
            <a:chOff x="0" y="0"/>
            <a:chExt cx="6350000" cy="5911850"/>
          </a:xfrm>
        </p:grpSpPr>
        <p:sp>
          <p:nvSpPr>
            <p:cNvPr id="5" name="Freeform 5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noFill/>
            </a:ln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-10800000">
            <a:off x="-12563471" y="-1968963"/>
            <a:ext cx="16875215" cy="15710825"/>
            <a:chOff x="0" y="0"/>
            <a:chExt cx="6350000" cy="5911850"/>
          </a:xfrm>
        </p:grpSpPr>
        <p:sp>
          <p:nvSpPr>
            <p:cNvPr id="7" name="Freeform 7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noFill/>
            </a:ln>
          </p:spPr>
        </p:sp>
      </p:grpSp>
      <p:sp>
        <p:nvSpPr>
          <p:cNvPr id="8" name="TextBox 8"/>
          <p:cNvSpPr txBox="1"/>
          <p:nvPr/>
        </p:nvSpPr>
        <p:spPr>
          <a:xfrm>
            <a:off x="6324600" y="4838700"/>
            <a:ext cx="7137647" cy="1218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01"/>
              </a:lnSpc>
              <a:spcBef>
                <a:spcPct val="0"/>
              </a:spcBef>
            </a:pPr>
            <a:r>
              <a:rPr lang="en-US" sz="6786">
                <a:solidFill>
                  <a:srgbClr val="203850"/>
                </a:solidFill>
                <a:latin typeface="Muli"/>
              </a:rPr>
              <a:t>Other Features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12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10571" y="461962"/>
            <a:ext cx="9019259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7499" spc="-149">
                <a:solidFill>
                  <a:srgbClr val="E66418"/>
                </a:solidFill>
                <a:latin typeface="Muli Bold"/>
              </a:rPr>
              <a:t>OTHER FEATURES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7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8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Rectangle 8"/>
          <p:cNvSpPr/>
          <p:nvPr/>
        </p:nvSpPr>
        <p:spPr>
          <a:xfrm>
            <a:off x="1143000" y="2770882"/>
            <a:ext cx="161544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solidFill>
                  <a:srgbClr val="245CA6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Conference Website Creation</a:t>
            </a:r>
            <a:endParaRPr lang="en-US" sz="3200">
              <a:solidFill>
                <a:srgbClr val="000000"/>
              </a:solidFill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</a:endParaRPr>
          </a:p>
          <a:p>
            <a:pPr algn="ctr"/>
            <a:r>
              <a:rPr lang="en-US" sz="3200">
                <a:solidFill>
                  <a:srgbClr val="000000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Construct a </a:t>
            </a:r>
            <a:r>
              <a:rPr lang="en-US" sz="3200" b="1">
                <a:solidFill>
                  <a:srgbClr val="000000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package of HTML files</a:t>
            </a:r>
            <a:r>
              <a:rPr lang="en-US" sz="3200">
                <a:solidFill>
                  <a:srgbClr val="000000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 that is </a:t>
            </a:r>
            <a:r>
              <a:rPr lang="en-US" sz="3200" b="1">
                <a:solidFill>
                  <a:srgbClr val="000000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prepared for deployment </a:t>
            </a:r>
            <a:r>
              <a:rPr lang="en-US" sz="3200">
                <a:solidFill>
                  <a:srgbClr val="000000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and includes content related to the conference for public promotional purposes. This content is sourced from the </a:t>
            </a:r>
            <a:r>
              <a:rPr lang="en-US" sz="3200" b="1">
                <a:solidFill>
                  <a:srgbClr val="000000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conference plan</a:t>
            </a:r>
            <a:r>
              <a:rPr lang="en-US" sz="3200">
                <a:solidFill>
                  <a:srgbClr val="000000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 and any </a:t>
            </a:r>
            <a:r>
              <a:rPr lang="en-US" sz="3200" b="1">
                <a:solidFill>
                  <a:srgbClr val="000000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supplementary details</a:t>
            </a:r>
            <a:r>
              <a:rPr lang="en-US" sz="3200">
                <a:solidFill>
                  <a:srgbClr val="000000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 provided by the </a:t>
            </a:r>
            <a:r>
              <a:rPr lang="en-US" sz="3200" b="1">
                <a:solidFill>
                  <a:srgbClr val="000000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admin</a:t>
            </a:r>
            <a:r>
              <a:rPr lang="en-US" sz="3200">
                <a:solidFill>
                  <a:srgbClr val="000000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.</a:t>
            </a:r>
            <a:endParaRPr lang="en-US" sz="3200">
              <a:solidFill>
                <a:srgbClr val="000000"/>
              </a:solidFill>
              <a:effectLst/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38250" y="5742682"/>
            <a:ext cx="159639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solidFill>
                  <a:srgbClr val="245CA6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Lecture Research Profile</a:t>
            </a:r>
          </a:p>
          <a:p>
            <a:pPr algn="ctr"/>
            <a:r>
              <a:rPr lang="en-US" sz="320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 Establish </a:t>
            </a:r>
            <a:r>
              <a:rPr lang="en-US" sz="3200" b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research profile pages </a:t>
            </a:r>
            <a:r>
              <a:rPr lang="en-US" sz="320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for lecturers at FPT University, Ho Chi Minh Campus.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10800000">
            <a:off x="0" y="-11107293"/>
            <a:ext cx="19359160" cy="18023378"/>
            <a:chOff x="0" y="0"/>
            <a:chExt cx="6350000" cy="5911850"/>
          </a:xfrm>
        </p:grpSpPr>
        <p:sp>
          <p:nvSpPr>
            <p:cNvPr id="3" name="Freeform 3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2700">
              <a:noFill/>
            </a:ln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3265385" y="-733078"/>
            <a:ext cx="6312114" cy="5876578"/>
            <a:chOff x="0" y="0"/>
            <a:chExt cx="6350000" cy="5911850"/>
          </a:xfrm>
        </p:grpSpPr>
        <p:sp>
          <p:nvSpPr>
            <p:cNvPr id="5" name="Freeform 5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noFill/>
            </a:ln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-10800000">
            <a:off x="-12563471" y="-1968963"/>
            <a:ext cx="16875215" cy="15710825"/>
            <a:chOff x="0" y="0"/>
            <a:chExt cx="6350000" cy="5911850"/>
          </a:xfrm>
        </p:grpSpPr>
        <p:sp>
          <p:nvSpPr>
            <p:cNvPr id="7" name="Freeform 7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noFill/>
            </a:ln>
          </p:spPr>
        </p:sp>
      </p:grpSp>
      <p:sp>
        <p:nvSpPr>
          <p:cNvPr id="8" name="TextBox 8"/>
          <p:cNvSpPr txBox="1"/>
          <p:nvPr/>
        </p:nvSpPr>
        <p:spPr>
          <a:xfrm>
            <a:off x="7827228" y="4838700"/>
            <a:ext cx="3610613" cy="1167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01"/>
              </a:lnSpc>
              <a:spcBef>
                <a:spcPct val="0"/>
              </a:spcBef>
            </a:pPr>
            <a:r>
              <a:rPr lang="en-US" sz="6786">
                <a:solidFill>
                  <a:srgbClr val="203850"/>
                </a:solidFill>
                <a:latin typeface="Muli"/>
              </a:rPr>
              <a:t>Outcome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10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77051" y="426793"/>
            <a:ext cx="6705893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7499" spc="-149">
                <a:solidFill>
                  <a:srgbClr val="E66418"/>
                </a:solidFill>
                <a:latin typeface="Muli Bold"/>
              </a:rPr>
              <a:t>VALUES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924971" y="2161544"/>
            <a:ext cx="13811191" cy="59652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861"/>
              </a:lnSpc>
            </a:pPr>
            <a:r>
              <a:rPr lang="en-US" sz="2800">
                <a:solidFill>
                  <a:srgbClr val="000000"/>
                </a:solidFill>
                <a:latin typeface="Helvetica World"/>
              </a:rPr>
              <a:t>1. SRASS offers a </a:t>
            </a:r>
            <a:r>
              <a:rPr lang="en-US" sz="2800" b="1">
                <a:solidFill>
                  <a:srgbClr val="000000"/>
                </a:solidFill>
                <a:latin typeface="Helvetica World"/>
              </a:rPr>
              <a:t>comprehensive process</a:t>
            </a:r>
            <a:r>
              <a:rPr lang="en-US" sz="2800">
                <a:solidFill>
                  <a:srgbClr val="000000"/>
                </a:solidFill>
                <a:latin typeface="Helvetica World"/>
              </a:rPr>
              <a:t> that encompasses the necessary </a:t>
            </a:r>
            <a:r>
              <a:rPr lang="en-US" sz="2800" b="1">
                <a:solidFill>
                  <a:srgbClr val="000000"/>
                </a:solidFill>
                <a:latin typeface="Helvetica World"/>
              </a:rPr>
              <a:t>conference management activities </a:t>
            </a:r>
            <a:r>
              <a:rPr lang="en-US" sz="2800">
                <a:solidFill>
                  <a:srgbClr val="000000"/>
                </a:solidFill>
                <a:latin typeface="Helvetica World"/>
              </a:rPr>
              <a:t>at </a:t>
            </a:r>
            <a:r>
              <a:rPr lang="en-US" sz="2800" b="1">
                <a:solidFill>
                  <a:srgbClr val="000000"/>
                </a:solidFill>
                <a:latin typeface="Helvetica World"/>
              </a:rPr>
              <a:t>FPT University, Ho Chi Minh Campus</a:t>
            </a:r>
            <a:r>
              <a:rPr lang="en-US" sz="2800">
                <a:solidFill>
                  <a:srgbClr val="000000"/>
                </a:solidFill>
                <a:latin typeface="Helvetica World"/>
              </a:rPr>
              <a:t>.</a:t>
            </a:r>
            <a:endParaRPr lang="en-US" sz="2800">
              <a:cs typeface="Calibri"/>
            </a:endParaRPr>
          </a:p>
          <a:p>
            <a:pPr algn="just">
              <a:lnSpc>
                <a:spcPts val="3861"/>
              </a:lnSpc>
            </a:pPr>
            <a:r>
              <a:rPr lang="en-US" sz="2800">
                <a:solidFill>
                  <a:srgbClr val="000000"/>
                </a:solidFill>
                <a:latin typeface="Helvetica World"/>
              </a:rPr>
              <a:t>2. SRASS presents </a:t>
            </a:r>
            <a:r>
              <a:rPr lang="en-US" sz="2800" b="1">
                <a:solidFill>
                  <a:srgbClr val="000000"/>
                </a:solidFill>
                <a:latin typeface="Helvetica World"/>
              </a:rPr>
              <a:t>methodologies and automated tools</a:t>
            </a:r>
            <a:r>
              <a:rPr lang="en-US" sz="2800">
                <a:solidFill>
                  <a:srgbClr val="000000"/>
                </a:solidFill>
                <a:latin typeface="Helvetica World"/>
              </a:rPr>
              <a:t> for efficient conference management:</a:t>
            </a:r>
            <a:endParaRPr lang="en-US" sz="2800">
              <a:solidFill>
                <a:srgbClr val="000000"/>
              </a:solidFill>
              <a:latin typeface="Helvetica World"/>
              <a:ea typeface="Helvetica World"/>
              <a:cs typeface="Helvetica World"/>
            </a:endParaRPr>
          </a:p>
          <a:p>
            <a:pPr algn="just">
              <a:lnSpc>
                <a:spcPts val="3861"/>
              </a:lnSpc>
            </a:pPr>
            <a:r>
              <a:rPr lang="en-US" sz="2800">
                <a:solidFill>
                  <a:srgbClr val="000000"/>
                </a:solidFill>
                <a:latin typeface="Helvetica World"/>
              </a:rPr>
              <a:t>          2.1 </a:t>
            </a:r>
            <a:r>
              <a:rPr lang="en-US" sz="2800" b="1">
                <a:solidFill>
                  <a:srgbClr val="000000"/>
                </a:solidFill>
                <a:latin typeface="Helvetica World"/>
              </a:rPr>
              <a:t>Automatically tracking conference progress</a:t>
            </a:r>
            <a:r>
              <a:rPr lang="en-US" sz="2800">
                <a:solidFill>
                  <a:srgbClr val="000000"/>
                </a:solidFill>
                <a:latin typeface="Helvetica World"/>
              </a:rPr>
              <a:t>, accompanied by a brief overview of the process.</a:t>
            </a:r>
            <a:endParaRPr lang="en-US" sz="2800">
              <a:solidFill>
                <a:srgbClr val="000000"/>
              </a:solidFill>
              <a:latin typeface="Helvetica World"/>
              <a:ea typeface="Helvetica World"/>
              <a:cs typeface="Helvetica World"/>
            </a:endParaRPr>
          </a:p>
          <a:p>
            <a:pPr algn="just">
              <a:lnSpc>
                <a:spcPts val="3861"/>
              </a:lnSpc>
            </a:pPr>
            <a:r>
              <a:rPr lang="en-US" sz="2800">
                <a:solidFill>
                  <a:srgbClr val="000000"/>
                </a:solidFill>
                <a:latin typeface="Helvetica World"/>
              </a:rPr>
              <a:t>           2.2 Enhancing integrity in scientific research by </a:t>
            </a:r>
            <a:r>
              <a:rPr lang="en-US" sz="2800" b="1">
                <a:solidFill>
                  <a:srgbClr val="000000"/>
                </a:solidFill>
                <a:latin typeface="Helvetica World"/>
              </a:rPr>
              <a:t>automatically detecting conflicts of interest</a:t>
            </a:r>
            <a:r>
              <a:rPr lang="en-US" sz="2800">
                <a:solidFill>
                  <a:srgbClr val="000000"/>
                </a:solidFill>
                <a:latin typeface="Helvetica World"/>
              </a:rPr>
              <a:t>.</a:t>
            </a:r>
            <a:endParaRPr lang="en-US" sz="2800">
              <a:solidFill>
                <a:srgbClr val="000000"/>
              </a:solidFill>
              <a:latin typeface="Helvetica World"/>
              <a:ea typeface="Helvetica World"/>
              <a:cs typeface="Helvetica World"/>
            </a:endParaRPr>
          </a:p>
          <a:p>
            <a:pPr algn="just">
              <a:lnSpc>
                <a:spcPts val="3861"/>
              </a:lnSpc>
            </a:pPr>
            <a:r>
              <a:rPr lang="en-US" sz="2800">
                <a:solidFill>
                  <a:srgbClr val="000000"/>
                </a:solidFill>
                <a:latin typeface="Helvetica World"/>
              </a:rPr>
              <a:t>            2.3 Providing </a:t>
            </a:r>
            <a:r>
              <a:rPr lang="en-US" sz="2800" b="1">
                <a:solidFill>
                  <a:srgbClr val="000000"/>
                </a:solidFill>
                <a:latin typeface="Helvetica World"/>
              </a:rPr>
              <a:t>reviewer recommendations</a:t>
            </a:r>
            <a:r>
              <a:rPr lang="en-US" sz="2800">
                <a:solidFill>
                  <a:srgbClr val="000000"/>
                </a:solidFill>
                <a:latin typeface="Helvetica World"/>
              </a:rPr>
              <a:t> based on </a:t>
            </a:r>
            <a:r>
              <a:rPr lang="en-US" sz="2800" b="1">
                <a:solidFill>
                  <a:srgbClr val="000000"/>
                </a:solidFill>
                <a:latin typeface="Helvetica World"/>
              </a:rPr>
              <a:t>subject relevance</a:t>
            </a:r>
            <a:r>
              <a:rPr lang="en-US" sz="2800">
                <a:solidFill>
                  <a:srgbClr val="000000"/>
                </a:solidFill>
                <a:latin typeface="Helvetica World"/>
              </a:rPr>
              <a:t>, </a:t>
            </a:r>
            <a:r>
              <a:rPr lang="en-US" sz="2800" b="1">
                <a:solidFill>
                  <a:srgbClr val="000000"/>
                </a:solidFill>
                <a:latin typeface="Helvetica World"/>
              </a:rPr>
              <a:t>quotas</a:t>
            </a:r>
            <a:r>
              <a:rPr lang="en-US" sz="2800">
                <a:solidFill>
                  <a:srgbClr val="000000"/>
                </a:solidFill>
                <a:latin typeface="Helvetica World"/>
              </a:rPr>
              <a:t>, and </a:t>
            </a:r>
            <a:r>
              <a:rPr lang="en-US" sz="2800" b="1">
                <a:solidFill>
                  <a:srgbClr val="000000"/>
                </a:solidFill>
                <a:latin typeface="Helvetica World"/>
              </a:rPr>
              <a:t>conflicts of interest</a:t>
            </a:r>
            <a:r>
              <a:rPr lang="en-US" sz="2800">
                <a:solidFill>
                  <a:srgbClr val="000000"/>
                </a:solidFill>
                <a:latin typeface="Helvetica World"/>
              </a:rPr>
              <a:t> with submissions.</a:t>
            </a:r>
            <a:endParaRPr lang="en-US" sz="2800">
              <a:solidFill>
                <a:srgbClr val="000000"/>
              </a:solidFill>
              <a:latin typeface="Helvetica World"/>
              <a:ea typeface="Helvetica World"/>
              <a:cs typeface="Helvetica World"/>
            </a:endParaRPr>
          </a:p>
          <a:p>
            <a:pPr algn="just">
              <a:lnSpc>
                <a:spcPts val="3861"/>
              </a:lnSpc>
            </a:pPr>
            <a:r>
              <a:rPr lang="en-US" sz="2800">
                <a:solidFill>
                  <a:srgbClr val="000000"/>
                </a:solidFill>
                <a:latin typeface="Helvetica World"/>
              </a:rPr>
              <a:t>3. SRASS implements a </a:t>
            </a:r>
            <a:r>
              <a:rPr lang="en-US" sz="2800" b="1">
                <a:solidFill>
                  <a:srgbClr val="000000"/>
                </a:solidFill>
                <a:latin typeface="Helvetica World"/>
              </a:rPr>
              <a:t>reminder and task suggestion mechanism</a:t>
            </a:r>
            <a:r>
              <a:rPr lang="en-US" sz="2800">
                <a:solidFill>
                  <a:srgbClr val="000000"/>
                </a:solidFill>
                <a:latin typeface="Helvetica World"/>
              </a:rPr>
              <a:t> through the use of the "lightbulb" feature.</a:t>
            </a:r>
            <a:endParaRPr lang="en-US" sz="2800">
              <a:solidFill>
                <a:srgbClr val="000000"/>
              </a:solidFill>
              <a:latin typeface="Helvetica World"/>
              <a:ea typeface="Helvetica World"/>
              <a:cs typeface="Helvetica Wor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6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7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77051" y="532300"/>
            <a:ext cx="6705893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7499" spc="-149">
                <a:solidFill>
                  <a:srgbClr val="E66418"/>
                </a:solidFill>
                <a:latin typeface="Muli Bold"/>
              </a:rPr>
              <a:t>CHALLENGES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171111" y="2272830"/>
            <a:ext cx="13312731" cy="3863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3200" b="1"/>
              <a:t>Changes </a:t>
            </a:r>
            <a:r>
              <a:rPr lang="en-US" sz="3200"/>
              <a:t>to the </a:t>
            </a:r>
            <a:r>
              <a:rPr lang="en-US" sz="3200" b="1"/>
              <a:t>structure of track activity timelines</a:t>
            </a:r>
            <a:r>
              <a:rPr lang="en-US" sz="3200"/>
              <a:t> and </a:t>
            </a:r>
            <a:r>
              <a:rPr lang="en-US" sz="3200" b="1"/>
              <a:t>revision counts</a:t>
            </a:r>
            <a:r>
              <a:rPr lang="en-US" sz="3200"/>
              <a:t> </a:t>
            </a:r>
            <a:r>
              <a:rPr lang="en-US" sz="3200" b="1">
                <a:solidFill>
                  <a:srgbClr val="FF0000"/>
                </a:solidFill>
              </a:rPr>
              <a:t>CANNOT </a:t>
            </a:r>
            <a:r>
              <a:rPr lang="en-US" sz="3200"/>
              <a:t>occur once </a:t>
            </a:r>
            <a:r>
              <a:rPr lang="en-US" sz="3200" b="1"/>
              <a:t>this content is confirmed</a:t>
            </a:r>
            <a:r>
              <a:rPr lang="en-US" sz="3200"/>
              <a:t> and </a:t>
            </a:r>
            <a:r>
              <a:rPr lang="en-US" sz="3200" b="1"/>
              <a:t>submissions are received</a:t>
            </a:r>
            <a:r>
              <a:rPr lang="en-US" sz="3200"/>
              <a:t>.</a:t>
            </a:r>
            <a:endParaRPr lang="en-US" sz="4400">
              <a:cs typeface="Calibri"/>
            </a:endParaRP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US" sz="3200"/>
              <a:t>The </a:t>
            </a:r>
            <a:r>
              <a:rPr lang="en-US" sz="3200" b="1"/>
              <a:t>processing of conference proceedings</a:t>
            </a:r>
            <a:r>
              <a:rPr lang="en-US" sz="3200"/>
              <a:t> will </a:t>
            </a:r>
            <a:r>
              <a:rPr lang="en-US" sz="3200" b="1">
                <a:solidFill>
                  <a:srgbClr val="FF0000"/>
                </a:solidFill>
              </a:rPr>
              <a:t>NOT </a:t>
            </a:r>
            <a:r>
              <a:rPr lang="en-US" sz="3200"/>
              <a:t>be </a:t>
            </a:r>
            <a:r>
              <a:rPr lang="en-US" sz="3200" b="1"/>
              <a:t>carried out</a:t>
            </a:r>
            <a:r>
              <a:rPr lang="en-US" sz="3200"/>
              <a:t>.</a:t>
            </a:r>
            <a:endParaRPr lang="en-US" sz="4400">
              <a:cs typeface="Calibri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3200"/>
              <a:t>Currently, there is </a:t>
            </a:r>
            <a:r>
              <a:rPr lang="en-US" sz="3200" b="1">
                <a:solidFill>
                  <a:srgbClr val="FF0000"/>
                </a:solidFill>
              </a:rPr>
              <a:t>NO </a:t>
            </a:r>
            <a:r>
              <a:rPr lang="en-US" sz="3200" b="1"/>
              <a:t>mobile application</a:t>
            </a:r>
            <a:r>
              <a:rPr lang="en-US" sz="3200"/>
              <a:t> accessible for </a:t>
            </a:r>
            <a:r>
              <a:rPr lang="en-US" sz="3200" b="1"/>
              <a:t>authors </a:t>
            </a:r>
            <a:r>
              <a:rPr lang="en-US" sz="3200"/>
              <a:t>and </a:t>
            </a:r>
            <a:r>
              <a:rPr lang="en-US" sz="3200" b="1"/>
              <a:t>reviewers</a:t>
            </a:r>
            <a:r>
              <a:rPr lang="en-US" sz="3200"/>
              <a:t>.</a:t>
            </a:r>
            <a:endParaRPr lang="en-US" sz="440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6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7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6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7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TextBox 2"/>
          <p:cNvSpPr txBox="1"/>
          <p:nvPr/>
        </p:nvSpPr>
        <p:spPr>
          <a:xfrm>
            <a:off x="685800" y="346823"/>
            <a:ext cx="9601200" cy="1067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999"/>
              </a:lnSpc>
            </a:pPr>
            <a:r>
              <a:rPr lang="en-US" sz="6600" u="sng" spc="-149">
                <a:solidFill>
                  <a:srgbClr val="E66418"/>
                </a:solidFill>
                <a:latin typeface="Muli Bold"/>
              </a:rPr>
              <a:t>Business Confirmation</a:t>
            </a:r>
          </a:p>
        </p:txBody>
      </p:sp>
      <p:pic>
        <p:nvPicPr>
          <p:cNvPr id="2" name="Picture 1" descr="A paper with writing on it&#10;&#10;Description automatically generated">
            <a:extLst>
              <a:ext uri="{FF2B5EF4-FFF2-40B4-BE49-F238E27FC236}">
                <a16:creationId xmlns:a16="http://schemas.microsoft.com/office/drawing/2014/main" id="{683D3CEF-D6C3-4974-D284-10E2D6594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25" y="1651577"/>
            <a:ext cx="6092825" cy="7793470"/>
          </a:xfrm>
          <a:prstGeom prst="rect">
            <a:avLst/>
          </a:prstGeom>
        </p:spPr>
      </p:pic>
      <p:pic>
        <p:nvPicPr>
          <p:cNvPr id="3" name="Picture 2" descr="A paper with text on it&#10;&#10;Description automatically generated">
            <a:extLst>
              <a:ext uri="{FF2B5EF4-FFF2-40B4-BE49-F238E27FC236}">
                <a16:creationId xmlns:a16="http://schemas.microsoft.com/office/drawing/2014/main" id="{5078B44B-B9BD-29D6-BC5B-4071B9693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025" y="1657248"/>
            <a:ext cx="6315075" cy="7782130"/>
          </a:xfrm>
          <a:prstGeom prst="rect">
            <a:avLst/>
          </a:prstGeom>
        </p:spPr>
      </p:pic>
      <p:pic>
        <p:nvPicPr>
          <p:cNvPr id="8" name="Picture 7" descr="A paper with writing on it&#10;&#10;Description automatically generated">
            <a:extLst>
              <a:ext uri="{FF2B5EF4-FFF2-40B4-BE49-F238E27FC236}">
                <a16:creationId xmlns:a16="http://schemas.microsoft.com/office/drawing/2014/main" id="{DB5FFA55-4923-9C3D-7011-7FB1218FA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0400" y="1650124"/>
            <a:ext cx="5997575" cy="7796377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10800000">
            <a:off x="0" y="-11107293"/>
            <a:ext cx="19359160" cy="18023378"/>
            <a:chOff x="0" y="0"/>
            <a:chExt cx="6350000" cy="5911850"/>
          </a:xfrm>
        </p:grpSpPr>
        <p:sp>
          <p:nvSpPr>
            <p:cNvPr id="3" name="Freeform 3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2700">
              <a:noFill/>
            </a:ln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3265385" y="-733078"/>
            <a:ext cx="6312114" cy="5876578"/>
            <a:chOff x="0" y="0"/>
            <a:chExt cx="6350000" cy="5911850"/>
          </a:xfrm>
        </p:grpSpPr>
        <p:sp>
          <p:nvSpPr>
            <p:cNvPr id="5" name="Freeform 5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noFill/>
            </a:ln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-10800000">
            <a:off x="-12563471" y="-1968963"/>
            <a:ext cx="16875215" cy="15710825"/>
            <a:chOff x="0" y="0"/>
            <a:chExt cx="6350000" cy="5911850"/>
          </a:xfrm>
        </p:grpSpPr>
        <p:sp>
          <p:nvSpPr>
            <p:cNvPr id="7" name="Freeform 7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noFill/>
            </a:ln>
          </p:spPr>
        </p:sp>
      </p:grpSp>
      <p:sp>
        <p:nvSpPr>
          <p:cNvPr id="8" name="TextBox 8"/>
          <p:cNvSpPr txBox="1"/>
          <p:nvPr/>
        </p:nvSpPr>
        <p:spPr>
          <a:xfrm>
            <a:off x="5257800" y="5235951"/>
            <a:ext cx="10068304" cy="1120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01"/>
              </a:lnSpc>
              <a:spcBef>
                <a:spcPct val="0"/>
              </a:spcBef>
            </a:pPr>
            <a:r>
              <a:rPr lang="en-US" sz="6750">
                <a:solidFill>
                  <a:srgbClr val="203850"/>
                </a:solidFill>
                <a:latin typeface="Muli"/>
              </a:rPr>
              <a:t>Thank you for listening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10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05200" y="419100"/>
            <a:ext cx="10439399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400" spc="-149">
                <a:solidFill>
                  <a:srgbClr val="E66418"/>
                </a:solidFill>
                <a:latin typeface="Muli Bold"/>
              </a:rPr>
              <a:t>REVIEWER SUGGESTION RANKING ALGORITHM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71600" y="2307999"/>
            <a:ext cx="15544800" cy="6401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/>
              <a:t>When </a:t>
            </a:r>
            <a:r>
              <a:rPr lang="en-US" sz="3200" b="1"/>
              <a:t>dealing with each submission</a:t>
            </a:r>
            <a:r>
              <a:rPr lang="en-US" sz="3200"/>
              <a:t>,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/>
              <a:t>Arrange the reviewers in descending order</a:t>
            </a:r>
            <a:r>
              <a:rPr lang="en-US" sz="3200"/>
              <a:t> of </a:t>
            </a:r>
            <a:r>
              <a:rPr lang="en-US" sz="3200" b="1"/>
              <a:t>groups</a:t>
            </a:r>
            <a:r>
              <a:rPr lang="en-US" sz="3200"/>
              <a:t> (</a:t>
            </a:r>
            <a:r>
              <a:rPr lang="en-US" sz="3200" b="1"/>
              <a:t>higher group index</a:t>
            </a:r>
            <a:r>
              <a:rPr lang="en-US" sz="3200"/>
              <a:t> indicates </a:t>
            </a:r>
            <a:r>
              <a:rPr lang="en-US" sz="3200" b="1"/>
              <a:t>stronger recommendations</a:t>
            </a:r>
            <a:r>
              <a:rPr lang="en-US" sz="3200"/>
              <a:t>). Reviewers are categorized based on the following </a:t>
            </a:r>
            <a:r>
              <a:rPr lang="en-US" sz="3200" b="1"/>
              <a:t>evaluation criteria</a:t>
            </a:r>
            <a:r>
              <a:rPr lang="en-US" sz="3200"/>
              <a:t>:</a:t>
            </a:r>
            <a:endParaRPr lang="en-US" sz="3200">
              <a:cs typeface="Calibri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b="1">
                <a:solidFill>
                  <a:srgbClr val="FF0000"/>
                </a:solidFill>
              </a:rPr>
              <a:t>Group 1: Reviewers with conflicts</a:t>
            </a:r>
            <a:r>
              <a:rPr lang="en-US" sz="3200">
                <a:solidFill>
                  <a:srgbClr val="FF0000"/>
                </a:solidFill>
              </a:rPr>
              <a:t> </a:t>
            </a:r>
            <a:r>
              <a:rPr lang="en-US" sz="3200"/>
              <a:t>(either submission conflict or reviewer conflict) related to the submission and are already at or over their assigned quota.</a:t>
            </a:r>
            <a:endParaRPr lang="en-US" sz="3200">
              <a:cs typeface="Calibri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b="1">
                <a:solidFill>
                  <a:srgbClr val="D3DB37"/>
                </a:solidFill>
              </a:rPr>
              <a:t>Group 2: Reviewers with conflict</a:t>
            </a:r>
            <a:r>
              <a:rPr lang="en-US" sz="3200" b="1">
                <a:solidFill>
                  <a:srgbClr val="C9D408"/>
                </a:solidFill>
              </a:rPr>
              <a:t>s</a:t>
            </a:r>
            <a:r>
              <a:rPr lang="en-US" sz="3200">
                <a:solidFill>
                  <a:srgbClr val="C9D408"/>
                </a:solidFill>
              </a:rPr>
              <a:t> </a:t>
            </a:r>
            <a:r>
              <a:rPr lang="en-US" sz="3200"/>
              <a:t>(either submission conflict or reviewer conflict) related to the submission but still have quota available (their assigned submissions are less than the reviewer quota).</a:t>
            </a:r>
            <a:endParaRPr lang="en-US" sz="3200">
              <a:cs typeface="Calibri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b="1">
                <a:solidFill>
                  <a:srgbClr val="00B050"/>
                </a:solidFill>
              </a:rPr>
              <a:t>Group 3: Reviewers without any conflicts</a:t>
            </a:r>
            <a:r>
              <a:rPr lang="en-US" sz="3200"/>
              <a:t> (neither submission conflict nor reviewer conflict) related to the submission and have remaining quota.</a:t>
            </a:r>
            <a:endParaRPr lang="en-US" sz="3200">
              <a:cs typeface="Calibri"/>
            </a:endParaRPr>
          </a:p>
          <a:p>
            <a:pPr marL="514350" indent="-514350">
              <a:buAutoNum type="arabicPeriod"/>
            </a:pPr>
            <a:r>
              <a:rPr lang="en-US" sz="3200" b="1"/>
              <a:t>Within each group</a:t>
            </a:r>
            <a:r>
              <a:rPr lang="en-US" sz="3200"/>
              <a:t>, further </a:t>
            </a:r>
            <a:r>
              <a:rPr lang="en-US" sz="3200" b="1"/>
              <a:t>sort the reviewers in </a:t>
            </a:r>
            <a:r>
              <a:rPr lang="en-US" sz="3200" b="1">
                <a:ea typeface="+mn-lt"/>
                <a:cs typeface="+mn-lt"/>
              </a:rPr>
              <a:t>descending </a:t>
            </a:r>
            <a:r>
              <a:rPr lang="en-US" sz="3200" b="1"/>
              <a:t>order</a:t>
            </a:r>
            <a:r>
              <a:rPr lang="en-US" sz="3200"/>
              <a:t> based on their </a:t>
            </a:r>
            <a:r>
              <a:rPr lang="en-US" sz="3200" b="1"/>
              <a:t>subject area relevance scores</a:t>
            </a:r>
            <a:r>
              <a:rPr lang="en-US" sz="3200"/>
              <a:t> (higher relevance scores indicate stronger recommendations)</a:t>
            </a:r>
            <a:endParaRPr lang="en-US" sz="320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6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7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4553839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95600" y="419100"/>
            <a:ext cx="1158240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400" spc="-149">
                <a:solidFill>
                  <a:srgbClr val="E66418"/>
                </a:solidFill>
                <a:latin typeface="Muli Bold"/>
              </a:rPr>
              <a:t>HOW SUBJECT AREA RELEVANCE SCORES ARE CALCULATED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47800" y="2307999"/>
            <a:ext cx="15038366" cy="6647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b="1"/>
              <a:t>Subject Area Relevance Score</a:t>
            </a:r>
            <a:r>
              <a:rPr lang="en-US" sz="2400"/>
              <a:t> takes into account </a:t>
            </a:r>
            <a:r>
              <a:rPr lang="en-US" sz="2400" b="1"/>
              <a:t>overlap</a:t>
            </a:r>
            <a:r>
              <a:rPr lang="en-US" sz="2400"/>
              <a:t> between </a:t>
            </a:r>
            <a:r>
              <a:rPr lang="en-US" sz="2400" b="1"/>
              <a:t>subject areas (primary, secondary)</a:t>
            </a:r>
            <a:r>
              <a:rPr lang="en-US" sz="2400"/>
              <a:t> provided by </a:t>
            </a:r>
            <a:r>
              <a:rPr lang="en-US" sz="2400" b="1"/>
              <a:t>reviewers</a:t>
            </a:r>
            <a:r>
              <a:rPr lang="en-US" sz="2400"/>
              <a:t> and </a:t>
            </a:r>
            <a:r>
              <a:rPr lang="en-US" sz="2400" b="1"/>
              <a:t>authors for their papers</a:t>
            </a:r>
            <a:r>
              <a:rPr lang="en-US" sz="2400"/>
              <a:t> as follows. </a:t>
            </a:r>
            <a:r>
              <a:rPr lang="en-US" sz="2400" b="1"/>
              <a:t>Higher values of relevance</a:t>
            </a:r>
            <a:r>
              <a:rPr lang="en-US" sz="2400"/>
              <a:t> denote </a:t>
            </a:r>
            <a:r>
              <a:rPr lang="en-US" sz="2400" b="1"/>
              <a:t>better match between a reviewer and paper</a:t>
            </a:r>
            <a:r>
              <a:rPr lang="en-US" sz="2400"/>
              <a:t>. There are </a:t>
            </a:r>
            <a:r>
              <a:rPr lang="en-US" sz="2400" b="1"/>
              <a:t>4</a:t>
            </a:r>
            <a:r>
              <a:rPr lang="en-US" sz="2400"/>
              <a:t> </a:t>
            </a:r>
            <a:r>
              <a:rPr lang="en-US" sz="2400" b="1"/>
              <a:t>cases of subject area overlap</a:t>
            </a:r>
            <a:r>
              <a:rPr lang="en-US" sz="2400"/>
              <a:t> we considered: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Paper and reviewer exact match on Primary: </a:t>
            </a:r>
            <a:r>
              <a:rPr lang="en-US" sz="2400" b="1"/>
              <a:t>pp</a:t>
            </a:r>
            <a:r>
              <a:rPr lang="en-US" sz="2400"/>
              <a:t> (1 if match, 0 otherwise)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Primary subject area of reviewer matches secondary subject area of paper: </a:t>
            </a:r>
            <a:r>
              <a:rPr lang="en-US" sz="2400" b="1" err="1"/>
              <a:t>ps</a:t>
            </a:r>
            <a:r>
              <a:rPr lang="en-US" sz="2400" b="1"/>
              <a:t> </a:t>
            </a:r>
            <a:r>
              <a:rPr lang="en-US" sz="2400"/>
              <a:t>(1 if match, 0 otherwise)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Primary subject area of paper matches secondary subject area of reviewer: </a:t>
            </a:r>
            <a:r>
              <a:rPr lang="en-US" sz="2400" b="1" err="1"/>
              <a:t>sp</a:t>
            </a:r>
            <a:r>
              <a:rPr lang="en-US" sz="2400"/>
              <a:t> (1 if match, 0 otherwise)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Secondary subject area of reviewer overlaps with secondary subject area of paper: </a:t>
            </a:r>
            <a:r>
              <a:rPr lang="en-US" sz="2400" b="1" err="1"/>
              <a:t>ss</a:t>
            </a:r>
            <a:r>
              <a:rPr lang="en-US" sz="2400"/>
              <a:t> is calculated by the formula:</a:t>
            </a:r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r>
              <a:rPr lang="en-US" sz="2400"/>
              <a:t>The PC Chairs can configure the factor for each case, denoted as F(case). </a:t>
            </a:r>
          </a:p>
          <a:p>
            <a:r>
              <a:rPr lang="en-US" sz="2400"/>
              <a:t>The general formula for calculating a subject area relevance score is as follows:</a:t>
            </a:r>
          </a:p>
          <a:p>
            <a:endParaRPr lang="en-US" sz="2400"/>
          </a:p>
          <a:p>
            <a:endParaRPr lang="en-US" sz="2400"/>
          </a:p>
          <a:p>
            <a:r>
              <a:rPr lang="en-US" sz="2400"/>
              <a:t>By default,</a:t>
            </a:r>
          </a:p>
          <a:p>
            <a:r>
              <a:rPr lang="en-US" sz="2400"/>
              <a:t>					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</a:rPr>
              <a:t>F(pp) = 0.80, F(</a:t>
            </a:r>
            <a:r>
              <a:rPr lang="en-US" sz="2400" err="1">
                <a:solidFill>
                  <a:schemeClr val="accent1">
                    <a:lumMod val="75000"/>
                  </a:schemeClr>
                </a:solidFill>
              </a:rPr>
              <a:t>sp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</a:rPr>
              <a:t>) = 0.16, F(</a:t>
            </a:r>
            <a:r>
              <a:rPr lang="en-US" sz="2400" err="1">
                <a:solidFill>
                  <a:schemeClr val="accent1">
                    <a:lumMod val="75000"/>
                  </a:schemeClr>
                </a:solidFill>
              </a:rPr>
              <a:t>ps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</a:rPr>
              <a:t>) = 0.16, F(</a:t>
            </a:r>
            <a:r>
              <a:rPr lang="en-US" sz="2400" err="1">
                <a:solidFill>
                  <a:schemeClr val="accent1">
                    <a:lumMod val="75000"/>
                  </a:schemeClr>
                </a:solidFill>
              </a:rPr>
              <a:t>ss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</a:rPr>
              <a:t>) = 0.04</a:t>
            </a:r>
          </a:p>
          <a:p>
            <a:r>
              <a:rPr lang="en-US" sz="2400"/>
              <a:t>Default Relevance Formula is </a:t>
            </a:r>
          </a:p>
          <a:p>
            <a:r>
              <a:rPr lang="en-US" sz="2400" b="1"/>
              <a:t>						</a:t>
            </a:r>
            <a:r>
              <a:rPr lang="en-US" sz="2400" b="1">
                <a:solidFill>
                  <a:schemeClr val="accent1">
                    <a:lumMod val="75000"/>
                  </a:schemeClr>
                </a:solidFill>
              </a:rPr>
              <a:t>0.80pp + 0.16ps + 0.16sp + 0.04ss</a:t>
            </a:r>
            <a:endParaRPr lang="en-US" sz="24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6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7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4991100"/>
            <a:ext cx="6301072" cy="9444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941" y="6819900"/>
            <a:ext cx="681765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70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266773" y="4333875"/>
            <a:ext cx="16325286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E66418"/>
                </a:solidFill>
                <a:latin typeface="Klein Bold"/>
              </a:rPr>
              <a:t>Flow 1: </a:t>
            </a:r>
          </a:p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203850"/>
                </a:solidFill>
                <a:latin typeface="Klein Bold"/>
              </a:rPr>
              <a:t>Initialize a Planned Conference</a:t>
            </a: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 rot="-10800000">
            <a:off x="-11734800" y="-1409700"/>
            <a:ext cx="13554071" cy="12618840"/>
            <a:chOff x="0" y="0"/>
            <a:chExt cx="6350000" cy="591185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7" name="Freeform 7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</p:sp>
      </p:grpSp>
      <p:grpSp>
        <p:nvGrpSpPr>
          <p:cNvPr id="8" name="Group 6"/>
          <p:cNvGrpSpPr>
            <a:grpSpLocks noChangeAspect="1"/>
          </p:cNvGrpSpPr>
          <p:nvPr/>
        </p:nvGrpSpPr>
        <p:grpSpPr>
          <a:xfrm rot="16556254">
            <a:off x="-3458015" y="-10307965"/>
            <a:ext cx="13554071" cy="12618840"/>
            <a:chOff x="0" y="0"/>
            <a:chExt cx="6350000" cy="5911850"/>
          </a:xfrm>
          <a:solidFill>
            <a:srgbClr val="E66418"/>
          </a:solidFill>
        </p:grpSpPr>
        <p:sp>
          <p:nvSpPr>
            <p:cNvPr id="9" name="Freeform 7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grpFill/>
            <a:ln w="12700">
              <a:solidFill>
                <a:srgbClr val="E66418"/>
              </a:solidFill>
            </a:ln>
          </p:spPr>
        </p:sp>
      </p:grpSp>
      <p:grpSp>
        <p:nvGrpSpPr>
          <p:cNvPr id="10" name="Group 6"/>
          <p:cNvGrpSpPr>
            <a:grpSpLocks noChangeAspect="1"/>
          </p:cNvGrpSpPr>
          <p:nvPr/>
        </p:nvGrpSpPr>
        <p:grpSpPr>
          <a:xfrm rot="5958658">
            <a:off x="-5093069" y="9590645"/>
            <a:ext cx="13554071" cy="12618840"/>
            <a:chOff x="0" y="0"/>
            <a:chExt cx="6350000" cy="5911850"/>
          </a:xfrm>
          <a:solidFill>
            <a:srgbClr val="E66418"/>
          </a:solidFill>
        </p:grpSpPr>
        <p:sp>
          <p:nvSpPr>
            <p:cNvPr id="11" name="Freeform 7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19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20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21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12800" y="5759992"/>
            <a:ext cx="14742304" cy="3330018"/>
            <a:chOff x="0" y="0"/>
            <a:chExt cx="2518707" cy="5689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8707" cy="568930"/>
            </a:xfrm>
            <a:custGeom>
              <a:avLst/>
              <a:gdLst/>
              <a:ahLst/>
              <a:cxnLst/>
              <a:rect l="l" t="t" r="r" b="b"/>
              <a:pathLst>
                <a:path w="2518707" h="568930">
                  <a:moveTo>
                    <a:pt x="0" y="0"/>
                  </a:moveTo>
                  <a:lnTo>
                    <a:pt x="2518707" y="0"/>
                  </a:lnTo>
                  <a:lnTo>
                    <a:pt x="2518707" y="568930"/>
                  </a:lnTo>
                  <a:lnTo>
                    <a:pt x="0" y="568930"/>
                  </a:lnTo>
                  <a:close/>
                </a:path>
              </a:pathLst>
            </a:custGeom>
            <a:solidFill>
              <a:srgbClr val="D2FE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rot="60000" flipV="1">
            <a:off x="3810000" y="7476697"/>
            <a:ext cx="2398052" cy="29003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7" name="Group 7"/>
          <p:cNvGrpSpPr/>
          <p:nvPr/>
        </p:nvGrpSpPr>
        <p:grpSpPr>
          <a:xfrm>
            <a:off x="3869246" y="6879681"/>
            <a:ext cx="385950" cy="421357"/>
            <a:chOff x="0" y="0"/>
            <a:chExt cx="514600" cy="561809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514600" cy="561809"/>
              <a:chOff x="0" y="0"/>
              <a:chExt cx="812800" cy="88736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8736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7365">
                    <a:moveTo>
                      <a:pt x="406400" y="0"/>
                    </a:moveTo>
                    <a:cubicBezTo>
                      <a:pt x="181951" y="0"/>
                      <a:pt x="0" y="198644"/>
                      <a:pt x="0" y="443683"/>
                    </a:cubicBezTo>
                    <a:cubicBezTo>
                      <a:pt x="0" y="688722"/>
                      <a:pt x="181951" y="887365"/>
                      <a:pt x="406400" y="887365"/>
                    </a:cubicBezTo>
                    <a:cubicBezTo>
                      <a:pt x="630849" y="887365"/>
                      <a:pt x="812800" y="688722"/>
                      <a:pt x="812800" y="443683"/>
                    </a:cubicBezTo>
                    <a:cubicBezTo>
                      <a:pt x="812800" y="198644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87354" y="72852"/>
              <a:ext cx="139891" cy="378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35"/>
                </a:lnSpc>
              </a:pPr>
              <a:r>
                <a:rPr lang="en-US" sz="1525">
                  <a:solidFill>
                    <a:srgbClr val="000000"/>
                  </a:solidFill>
                  <a:latin typeface="Helvetica World Bold"/>
                </a:rPr>
                <a:t>1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>
            <a:off x="7454149" y="7476697"/>
            <a:ext cx="1957628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" name="Freeform 13"/>
          <p:cNvSpPr/>
          <p:nvPr/>
        </p:nvSpPr>
        <p:spPr>
          <a:xfrm>
            <a:off x="9411777" y="6409068"/>
            <a:ext cx="2443683" cy="2135257"/>
          </a:xfrm>
          <a:custGeom>
            <a:avLst/>
            <a:gdLst/>
            <a:ahLst/>
            <a:cxnLst/>
            <a:rect l="l" t="t" r="r" b="b"/>
            <a:pathLst>
              <a:path w="2443683" h="2135257">
                <a:moveTo>
                  <a:pt x="0" y="0"/>
                </a:moveTo>
                <a:lnTo>
                  <a:pt x="2443684" y="0"/>
                </a:lnTo>
                <a:lnTo>
                  <a:pt x="2443684" y="2135257"/>
                </a:lnTo>
                <a:lnTo>
                  <a:pt x="0" y="21352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6831102" y="6774928"/>
            <a:ext cx="3620512" cy="52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</a:pPr>
            <a:r>
              <a:rPr lang="en-US" sz="3050">
                <a:solidFill>
                  <a:srgbClr val="000000"/>
                </a:solidFill>
                <a:latin typeface="Helvetica World"/>
              </a:rPr>
              <a:t>Notify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573980" y="6879681"/>
            <a:ext cx="385950" cy="421357"/>
            <a:chOff x="0" y="0"/>
            <a:chExt cx="514600" cy="561809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514600" cy="561809"/>
              <a:chOff x="0" y="0"/>
              <a:chExt cx="812800" cy="887365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8736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7365">
                    <a:moveTo>
                      <a:pt x="406400" y="0"/>
                    </a:moveTo>
                    <a:cubicBezTo>
                      <a:pt x="181951" y="0"/>
                      <a:pt x="0" y="198644"/>
                      <a:pt x="0" y="443683"/>
                    </a:cubicBezTo>
                    <a:cubicBezTo>
                      <a:pt x="0" y="688722"/>
                      <a:pt x="181951" y="887365"/>
                      <a:pt x="406400" y="887365"/>
                    </a:cubicBezTo>
                    <a:cubicBezTo>
                      <a:pt x="630849" y="887365"/>
                      <a:pt x="812800" y="688722"/>
                      <a:pt x="812800" y="443683"/>
                    </a:cubicBezTo>
                    <a:cubicBezTo>
                      <a:pt x="812800" y="198644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187354" y="72852"/>
              <a:ext cx="139891" cy="378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35"/>
                </a:lnSpc>
              </a:pPr>
              <a:r>
                <a:rPr lang="en-US" sz="1525">
                  <a:solidFill>
                    <a:srgbClr val="000000"/>
                  </a:solidFill>
                  <a:latin typeface="Helvetica World Bold"/>
                </a:rPr>
                <a:t>2</a:t>
              </a:r>
            </a:p>
          </p:txBody>
        </p:sp>
      </p:grpSp>
      <p:sp>
        <p:nvSpPr>
          <p:cNvPr id="20" name="AutoShape 20"/>
          <p:cNvSpPr/>
          <p:nvPr/>
        </p:nvSpPr>
        <p:spPr>
          <a:xfrm>
            <a:off x="11855461" y="7476697"/>
            <a:ext cx="2917376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1" name="TextBox 21"/>
          <p:cNvSpPr txBox="1"/>
          <p:nvPr/>
        </p:nvSpPr>
        <p:spPr>
          <a:xfrm>
            <a:off x="12531324" y="6762349"/>
            <a:ext cx="3620512" cy="524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0"/>
              </a:lnSpc>
            </a:pPr>
            <a:r>
              <a:rPr lang="en-US" sz="3050">
                <a:solidFill>
                  <a:srgbClr val="000000"/>
                </a:solidFill>
                <a:latin typeface="Helvetica World"/>
              </a:rPr>
              <a:t>Configure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1883090" y="6867102"/>
            <a:ext cx="385950" cy="421357"/>
            <a:chOff x="0" y="0"/>
            <a:chExt cx="514600" cy="561809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514600" cy="561809"/>
              <a:chOff x="0" y="0"/>
              <a:chExt cx="812800" cy="887365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8736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7365">
                    <a:moveTo>
                      <a:pt x="406400" y="0"/>
                    </a:moveTo>
                    <a:cubicBezTo>
                      <a:pt x="181951" y="0"/>
                      <a:pt x="0" y="198644"/>
                      <a:pt x="0" y="443683"/>
                    </a:cubicBezTo>
                    <a:cubicBezTo>
                      <a:pt x="0" y="688722"/>
                      <a:pt x="181951" y="887365"/>
                      <a:pt x="406400" y="887365"/>
                    </a:cubicBezTo>
                    <a:cubicBezTo>
                      <a:pt x="630849" y="887365"/>
                      <a:pt x="812800" y="688722"/>
                      <a:pt x="812800" y="443683"/>
                    </a:cubicBezTo>
                    <a:cubicBezTo>
                      <a:pt x="812800" y="198644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9D8"/>
              </a:solidFill>
              <a:ln w="9525" cap="sq">
                <a:solidFill>
                  <a:srgbClr val="E98552"/>
                </a:solidFill>
                <a:miter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187354" y="72852"/>
              <a:ext cx="139891" cy="378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35"/>
                </a:lnSpc>
              </a:pPr>
              <a:r>
                <a:rPr lang="en-US" sz="1525">
                  <a:solidFill>
                    <a:srgbClr val="000000"/>
                  </a:solidFill>
                  <a:latin typeface="Helvetica World Bold"/>
                </a:rPr>
                <a:t>3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2381524" y="7575548"/>
            <a:ext cx="3620512" cy="524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0"/>
              </a:lnSpc>
            </a:pPr>
            <a:r>
              <a:rPr lang="en-US" sz="3050">
                <a:solidFill>
                  <a:srgbClr val="000000"/>
                </a:solidFill>
                <a:latin typeface="Helvetica World"/>
              </a:rPr>
              <a:t>Conference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812800" y="5143500"/>
            <a:ext cx="8684392" cy="499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30"/>
              </a:lnSpc>
            </a:pPr>
            <a:r>
              <a:rPr lang="en-US" sz="3359" spc="-67">
                <a:solidFill>
                  <a:srgbClr val="245CA6"/>
                </a:solidFill>
                <a:latin typeface="Muli Bold"/>
              </a:rPr>
              <a:t>INITIALIZE A PLANNED CONFERENCE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2888" y="6774928"/>
            <a:ext cx="3620512" cy="51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0"/>
              </a:lnSpc>
            </a:pPr>
            <a:r>
              <a:rPr lang="en-US" sz="3050">
                <a:solidFill>
                  <a:srgbClr val="000000"/>
                </a:solidFill>
                <a:latin typeface="Helvetica World"/>
              </a:rPr>
              <a:t>Create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866764" y="5997768"/>
            <a:ext cx="3620512" cy="52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</a:pPr>
            <a:r>
              <a:rPr lang="en-US" sz="3050">
                <a:solidFill>
                  <a:srgbClr val="000000"/>
                </a:solidFill>
                <a:latin typeface="Helvetica World"/>
              </a:rPr>
              <a:t>Chairman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28700" y="5985188"/>
            <a:ext cx="3620512" cy="51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</a:pPr>
            <a:r>
              <a:rPr lang="en-US" sz="3050">
                <a:solidFill>
                  <a:srgbClr val="000000"/>
                </a:solidFill>
                <a:latin typeface="Helvetica World"/>
              </a:rPr>
              <a:t>Admin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020846" y="5985188"/>
            <a:ext cx="3620512" cy="51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</a:pPr>
            <a:r>
              <a:rPr lang="en-US" sz="3050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585629" y="5985188"/>
            <a:ext cx="3620512" cy="52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</a:pPr>
            <a:r>
              <a:rPr lang="en-US" sz="3050">
                <a:solidFill>
                  <a:srgbClr val="000000"/>
                </a:solidFill>
                <a:latin typeface="Helvetica World"/>
              </a:rPr>
              <a:t>System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020000" y="7630120"/>
            <a:ext cx="2076000" cy="464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54"/>
              </a:lnSpc>
              <a:spcBef>
                <a:spcPct val="0"/>
              </a:spcBef>
            </a:pPr>
            <a:r>
              <a:rPr lang="en-US" sz="3045" spc="-60">
                <a:solidFill>
                  <a:srgbClr val="000000"/>
                </a:solidFill>
                <a:latin typeface="Helvetica World"/>
              </a:rPr>
              <a:t>Conference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666223" y="1523894"/>
            <a:ext cx="14888881" cy="3090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0753" lvl="1" indent="-265376">
              <a:lnSpc>
                <a:spcPts val="4523"/>
              </a:lnSpc>
              <a:buFont typeface="Arial"/>
              <a:buChar char="•"/>
            </a:pPr>
            <a:r>
              <a:rPr lang="en-US" sz="2458" b="1">
                <a:solidFill>
                  <a:srgbClr val="000000"/>
                </a:solidFill>
                <a:latin typeface="Helvetica World"/>
              </a:rPr>
              <a:t>Initiating the conference </a:t>
            </a:r>
            <a:r>
              <a:rPr lang="en-US" sz="2458">
                <a:solidFill>
                  <a:srgbClr val="000000"/>
                </a:solidFill>
                <a:latin typeface="Helvetica World"/>
              </a:rPr>
              <a:t>includes tasks related to </a:t>
            </a:r>
            <a:r>
              <a:rPr lang="en-US" sz="2458" b="1">
                <a:solidFill>
                  <a:srgbClr val="000000"/>
                </a:solidFill>
                <a:latin typeface="Helvetica World"/>
              </a:rPr>
              <a:t>setting up a new conference</a:t>
            </a:r>
            <a:r>
              <a:rPr lang="en-US" sz="2458">
                <a:solidFill>
                  <a:srgbClr val="000000"/>
                </a:solidFill>
                <a:latin typeface="Helvetica World"/>
              </a:rPr>
              <a:t> and </a:t>
            </a:r>
            <a:r>
              <a:rPr lang="en-US" sz="2458" b="1">
                <a:solidFill>
                  <a:srgbClr val="000000"/>
                </a:solidFill>
                <a:latin typeface="Helvetica World"/>
              </a:rPr>
              <a:t>configuring the conference</a:t>
            </a:r>
            <a:r>
              <a:rPr lang="en-US" sz="2458">
                <a:solidFill>
                  <a:srgbClr val="000000"/>
                </a:solidFill>
                <a:latin typeface="Helvetica World"/>
              </a:rPr>
              <a:t> before the paper call phase begins.</a:t>
            </a:r>
          </a:p>
          <a:p>
            <a:pPr marL="530753" lvl="1" indent="-265376">
              <a:lnSpc>
                <a:spcPts val="6145"/>
              </a:lnSpc>
              <a:buFont typeface="Arial"/>
              <a:buChar char="•"/>
            </a:pPr>
            <a:r>
              <a:rPr lang="en-US" sz="2458">
                <a:solidFill>
                  <a:srgbClr val="000000"/>
                </a:solidFill>
                <a:latin typeface="Helvetica World"/>
              </a:rPr>
              <a:t>Conference Management Tasks include</a:t>
            </a:r>
          </a:p>
          <a:p>
            <a:pPr marL="1061506" lvl="2" indent="-353835">
              <a:lnSpc>
                <a:spcPts val="4523"/>
              </a:lnSpc>
              <a:buFont typeface="Arial"/>
              <a:buChar char="⚬"/>
            </a:pPr>
            <a:r>
              <a:rPr lang="en-US" sz="2458">
                <a:solidFill>
                  <a:srgbClr val="000000"/>
                </a:solidFill>
                <a:latin typeface="Helvetica World"/>
              </a:rPr>
              <a:t>Create Conference</a:t>
            </a:r>
          </a:p>
          <a:p>
            <a:pPr marL="1061506" lvl="2" indent="-353835">
              <a:lnSpc>
                <a:spcPts val="4523"/>
              </a:lnSpc>
              <a:buFont typeface="Arial"/>
              <a:buChar char="⚬"/>
            </a:pPr>
            <a:r>
              <a:rPr lang="en-US" sz="2458">
                <a:solidFill>
                  <a:srgbClr val="000000"/>
                </a:solidFill>
                <a:latin typeface="Helvetica World"/>
              </a:rPr>
              <a:t>Configure Conference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457200" y="447675"/>
            <a:ext cx="1638889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 spc="-82">
                <a:solidFill>
                  <a:srgbClr val="E66418"/>
                </a:solidFill>
                <a:latin typeface="Muli Bold"/>
              </a:rPr>
              <a:t>Flow 1: Initialize a Planned Conference</a:t>
            </a: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6" name="Freeform 2"/>
          <p:cNvSpPr/>
          <p:nvPr/>
        </p:nvSpPr>
        <p:spPr>
          <a:xfrm>
            <a:off x="1981200" y="6819900"/>
            <a:ext cx="1600200" cy="1243445"/>
          </a:xfrm>
          <a:custGeom>
            <a:avLst/>
            <a:gdLst/>
            <a:ahLst/>
            <a:cxnLst/>
            <a:rect l="l" t="t" r="r" b="b"/>
            <a:pathLst>
              <a:path w="5493245" h="4119934">
                <a:moveTo>
                  <a:pt x="0" y="0"/>
                </a:moveTo>
                <a:lnTo>
                  <a:pt x="5493246" y="0"/>
                </a:lnTo>
                <a:lnTo>
                  <a:pt x="5493246" y="4119934"/>
                </a:lnTo>
                <a:lnTo>
                  <a:pt x="0" y="41199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7" name="Group 46"/>
          <p:cNvGrpSpPr/>
          <p:nvPr/>
        </p:nvGrpSpPr>
        <p:grpSpPr>
          <a:xfrm>
            <a:off x="6324600" y="6896100"/>
            <a:ext cx="990600" cy="990600"/>
            <a:chOff x="3124200" y="1388918"/>
            <a:chExt cx="685800" cy="630382"/>
          </a:xfrm>
        </p:grpSpPr>
        <p:sp>
          <p:nvSpPr>
            <p:cNvPr id="48" name="Rectangle: Rounded Corners 47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50" name="Group 49"/>
          <p:cNvGrpSpPr/>
          <p:nvPr/>
        </p:nvGrpSpPr>
        <p:grpSpPr>
          <a:xfrm>
            <a:off x="14935200" y="6972300"/>
            <a:ext cx="990600" cy="990600"/>
            <a:chOff x="3124200" y="1388918"/>
            <a:chExt cx="685800" cy="630382"/>
          </a:xfrm>
        </p:grpSpPr>
        <p:sp>
          <p:nvSpPr>
            <p:cNvPr id="51" name="Rectangle: Rounded Corners 50"/>
            <p:cNvSpPr/>
            <p:nvPr/>
          </p:nvSpPr>
          <p:spPr>
            <a:xfrm>
              <a:off x="3124200" y="1388918"/>
              <a:ext cx="685800" cy="63038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14"/>
            <p:cNvSpPr/>
            <p:nvPr/>
          </p:nvSpPr>
          <p:spPr>
            <a:xfrm>
              <a:off x="3124200" y="14859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2230961" h="1413085">
                  <a:moveTo>
                    <a:pt x="0" y="0"/>
                  </a:moveTo>
                  <a:lnTo>
                    <a:pt x="2230961" y="0"/>
                  </a:lnTo>
                  <a:lnTo>
                    <a:pt x="2230961" y="1413084"/>
                  </a:lnTo>
                  <a:lnTo>
                    <a:pt x="0" y="1413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56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57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58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4468480" y="5137366"/>
            <a:ext cx="2460912" cy="311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0"/>
              </a:lnSpc>
            </a:pPr>
            <a:r>
              <a:rPr lang="en-US" sz="1623" spc="-32">
                <a:solidFill>
                  <a:srgbClr val="FFFFFF"/>
                </a:solidFill>
                <a:latin typeface="Muli Bold"/>
              </a:rPr>
              <a:t>CREATE CONFERENCE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12291" y="5165941"/>
            <a:ext cx="2968231" cy="993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5"/>
              </a:lnSpc>
              <a:spcBef>
                <a:spcPct val="0"/>
              </a:spcBef>
            </a:pPr>
            <a:r>
              <a:rPr lang="en-US" sz="1761">
                <a:solidFill>
                  <a:srgbClr val="000000"/>
                </a:solidFill>
                <a:latin typeface="Helvetica World Bold"/>
              </a:rPr>
              <a:t>FPTU HCM Student Research Competition 2023 (FU HCM SRC 2023)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87392" y="1734309"/>
            <a:ext cx="13560001" cy="8585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3395" lvl="1" indent="-246380">
              <a:lnSpc>
                <a:spcPts val="4482"/>
              </a:lnSpc>
              <a:buFont typeface="Arial"/>
              <a:buChar char="•"/>
            </a:pPr>
            <a:r>
              <a:rPr lang="en-US" sz="2250" b="1">
                <a:solidFill>
                  <a:srgbClr val="000000"/>
                </a:solidFill>
                <a:latin typeface="Helvetica World"/>
              </a:rPr>
              <a:t>From </a:t>
            </a:r>
            <a:r>
              <a:rPr lang="en-US" sz="2250">
                <a:solidFill>
                  <a:srgbClr val="000000"/>
                </a:solidFill>
                <a:latin typeface="Helvetica World"/>
              </a:rPr>
              <a:t>Oct 5, 2023 </a:t>
            </a:r>
            <a:r>
              <a:rPr lang="en-US" sz="2250" b="1">
                <a:solidFill>
                  <a:srgbClr val="000000"/>
                </a:solidFill>
                <a:latin typeface="Helvetica World"/>
              </a:rPr>
              <a:t>to </a:t>
            </a:r>
            <a:r>
              <a:rPr lang="en-US" sz="2250">
                <a:solidFill>
                  <a:srgbClr val="000000"/>
                </a:solidFill>
                <a:latin typeface="Helvetica World"/>
              </a:rPr>
              <a:t>Dec 24, 2023.</a:t>
            </a:r>
            <a:endParaRPr lang="en-US" sz="2250">
              <a:solidFill>
                <a:srgbClr val="000000"/>
              </a:solidFill>
              <a:latin typeface="Helvetica World"/>
              <a:ea typeface="Helvetica World"/>
              <a:cs typeface="Helvetica World"/>
            </a:endParaRPr>
          </a:p>
          <a:p>
            <a:pPr marL="493395" lvl="1" indent="-246380">
              <a:lnSpc>
                <a:spcPts val="4482"/>
              </a:lnSpc>
              <a:buFont typeface="Arial"/>
              <a:buChar char="•"/>
            </a:pPr>
            <a:r>
              <a:rPr lang="en-US" sz="2250" b="1">
                <a:solidFill>
                  <a:srgbClr val="000000"/>
                </a:solidFill>
                <a:latin typeface="Helvetica World"/>
              </a:rPr>
              <a:t>At </a:t>
            </a:r>
            <a:r>
              <a:rPr lang="en-US" sz="2250">
                <a:solidFill>
                  <a:srgbClr val="000000"/>
                </a:solidFill>
                <a:latin typeface="Helvetica World"/>
              </a:rPr>
              <a:t>FPT University, Ho Chi Minh Campus, Vietnam</a:t>
            </a:r>
            <a:endParaRPr lang="en-US" sz="2250">
              <a:solidFill>
                <a:srgbClr val="000000"/>
              </a:solidFill>
              <a:latin typeface="Helvetica World"/>
              <a:ea typeface="Helvetica World"/>
              <a:cs typeface="Helvetica World"/>
            </a:endParaRPr>
          </a:p>
          <a:p>
            <a:pPr marL="493395" lvl="1" indent="-246380">
              <a:lnSpc>
                <a:spcPts val="4482"/>
              </a:lnSpc>
              <a:buFont typeface="Arial"/>
              <a:buChar char="•"/>
            </a:pPr>
            <a:r>
              <a:rPr lang="en-US" sz="2250">
                <a:solidFill>
                  <a:srgbClr val="000000"/>
                </a:solidFill>
                <a:latin typeface="Helvetica World"/>
              </a:rPr>
              <a:t>With </a:t>
            </a:r>
            <a:r>
              <a:rPr lang="en-US" sz="2250" b="1">
                <a:solidFill>
                  <a:srgbClr val="000000"/>
                </a:solidFill>
                <a:latin typeface="Helvetica World"/>
              </a:rPr>
              <a:t>4 tracks</a:t>
            </a:r>
            <a:r>
              <a:rPr lang="en-US" sz="2250">
                <a:solidFill>
                  <a:srgbClr val="000000"/>
                </a:solidFill>
                <a:latin typeface="Helvetica World"/>
              </a:rPr>
              <a:t>:</a:t>
            </a:r>
            <a:endParaRPr lang="en-US" sz="2250">
              <a:solidFill>
                <a:srgbClr val="000000"/>
              </a:solidFill>
              <a:latin typeface="Helvetica World"/>
              <a:ea typeface="Helvetica World"/>
              <a:cs typeface="Helvetica World"/>
            </a:endParaRPr>
          </a:p>
          <a:p>
            <a:pPr marL="987425" lvl="2" indent="-328930">
              <a:lnSpc>
                <a:spcPts val="4482"/>
              </a:lnSpc>
              <a:buFont typeface="Arial"/>
              <a:buChar char="⚬"/>
            </a:pPr>
            <a:r>
              <a:rPr lang="en-US" sz="2250">
                <a:solidFill>
                  <a:srgbClr val="000000"/>
                </a:solidFill>
                <a:latin typeface="Helvetica World"/>
              </a:rPr>
              <a:t>Information Technology</a:t>
            </a:r>
            <a:endParaRPr lang="en-US" sz="2250">
              <a:solidFill>
                <a:srgbClr val="000000"/>
              </a:solidFill>
              <a:latin typeface="Helvetica World"/>
              <a:ea typeface="Helvetica World"/>
              <a:cs typeface="Helvetica World"/>
            </a:endParaRPr>
          </a:p>
          <a:p>
            <a:pPr marL="987425" lvl="2" indent="-328930">
              <a:lnSpc>
                <a:spcPts val="4482"/>
              </a:lnSpc>
              <a:buFont typeface="Arial"/>
              <a:buChar char="⚬"/>
            </a:pPr>
            <a:r>
              <a:rPr lang="en-US" sz="2250">
                <a:solidFill>
                  <a:srgbClr val="000000"/>
                </a:solidFill>
                <a:latin typeface="Helvetica World"/>
              </a:rPr>
              <a:t>Business Administration</a:t>
            </a:r>
            <a:endParaRPr lang="en-US" sz="2250">
              <a:solidFill>
                <a:srgbClr val="000000"/>
              </a:solidFill>
              <a:latin typeface="Helvetica World"/>
              <a:ea typeface="Helvetica World"/>
              <a:cs typeface="Helvetica World"/>
            </a:endParaRPr>
          </a:p>
          <a:p>
            <a:pPr marL="987425" lvl="2" indent="-328930">
              <a:lnSpc>
                <a:spcPts val="4482"/>
              </a:lnSpc>
              <a:buFont typeface="Arial"/>
              <a:buChar char="⚬"/>
            </a:pPr>
            <a:r>
              <a:rPr lang="en-US" sz="2250">
                <a:solidFill>
                  <a:srgbClr val="000000"/>
                </a:solidFill>
                <a:latin typeface="Helvetica World"/>
              </a:rPr>
              <a:t>Linguistics</a:t>
            </a:r>
            <a:endParaRPr lang="en-US" sz="2250">
              <a:solidFill>
                <a:srgbClr val="000000"/>
              </a:solidFill>
              <a:latin typeface="Helvetica World"/>
              <a:ea typeface="Helvetica World"/>
              <a:cs typeface="Helvetica World"/>
            </a:endParaRPr>
          </a:p>
          <a:p>
            <a:pPr marL="987425" lvl="2" indent="-328930">
              <a:lnSpc>
                <a:spcPts val="4482"/>
              </a:lnSpc>
              <a:buFont typeface="Arial"/>
              <a:buChar char="⚬"/>
            </a:pPr>
            <a:r>
              <a:rPr lang="en-US" sz="2250">
                <a:solidFill>
                  <a:srgbClr val="000000"/>
                </a:solidFill>
                <a:latin typeface="Helvetica World"/>
              </a:rPr>
              <a:t>Graphic Design - Multimedia Communications</a:t>
            </a:r>
            <a:endParaRPr lang="en-US" sz="2250">
              <a:solidFill>
                <a:srgbClr val="000000"/>
              </a:solidFill>
              <a:latin typeface="Helvetica World"/>
              <a:ea typeface="Helvetica World"/>
              <a:cs typeface="Helvetica World"/>
            </a:endParaRPr>
          </a:p>
          <a:p>
            <a:pPr marL="493395" lvl="1" indent="-246380">
              <a:lnSpc>
                <a:spcPts val="4482"/>
              </a:lnSpc>
              <a:buFont typeface="Arial"/>
              <a:buChar char="•"/>
            </a:pPr>
            <a:r>
              <a:rPr lang="en-US" sz="2250" b="1">
                <a:solidFill>
                  <a:srgbClr val="000000"/>
                </a:solidFill>
                <a:latin typeface="Helvetica World"/>
              </a:rPr>
              <a:t>Conference Program Committee</a:t>
            </a:r>
            <a:endParaRPr lang="en-US" sz="2250" b="1">
              <a:solidFill>
                <a:srgbClr val="000000"/>
              </a:solidFill>
              <a:latin typeface="Helvetica World"/>
              <a:ea typeface="Helvetica World"/>
              <a:cs typeface="Helvetica World"/>
            </a:endParaRPr>
          </a:p>
          <a:p>
            <a:pPr marL="987425" lvl="2" indent="-328930">
              <a:lnSpc>
                <a:spcPts val="4482"/>
              </a:lnSpc>
              <a:buFont typeface="Arial"/>
              <a:buChar char="⚬"/>
            </a:pPr>
            <a:r>
              <a:rPr lang="en-US" sz="2250">
                <a:solidFill>
                  <a:srgbClr val="000000"/>
                </a:solidFill>
                <a:latin typeface="Helvetica World"/>
              </a:rPr>
              <a:t>Mr. Tran Tuan Anh: Chair</a:t>
            </a:r>
            <a:endParaRPr lang="en-US" sz="2250">
              <a:solidFill>
                <a:srgbClr val="000000"/>
              </a:solidFill>
              <a:latin typeface="Helvetica World"/>
              <a:ea typeface="Helvetica World"/>
              <a:cs typeface="Helvetica World"/>
            </a:endParaRPr>
          </a:p>
          <a:p>
            <a:pPr marL="987425" lvl="2" indent="-328930">
              <a:lnSpc>
                <a:spcPts val="4482"/>
              </a:lnSpc>
              <a:buFont typeface="Arial"/>
              <a:buChar char="⚬"/>
            </a:pPr>
            <a:r>
              <a:rPr lang="en-US" sz="2250">
                <a:solidFill>
                  <a:srgbClr val="000000"/>
                </a:solidFill>
                <a:latin typeface="Helvetica World"/>
              </a:rPr>
              <a:t>Dr. Dang Ngoc Minh Duc: Chair</a:t>
            </a:r>
            <a:endParaRPr lang="en-US" sz="2250">
              <a:solidFill>
                <a:srgbClr val="000000"/>
              </a:solidFill>
              <a:latin typeface="Helvetica World"/>
              <a:ea typeface="Helvetica World"/>
              <a:cs typeface="Helvetica World"/>
            </a:endParaRPr>
          </a:p>
          <a:p>
            <a:pPr marL="987425" lvl="2" indent="-328930">
              <a:lnSpc>
                <a:spcPts val="4482"/>
              </a:lnSpc>
              <a:buFont typeface="Arial"/>
              <a:buChar char="⚬"/>
            </a:pPr>
            <a:r>
              <a:rPr lang="en-US" sz="2250">
                <a:solidFill>
                  <a:srgbClr val="000000"/>
                </a:solidFill>
                <a:latin typeface="Helvetica World"/>
              </a:rPr>
              <a:t>Dr. Nguyen Tuan Cuong: [Information Technology] Track Chair</a:t>
            </a:r>
            <a:endParaRPr lang="en-US" sz="2250">
              <a:solidFill>
                <a:srgbClr val="000000"/>
              </a:solidFill>
              <a:latin typeface="Helvetica World"/>
              <a:ea typeface="Helvetica World"/>
              <a:cs typeface="Helvetica World"/>
            </a:endParaRPr>
          </a:p>
          <a:p>
            <a:pPr marL="987425" lvl="2" indent="-328930">
              <a:lnSpc>
                <a:spcPts val="4482"/>
              </a:lnSpc>
              <a:buFont typeface="Arial"/>
              <a:buChar char="⚬"/>
            </a:pPr>
            <a:r>
              <a:rPr lang="en-US" sz="2250">
                <a:solidFill>
                  <a:srgbClr val="000000"/>
                </a:solidFill>
                <a:latin typeface="Helvetica World"/>
              </a:rPr>
              <a:t>Dr. Le </a:t>
            </a:r>
            <a:r>
              <a:rPr lang="en-US" sz="2250" err="1">
                <a:solidFill>
                  <a:srgbClr val="000000"/>
                </a:solidFill>
                <a:latin typeface="Helvetica World"/>
              </a:rPr>
              <a:t>Thi</a:t>
            </a:r>
            <a:r>
              <a:rPr lang="en-US" sz="2250">
                <a:solidFill>
                  <a:srgbClr val="000000"/>
                </a:solidFill>
                <a:latin typeface="Helvetica World"/>
              </a:rPr>
              <a:t> My Danh: [Graphic Design - Multimedia Communications] Track Chair</a:t>
            </a:r>
            <a:endParaRPr lang="en-US" sz="2250">
              <a:solidFill>
                <a:srgbClr val="000000"/>
              </a:solidFill>
              <a:latin typeface="Helvetica World"/>
              <a:ea typeface="Helvetica World"/>
              <a:cs typeface="Helvetica World"/>
            </a:endParaRPr>
          </a:p>
          <a:p>
            <a:pPr marL="987425" lvl="2" indent="-328930">
              <a:lnSpc>
                <a:spcPts val="4482"/>
              </a:lnSpc>
              <a:buFont typeface="Arial"/>
              <a:buChar char="⚬"/>
            </a:pPr>
            <a:r>
              <a:rPr lang="en-US" sz="2250">
                <a:solidFill>
                  <a:srgbClr val="000000"/>
                </a:solidFill>
                <a:latin typeface="Helvetica World"/>
              </a:rPr>
              <a:t>Dr. Nguyen </a:t>
            </a:r>
            <a:r>
              <a:rPr lang="en-US" sz="2250" err="1">
                <a:solidFill>
                  <a:srgbClr val="000000"/>
                </a:solidFill>
                <a:latin typeface="Helvetica World"/>
              </a:rPr>
              <a:t>Thi</a:t>
            </a:r>
            <a:r>
              <a:rPr lang="en-US" sz="2250">
                <a:solidFill>
                  <a:srgbClr val="000000"/>
                </a:solidFill>
                <a:latin typeface="Helvetica World"/>
              </a:rPr>
              <a:t> Ai Thy: [Business Administration] Track Chair</a:t>
            </a:r>
            <a:endParaRPr lang="en-US" sz="2250">
              <a:solidFill>
                <a:srgbClr val="000000"/>
              </a:solidFill>
              <a:latin typeface="Helvetica World"/>
              <a:ea typeface="Helvetica World"/>
              <a:cs typeface="Helvetica World"/>
            </a:endParaRPr>
          </a:p>
          <a:p>
            <a:pPr marL="987425" lvl="2" indent="-328930">
              <a:lnSpc>
                <a:spcPts val="4482"/>
              </a:lnSpc>
              <a:buFont typeface="Arial"/>
              <a:buChar char="⚬"/>
            </a:pPr>
            <a:r>
              <a:rPr lang="en-US" sz="2250">
                <a:solidFill>
                  <a:srgbClr val="000000"/>
                </a:solidFill>
                <a:latin typeface="Helvetica World"/>
              </a:rPr>
              <a:t>Dr. Nguyen Hoang Bao Nguyen: [Linguistics] Track Chair</a:t>
            </a:r>
            <a:endParaRPr lang="en-US" sz="2250">
              <a:solidFill>
                <a:srgbClr val="000000"/>
              </a:solidFill>
              <a:latin typeface="Helvetica World"/>
              <a:ea typeface="Helvetica World"/>
              <a:cs typeface="Helvetica World"/>
            </a:endParaRPr>
          </a:p>
          <a:p>
            <a:pPr>
              <a:lnSpc>
                <a:spcPts val="4482"/>
              </a:lnSpc>
            </a:pPr>
            <a:endParaRPr lang="en-US" sz="2287">
              <a:solidFill>
                <a:srgbClr val="000000"/>
              </a:solidFill>
              <a:latin typeface="Helvetica Wor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57200" y="447675"/>
            <a:ext cx="12927044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spc="-100">
                <a:solidFill>
                  <a:srgbClr val="E66418"/>
                </a:solidFill>
                <a:latin typeface="Muli Bold"/>
              </a:rPr>
              <a:t>Student Research Competition</a:t>
            </a:r>
          </a:p>
        </p:txBody>
      </p:sp>
      <p:sp>
        <p:nvSpPr>
          <p:cNvPr id="10" name="Thought Bubble: Cloud 9"/>
          <p:cNvSpPr/>
          <p:nvPr/>
        </p:nvSpPr>
        <p:spPr>
          <a:xfrm>
            <a:off x="13716000" y="1104900"/>
            <a:ext cx="3886200" cy="2179320"/>
          </a:xfrm>
          <a:prstGeom prst="cloudCallou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E66418"/>
                </a:solidFill>
                <a:latin typeface="Arimo Bold"/>
              </a:rPr>
              <a:t>SCENARIO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53" y="1789422"/>
            <a:ext cx="3109047" cy="3022445"/>
          </a:xfrm>
          <a:prstGeom prst="rect">
            <a:avLst/>
          </a:prstGeom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15" name="Group 4"/>
          <p:cNvGrpSpPr>
            <a:grpSpLocks noChangeAspect="1"/>
          </p:cNvGrpSpPr>
          <p:nvPr/>
        </p:nvGrpSpPr>
        <p:grpSpPr>
          <a:xfrm>
            <a:off x="12192000" y="-5676900"/>
            <a:ext cx="7113494" cy="6553200"/>
            <a:chOff x="65012" y="505939"/>
            <a:chExt cx="6417310" cy="5911850"/>
          </a:xfrm>
        </p:grpSpPr>
        <p:sp>
          <p:nvSpPr>
            <p:cNvPr id="16" name="Freeform 5"/>
            <p:cNvSpPr/>
            <p:nvPr/>
          </p:nvSpPr>
          <p:spPr>
            <a:xfrm>
              <a:off x="65012" y="505939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E66418"/>
            </a:solidFill>
            <a:ln w="12700">
              <a:solidFill>
                <a:schemeClr val="bg2"/>
              </a:solidFill>
            </a:ln>
          </p:spPr>
        </p:sp>
      </p:grpSp>
      <p:sp>
        <p:nvSpPr>
          <p:cNvPr id="17" name="Freeform 14"/>
          <p:cNvSpPr/>
          <p:nvPr/>
        </p:nvSpPr>
        <p:spPr>
          <a:xfrm>
            <a:off x="16154400" y="-2667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2230961" h="1413085">
                <a:moveTo>
                  <a:pt x="0" y="0"/>
                </a:moveTo>
                <a:lnTo>
                  <a:pt x="2230961" y="0"/>
                </a:lnTo>
                <a:lnTo>
                  <a:pt x="2230961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68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Bản sao của Thuong _ Capstone Ver1</dc:title>
  <dc:creator>Admin</dc:creator>
  <cp:revision>2</cp:revision>
  <dcterms:created xsi:type="dcterms:W3CDTF">2006-08-16T00:00:00Z</dcterms:created>
  <dcterms:modified xsi:type="dcterms:W3CDTF">2023-10-04T15:17:56Z</dcterms:modified>
  <dc:identifier>DAFt0lifZ90</dc:identifier>
</cp:coreProperties>
</file>